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6" r:id="rId3"/>
    <p:sldId id="287" r:id="rId4"/>
    <p:sldId id="2176" r:id="rId5"/>
    <p:sldId id="256" r:id="rId6"/>
    <p:sldId id="2178" r:id="rId7"/>
    <p:sldId id="265" r:id="rId8"/>
    <p:sldId id="268" r:id="rId9"/>
    <p:sldId id="257" r:id="rId10"/>
    <p:sldId id="269" r:id="rId11"/>
    <p:sldId id="264" r:id="rId12"/>
    <p:sldId id="270" r:id="rId13"/>
    <p:sldId id="259" r:id="rId14"/>
    <p:sldId id="271" r:id="rId15"/>
    <p:sldId id="258" r:id="rId16"/>
    <p:sldId id="260" r:id="rId17"/>
    <p:sldId id="261" r:id="rId18"/>
    <p:sldId id="272" r:id="rId19"/>
    <p:sldId id="262" r:id="rId20"/>
    <p:sldId id="273" r:id="rId21"/>
    <p:sldId id="266" r:id="rId22"/>
    <p:sldId id="2177" r:id="rId23"/>
    <p:sldId id="26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A037E8-0DFC-4438-96B3-FABFB48D6EF5}" v="1" dt="2023-05-09T01:48:50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58" d="100"/>
          <a:sy n="58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26665-EAE9-D0AF-E570-B2BD5F548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F86AFE-4DF5-213C-89D7-709347844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E7C3F-E079-DA29-DED8-ACE168C3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21998-706C-C278-A6EF-E8C497209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38593-5984-5B2B-611B-6742AA255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0362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15A8A-7EFF-C29C-AD40-14FAD1D5A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454EF2-C657-8372-17EE-D0A71F844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AC2DA-17BF-65A1-1A29-424FE1D0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6F0DA-B9D4-3269-BC8D-73EAAD381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1974B-F8ED-D24D-88B1-5CC093E8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4539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CF4D1C-C37D-6F53-9938-9F26148F2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A0A6C4-C7FD-09A0-62B3-91BE2705C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C199C-62CE-2F8A-FD1C-7976D441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4A6023-82BF-FB25-D098-E9FB29FA7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E6E96-B975-4BF6-E957-81189264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16089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F8B3-830B-AE1B-8CC6-81225978F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436AC-D040-1D0F-D778-630A0999E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0A86D-8E57-4A29-C710-9B959648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5EA4F-F97E-196A-3B94-98F0282F8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FA990-3469-B31D-0CB3-54AB86D5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95552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4158D-A835-5E78-DA10-358239380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62C47-A0D9-BFFA-51D7-45527111F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00D58-6332-03C4-5502-0E78C107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51A5D-6E89-BA7A-07BC-9086B9FC7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1E23F-8D4D-A7D9-2E82-B7A5E3594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818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9FC9-F5BE-8981-5775-CE8FE91C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A37A-1EA6-05E3-B171-D6F1BE869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760C7-13FB-F45B-70B9-7B42FE675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6B7CF-066D-A824-AA34-176B922D5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8DA4D-6363-206F-B2B9-6BCA70077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EFC71-0722-A312-8FD2-FBD34FB6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5574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13CBE-6560-97CE-8CDD-829BFD93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D82D1-C17C-E95F-66F1-952E14ED0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EEE825-7EA7-2C38-76E4-9191ED053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9EFE94-02A5-5E6D-57E6-466CACCC9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064E2A-8F49-7965-1855-99F601050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A584A2-6459-0291-3F8B-6CB37CE6E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8E638-61BF-19D1-C8B4-EEA5B1C2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830A4-E440-67CE-28AC-C8FF9612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74042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B5CEB-2F8E-FD01-2F01-7A0164A0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AF7B9B-5E19-5875-B749-B837E405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5ABDF6-EFE7-5B69-BFA7-9C59A2709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E8999-A603-6EA0-FDAD-858F3498A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9776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3A3153-5B53-B06C-B543-D09E9423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F99CE7-3A00-6903-BDFD-7782C909A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D2521-D160-D2D8-0262-2704E36FA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9043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BA954-3561-948F-E170-BFAEC0832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B5862-5D75-F69C-80D8-D31E786AA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0C9E7-AA3D-E073-5BCB-FD30871F0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F94DE-BFD6-6542-CA4E-6E079042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3FD01-874B-2B7E-506C-EADAB87B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F250CC-BC01-396E-8515-7613F578D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8347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BF0F-A8AF-7605-27AA-B6F9969D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F53B5-EBC2-54C6-B2CD-2C4DDFED9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FACD58-10F9-4265-CA97-972E79A27F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332C5-29E1-0E4A-34CF-643A8C9A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82FD2-CEBB-5539-3224-9886B51A2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BFDEFC-FCEE-294A-FB3E-BABB27F8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5239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8A7FCC-0D12-53A8-C2DF-246B96337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0F3BA-525E-FD20-6623-1EB54B580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5A255-D643-D61D-43FF-DB0B60C6F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443D0-D4BB-492B-B143-EF2980AD66B2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B0524-D4FC-225F-AC42-312C7C26C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D2735-C8F0-80B4-6828-0D145FC50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9981F-AD7D-4E38-964A-9B7D7C64A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0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0" y="6205728"/>
            <a:ext cx="9144000" cy="652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09" y="1787473"/>
            <a:ext cx="5244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chemeClr val="tx2">
                    <a:lumMod val="50000"/>
                  </a:schemeClr>
                </a:solidFill>
                <a:latin typeface="Franklin Gothic Medium"/>
                <a:cs typeface="Franklin Gothic Medium"/>
              </a:rPr>
              <a:t>“We all live in the woods.”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816" y="5248918"/>
            <a:ext cx="2438401" cy="11137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1365" y="4151263"/>
            <a:ext cx="4903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b="1" i="1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Thomas E. </a:t>
            </a:r>
            <a:r>
              <a:rPr lang="en-US" altLang="en-US" b="1" i="1" dirty="0" err="1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Worthley</a:t>
            </a:r>
            <a:endParaRPr lang="en-US" altLang="en-US" b="1" i="1" dirty="0">
              <a:solidFill>
                <a:schemeClr val="tx2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altLang="en-US" b="1" i="1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Associate Extension Professor</a:t>
            </a:r>
          </a:p>
          <a:p>
            <a:pPr algn="ctr"/>
            <a:r>
              <a:rPr lang="en-US" altLang="en-US" b="1" i="1" dirty="0">
                <a:solidFill>
                  <a:schemeClr val="tx2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61551" y="986511"/>
            <a:ext cx="6608342" cy="49358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395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plant, birch&#10;&#10;Description automatically generated">
            <a:extLst>
              <a:ext uri="{FF2B5EF4-FFF2-40B4-BE49-F238E27FC236}">
                <a16:creationId xmlns:a16="http://schemas.microsoft.com/office/drawing/2014/main" id="{E3113DEF-C738-8445-73E4-593309C7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EDBB-DC4A-FA32-1965-EE0FF642C5AE}"/>
              </a:ext>
            </a:extLst>
          </p:cNvPr>
          <p:cNvSpPr txBox="1"/>
          <p:nvPr/>
        </p:nvSpPr>
        <p:spPr>
          <a:xfrm>
            <a:off x="611258" y="1920634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Everyday Creativity </a:t>
            </a:r>
            <a:r>
              <a:rPr lang="en-US" sz="2800" dirty="0"/>
              <a:t>– DeWitt Jones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matter of perspective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More than one right answer? Always.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98536144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ature&#10;&#10;Description automatically generated">
            <a:extLst>
              <a:ext uri="{FF2B5EF4-FFF2-40B4-BE49-F238E27FC236}">
                <a16:creationId xmlns:a16="http://schemas.microsoft.com/office/drawing/2014/main" id="{F36156F4-8C20-6A04-6C6A-E3CA3AFDCA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D47CD0DB-7F90-8542-92ED-4387C14FDC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92265" y="-1118049"/>
            <a:ext cx="6858001" cy="9087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9746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plant, birch&#10;&#10;Description automatically generated">
            <a:extLst>
              <a:ext uri="{FF2B5EF4-FFF2-40B4-BE49-F238E27FC236}">
                <a16:creationId xmlns:a16="http://schemas.microsoft.com/office/drawing/2014/main" id="{E3113DEF-C738-8445-73E4-593309C7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EDBB-DC4A-FA32-1965-EE0FF642C5AE}"/>
              </a:ext>
            </a:extLst>
          </p:cNvPr>
          <p:cNvSpPr txBox="1"/>
          <p:nvPr/>
        </p:nvSpPr>
        <p:spPr>
          <a:xfrm>
            <a:off x="474945" y="981182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Everyday Creativity </a:t>
            </a:r>
            <a:r>
              <a:rPr lang="en-US" sz="2800" dirty="0"/>
              <a:t>– DeWitt Jones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matter of perspective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More than one right answer? Always.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No fear - make mistakes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Learn to break the pattern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663354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F71DCB-56D8-3134-C366-2A02A5ECE3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5"/>
            <a:ext cx="9144000" cy="6858000"/>
          </a:xfrm>
          <a:prstGeom prst="rect">
            <a:avLst/>
          </a:prstGeom>
        </p:spPr>
      </p:pic>
      <p:pic>
        <p:nvPicPr>
          <p:cNvPr id="3" name="Picture 2" descr="A picture containing tree, outdoor, plant, park&#10;&#10;Description automatically generated">
            <a:extLst>
              <a:ext uri="{FF2B5EF4-FFF2-40B4-BE49-F238E27FC236}">
                <a16:creationId xmlns:a16="http://schemas.microsoft.com/office/drawing/2014/main" id="{6F0FE2BE-58D3-C96F-D91F-8F7173951D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45"/>
            <a:ext cx="9144000" cy="6858000"/>
          </a:xfrm>
          <a:prstGeom prst="rect">
            <a:avLst/>
          </a:prstGeom>
        </p:spPr>
      </p:pic>
      <p:pic>
        <p:nvPicPr>
          <p:cNvPr id="7" name="Picture 6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9DDC0A61-001D-A5D3-F203-A8CF889528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11" y="0"/>
            <a:ext cx="11407889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5815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plant, birch&#10;&#10;Description automatically generated">
            <a:extLst>
              <a:ext uri="{FF2B5EF4-FFF2-40B4-BE49-F238E27FC236}">
                <a16:creationId xmlns:a16="http://schemas.microsoft.com/office/drawing/2014/main" id="{E3113DEF-C738-8445-73E4-593309C7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EDBB-DC4A-FA32-1965-EE0FF642C5AE}"/>
              </a:ext>
            </a:extLst>
          </p:cNvPr>
          <p:cNvSpPr txBox="1"/>
          <p:nvPr/>
        </p:nvSpPr>
        <p:spPr>
          <a:xfrm>
            <a:off x="474945" y="36740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Everyday Creativity </a:t>
            </a:r>
            <a:r>
              <a:rPr lang="en-US" sz="2800" dirty="0"/>
              <a:t>– DeWitt Jones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matter of perspective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More than one right answer? Always.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fear - make mistakes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Learn to break the pattern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See problems as opportunities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377761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3E9FF031-93F3-2CFE-209A-C14450DA5A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AF2399-B8B2-44C3-ACB3-C24EA1BB2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1022" y="-15951"/>
            <a:ext cx="1031097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49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B2B0488D-BEED-17D7-624C-B7C150AA29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79"/>
            <a:ext cx="12185731" cy="674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04762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CF4FBC21-B543-78D0-134F-B99F5A2C7D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37134" cy="6858000"/>
          </a:xfrm>
          <a:prstGeom prst="rect">
            <a:avLst/>
          </a:prstGeom>
        </p:spPr>
      </p:pic>
      <p:pic>
        <p:nvPicPr>
          <p:cNvPr id="7" name="Picture 6" descr="A picture containing grass, tree, outdoor, plant&#10;&#10;Description automatically generated">
            <a:extLst>
              <a:ext uri="{FF2B5EF4-FFF2-40B4-BE49-F238E27FC236}">
                <a16:creationId xmlns:a16="http://schemas.microsoft.com/office/drawing/2014/main" id="{375BA1FE-6264-AB6A-4A35-2284977CAC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7369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plant, birch&#10;&#10;Description automatically generated">
            <a:extLst>
              <a:ext uri="{FF2B5EF4-FFF2-40B4-BE49-F238E27FC236}">
                <a16:creationId xmlns:a16="http://schemas.microsoft.com/office/drawing/2014/main" id="{E3113DEF-C738-8445-73E4-593309C7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EDBB-DC4A-FA32-1965-EE0FF642C5AE}"/>
              </a:ext>
            </a:extLst>
          </p:cNvPr>
          <p:cNvSpPr txBox="1"/>
          <p:nvPr/>
        </p:nvSpPr>
        <p:spPr>
          <a:xfrm>
            <a:off x="499997" y="442563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Everyday Creativity </a:t>
            </a:r>
            <a:r>
              <a:rPr lang="en-US" sz="2800" dirty="0"/>
              <a:t>– DeWitt Jones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matter of perspective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More than one right answer? Always.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fear - make mistakes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Learn to break the pattern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See problems as opportunities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Technique and expertise are critical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3724479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142113BF-39BF-CD3E-786E-FAE251835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389D2CE9-E825-C9F8-8A41-BFE7C0C7EC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9769" y="0"/>
            <a:ext cx="10782231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993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igg2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5502" y="-495998"/>
            <a:ext cx="9142498" cy="798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5345" name="Straight Connector 55344"/>
          <p:cNvCxnSpPr/>
          <p:nvPr/>
        </p:nvCxnSpPr>
        <p:spPr>
          <a:xfrm>
            <a:off x="8991600" y="53340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916F800-AB5C-44C3-8443-2E86AE461A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848" y="-253423"/>
            <a:ext cx="6976492" cy="470115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37828A-C8B2-4C25-88C2-B051D21CD8F7}"/>
              </a:ext>
            </a:extLst>
          </p:cNvPr>
          <p:cNvCxnSpPr>
            <a:cxnSpLocks/>
          </p:cNvCxnSpPr>
          <p:nvPr/>
        </p:nvCxnSpPr>
        <p:spPr>
          <a:xfrm flipH="1" flipV="1">
            <a:off x="5088835" y="4760844"/>
            <a:ext cx="377687" cy="13914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F714462-773B-7D5F-19B1-5A4359FDF869}"/>
              </a:ext>
            </a:extLst>
          </p:cNvPr>
          <p:cNvSpPr txBox="1"/>
          <p:nvPr/>
        </p:nvSpPr>
        <p:spPr>
          <a:xfrm>
            <a:off x="2104224" y="5927075"/>
            <a:ext cx="8162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Forest is the natural land cover for our region</a:t>
            </a:r>
          </a:p>
        </p:txBody>
      </p:sp>
    </p:spTree>
    <p:extLst>
      <p:ext uri="{BB962C8B-B14F-4D97-AF65-F5344CB8AC3E}">
        <p14:creationId xmlns:p14="http://schemas.microsoft.com/office/powerpoint/2010/main" val="666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F750D201-BD50-278C-E246-A4FA40A280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716" y="0"/>
            <a:ext cx="11952567" cy="6868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995FFE-6B55-9FFA-E65C-821A44453BCE}"/>
              </a:ext>
            </a:extLst>
          </p:cNvPr>
          <p:cNvSpPr txBox="1"/>
          <p:nvPr/>
        </p:nvSpPr>
        <p:spPr>
          <a:xfrm>
            <a:off x="1696600" y="3778786"/>
            <a:ext cx="8162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Hard work is necessary. But doing nothing (while a management decision) is perhaps not the best option.</a:t>
            </a:r>
          </a:p>
        </p:txBody>
      </p:sp>
    </p:spTree>
    <p:extLst>
      <p:ext uri="{BB962C8B-B14F-4D97-AF65-F5344CB8AC3E}">
        <p14:creationId xmlns:p14="http://schemas.microsoft.com/office/powerpoint/2010/main" val="1895662675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68F1B-3590-5628-09BA-102B4B05B3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800" y="0"/>
            <a:ext cx="1249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26210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lant, flower&#10;&#10;Description automatically generated">
            <a:extLst>
              <a:ext uri="{FF2B5EF4-FFF2-40B4-BE49-F238E27FC236}">
                <a16:creationId xmlns:a16="http://schemas.microsoft.com/office/drawing/2014/main" id="{FCFC07FE-44FA-CFA9-F774-865E4102C2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7285523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8BB58-0B65-68E8-C7F5-1E11CDB16A9D}"/>
              </a:ext>
            </a:extLst>
          </p:cNvPr>
          <p:cNvSpPr txBox="1"/>
          <p:nvPr/>
        </p:nvSpPr>
        <p:spPr>
          <a:xfrm>
            <a:off x="7480454" y="891732"/>
            <a:ext cx="4560982" cy="50745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Grow something different? Can we grow a future, a legacy?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Focus on growing – 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</a:rPr>
              <a:t>envision </a:t>
            </a:r>
            <a:r>
              <a:rPr lang="en-US" sz="2800" b="1" i="1" u="sng" dirty="0">
                <a:solidFill>
                  <a:schemeClr val="accent6">
                    <a:lumMod val="50000"/>
                  </a:schemeClr>
                </a:solidFill>
              </a:rPr>
              <a:t>(and find the words for) 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</a:rPr>
              <a:t>the desired conditions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50 years out, 20 years out, 5 years out and what must we do tomorrow?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Communicate from those perspectives.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Knowledge, investment, commitment, policy, continuity, “the hard work” is imperative.</a:t>
            </a:r>
          </a:p>
        </p:txBody>
      </p:sp>
    </p:spTree>
    <p:extLst>
      <p:ext uri="{BB962C8B-B14F-4D97-AF65-F5344CB8AC3E}">
        <p14:creationId xmlns:p14="http://schemas.microsoft.com/office/powerpoint/2010/main" val="4092040441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lant, flower&#10;&#10;Description automatically generated">
            <a:extLst>
              <a:ext uri="{FF2B5EF4-FFF2-40B4-BE49-F238E27FC236}">
                <a16:creationId xmlns:a16="http://schemas.microsoft.com/office/drawing/2014/main" id="{FCFC07FE-44FA-CFA9-F774-865E4102C2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7285523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8BB58-0B65-68E8-C7F5-1E11CDB16A9D}"/>
              </a:ext>
            </a:extLst>
          </p:cNvPr>
          <p:cNvSpPr txBox="1"/>
          <p:nvPr/>
        </p:nvSpPr>
        <p:spPr>
          <a:xfrm>
            <a:off x="8506833" y="3125313"/>
            <a:ext cx="2642237" cy="607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16819705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272" y="6324600"/>
            <a:ext cx="9253728" cy="417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3" name="Picture 3" descr="Suburban housing (50% cover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9472" y="-493005"/>
            <a:ext cx="10215868" cy="76619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4B8C6-2B01-2A2A-53C3-BA49E0A47874}"/>
              </a:ext>
            </a:extLst>
          </p:cNvPr>
          <p:cNvSpPr txBox="1"/>
          <p:nvPr/>
        </p:nvSpPr>
        <p:spPr>
          <a:xfrm>
            <a:off x="1189821" y="5949109"/>
            <a:ext cx="10818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75% of the land area of Connecticut is under a tree canopy</a:t>
            </a:r>
          </a:p>
        </p:txBody>
      </p:sp>
    </p:spTree>
    <p:extLst>
      <p:ext uri="{BB962C8B-B14F-4D97-AF65-F5344CB8AC3E}">
        <p14:creationId xmlns:p14="http://schemas.microsoft.com/office/powerpoint/2010/main" val="188529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28F65381-D6F6-4CAA-8AC1-D02FD8BD90B8">
            <a:extLst>
              <a:ext uri="{FF2B5EF4-FFF2-40B4-BE49-F238E27FC236}">
                <a16:creationId xmlns:a16="http://schemas.microsoft.com/office/drawing/2014/main" id="{8C05C1BD-0BC2-4D28-A8F8-B73AF805D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161" y="0"/>
            <a:ext cx="117056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527D53-3C56-04C3-7839-A299519EEFFE}"/>
              </a:ext>
            </a:extLst>
          </p:cNvPr>
          <p:cNvSpPr txBox="1"/>
          <p:nvPr/>
        </p:nvSpPr>
        <p:spPr>
          <a:xfrm>
            <a:off x="557399" y="5629619"/>
            <a:ext cx="11391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 don’t really worry about the forest. It is patient, resourceful, creative, relentless, powerful, thorough. We can work with that.</a:t>
            </a:r>
          </a:p>
        </p:txBody>
      </p:sp>
    </p:spTree>
    <p:extLst>
      <p:ext uri="{BB962C8B-B14F-4D97-AF65-F5344CB8AC3E}">
        <p14:creationId xmlns:p14="http://schemas.microsoft.com/office/powerpoint/2010/main" val="42621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068F1B-3590-5628-09BA-102B4B05B3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5800" y="0"/>
            <a:ext cx="1249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72402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outdoor, plant, flower&#10;&#10;Description automatically generated">
            <a:extLst>
              <a:ext uri="{FF2B5EF4-FFF2-40B4-BE49-F238E27FC236}">
                <a16:creationId xmlns:a16="http://schemas.microsoft.com/office/drawing/2014/main" id="{FCFC07FE-44FA-CFA9-F774-865E4102C2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7285523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B8BB58-0B65-68E8-C7F5-1E11CDB16A9D}"/>
              </a:ext>
            </a:extLst>
          </p:cNvPr>
          <p:cNvSpPr txBox="1"/>
          <p:nvPr/>
        </p:nvSpPr>
        <p:spPr>
          <a:xfrm>
            <a:off x="7458420" y="1557619"/>
            <a:ext cx="4560982" cy="3742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Grow something different?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Focus on growing – 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</a:rPr>
              <a:t>envision </a:t>
            </a:r>
            <a:r>
              <a:rPr lang="en-US" sz="2800" b="1" i="1" u="sng" dirty="0">
                <a:solidFill>
                  <a:schemeClr val="accent6">
                    <a:lumMod val="50000"/>
                  </a:schemeClr>
                </a:solidFill>
              </a:rPr>
              <a:t>(and find the words for) 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</a:rPr>
              <a:t>the desired conditions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50 years out, 20 years out, 5 years out and what must we do tomorrow?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Communicate from those perspectives.</a:t>
            </a:r>
          </a:p>
        </p:txBody>
      </p:sp>
    </p:spTree>
    <p:extLst>
      <p:ext uri="{BB962C8B-B14F-4D97-AF65-F5344CB8AC3E}">
        <p14:creationId xmlns:p14="http://schemas.microsoft.com/office/powerpoint/2010/main" val="1911878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plant, birch&#10;&#10;Description automatically generated">
            <a:extLst>
              <a:ext uri="{FF2B5EF4-FFF2-40B4-BE49-F238E27FC236}">
                <a16:creationId xmlns:a16="http://schemas.microsoft.com/office/drawing/2014/main" id="{E3113DEF-C738-8445-73E4-593309C7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EDBB-DC4A-FA32-1965-EE0FF642C5AE}"/>
              </a:ext>
            </a:extLst>
          </p:cNvPr>
          <p:cNvSpPr txBox="1"/>
          <p:nvPr/>
        </p:nvSpPr>
        <p:spPr>
          <a:xfrm>
            <a:off x="306572" y="520339"/>
            <a:ext cx="4265428" cy="5412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/>
              <a:t>Everyday Creativity </a:t>
            </a:r>
            <a:r>
              <a:rPr lang="en-US" sz="2800" dirty="0"/>
              <a:t>– DeWitt Jones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Key Principles: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matter of perspective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More than one right answer? Always.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No fear - make mistakes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Learn to break the pattern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See problems as opportunities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Technique and expertise are critical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515231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ree, plant, birch&#10;&#10;Description automatically generated">
            <a:extLst>
              <a:ext uri="{FF2B5EF4-FFF2-40B4-BE49-F238E27FC236}">
                <a16:creationId xmlns:a16="http://schemas.microsoft.com/office/drawing/2014/main" id="{E3113DEF-C738-8445-73E4-593309C76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8177" y="-1405821"/>
            <a:ext cx="6858000" cy="9669642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EDBB-DC4A-FA32-1965-EE0FF642C5AE}"/>
              </a:ext>
            </a:extLst>
          </p:cNvPr>
          <p:cNvSpPr txBox="1"/>
          <p:nvPr/>
        </p:nvSpPr>
        <p:spPr>
          <a:xfrm>
            <a:off x="611258" y="1883056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Everyday Creativity </a:t>
            </a:r>
            <a:r>
              <a:rPr lang="en-US" sz="2800" dirty="0"/>
              <a:t>– DeWitt Jones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 matter of perspective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4231742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5ADCBC-04B1-874B-0357-9A700EA6C3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E752FD-9185-EA9F-E88E-3A058B23F0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0458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3AFEDFD235449B62D0E4AD0FC3165" ma:contentTypeVersion="16" ma:contentTypeDescription="Create a new document." ma:contentTypeScope="" ma:versionID="28814ffa23722126a94f3dc9efc91816">
  <xsd:schema xmlns:xsd="http://www.w3.org/2001/XMLSchema" xmlns:xs="http://www.w3.org/2001/XMLSchema" xmlns:p="http://schemas.microsoft.com/office/2006/metadata/properties" xmlns:ns2="941d13d7-cd23-4444-865e-085fcbc3ae9c" xmlns:ns3="9f6c258b-11ca-465f-9403-fd542d489a0f" targetNamespace="http://schemas.microsoft.com/office/2006/metadata/properties" ma:root="true" ma:fieldsID="f51cfe7f59cf84398523f6fd92e7c032" ns2:_="" ns3:_="">
    <xsd:import namespace="941d13d7-cd23-4444-865e-085fcbc3ae9c"/>
    <xsd:import namespace="9f6c258b-11ca-465f-9403-fd542d489a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1d13d7-cd23-4444-865e-085fcbc3ae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33a3e4d-181c-4347-8673-318d28bfdb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c258b-11ca-465f-9403-fd542d489a0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fbd4f1d-0d5d-4549-97a8-f60281ef7dad}" ma:internalName="TaxCatchAll" ma:showField="CatchAllData" ma:web="9f6c258b-11ca-465f-9403-fd542d489a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CF8D1B-C168-4865-8F54-B3E22A088DCB}"/>
</file>

<file path=customXml/itemProps2.xml><?xml version="1.0" encoding="utf-8"?>
<ds:datastoreItem xmlns:ds="http://schemas.openxmlformats.org/officeDocument/2006/customXml" ds:itemID="{3B222DD8-77E7-46D6-BF35-5CADAC624D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359</Words>
  <Application>Microsoft Office PowerPoint</Application>
  <PresentationFormat>Widescreen</PresentationFormat>
  <Paragraphs>52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Franklin Gothic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UConn 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Worthley, Thomas</dc:creator>
  <cp:lastModifiedBy>Worthley, Thomas</cp:lastModifiedBy>
  <cp:revision>3</cp:revision>
  <dcterms:created xsi:type="dcterms:W3CDTF">2023-03-07T02:16:23Z</dcterms:created>
  <dcterms:modified xsi:type="dcterms:W3CDTF">2023-05-09T01:48:59Z</dcterms:modified>
</cp:coreProperties>
</file>