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37"/>
  </p:notesMasterIdLst>
  <p:sldIdLst>
    <p:sldId id="257" r:id="rId5"/>
    <p:sldId id="691" r:id="rId6"/>
    <p:sldId id="698" r:id="rId7"/>
    <p:sldId id="699" r:id="rId8"/>
    <p:sldId id="700" r:id="rId9"/>
    <p:sldId id="711" r:id="rId10"/>
    <p:sldId id="701" r:id="rId11"/>
    <p:sldId id="702" r:id="rId12"/>
    <p:sldId id="703" r:id="rId13"/>
    <p:sldId id="704" r:id="rId14"/>
    <p:sldId id="710" r:id="rId15"/>
    <p:sldId id="721" r:id="rId16"/>
    <p:sldId id="722" r:id="rId17"/>
    <p:sldId id="715" r:id="rId18"/>
    <p:sldId id="716" r:id="rId19"/>
    <p:sldId id="707" r:id="rId20"/>
    <p:sldId id="655" r:id="rId21"/>
    <p:sldId id="714" r:id="rId22"/>
    <p:sldId id="697" r:id="rId23"/>
    <p:sldId id="684" r:id="rId24"/>
    <p:sldId id="651" r:id="rId25"/>
    <p:sldId id="290" r:id="rId26"/>
    <p:sldId id="670" r:id="rId27"/>
    <p:sldId id="667" r:id="rId28"/>
    <p:sldId id="668" r:id="rId29"/>
    <p:sldId id="672" r:id="rId30"/>
    <p:sldId id="717" r:id="rId31"/>
    <p:sldId id="673" r:id="rId32"/>
    <p:sldId id="674" r:id="rId33"/>
    <p:sldId id="683" r:id="rId34"/>
    <p:sldId id="725" r:id="rId35"/>
    <p:sldId id="723"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709" autoAdjust="0"/>
  </p:normalViewPr>
  <p:slideViewPr>
    <p:cSldViewPr snapToGrid="0">
      <p:cViewPr varScale="1">
        <p:scale>
          <a:sx n="97" d="100"/>
          <a:sy n="97" d="100"/>
        </p:scale>
        <p:origin x="2040" y="78"/>
      </p:cViewPr>
      <p:guideLst>
        <p:guide pos="2880"/>
        <p:guide orient="horz" pos="216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0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Weiss" userId="a99e52c1-82dc-4a9c-8a5c-76e58ec14a95" providerId="ADAL" clId="{CA125D69-1064-4D2B-9934-C57EB0E5E794}"/>
    <pc:docChg chg="custSel addSld delSld modSld">
      <pc:chgData name="Pete Weiss" userId="a99e52c1-82dc-4a9c-8a5c-76e58ec14a95" providerId="ADAL" clId="{CA125D69-1064-4D2B-9934-C57EB0E5E794}" dt="2023-05-11T15:52:39.940" v="2" actId="2696"/>
      <pc:docMkLst>
        <pc:docMk/>
      </pc:docMkLst>
      <pc:sldChg chg="modSp">
        <pc:chgData name="Pete Weiss" userId="a99e52c1-82dc-4a9c-8a5c-76e58ec14a95" providerId="ADAL" clId="{CA125D69-1064-4D2B-9934-C57EB0E5E794}" dt="2023-05-11T15:52:31.597" v="1" actId="27636"/>
        <pc:sldMkLst>
          <pc:docMk/>
          <pc:sldMk cId="3836911099" sldId="699"/>
        </pc:sldMkLst>
        <pc:spChg chg="mod">
          <ac:chgData name="Pete Weiss" userId="a99e52c1-82dc-4a9c-8a5c-76e58ec14a95" providerId="ADAL" clId="{CA125D69-1064-4D2B-9934-C57EB0E5E794}" dt="2023-05-11T15:52:31.597" v="1" actId="27636"/>
          <ac:spMkLst>
            <pc:docMk/>
            <pc:sldMk cId="3836911099" sldId="699"/>
            <ac:spMk id="8" creationId="{00000000-0000-0000-0000-000000000000}"/>
          </ac:spMkLst>
        </pc:spChg>
      </pc:sldChg>
      <pc:sldChg chg="del">
        <pc:chgData name="Pete Weiss" userId="a99e52c1-82dc-4a9c-8a5c-76e58ec14a95" providerId="ADAL" clId="{CA125D69-1064-4D2B-9934-C57EB0E5E794}" dt="2023-05-11T15:52:39.940" v="2" actId="2696"/>
        <pc:sldMkLst>
          <pc:docMk/>
          <pc:sldMk cId="1585415682" sldId="724"/>
        </pc:sldMkLst>
      </pc:sldChg>
      <pc:sldChg chg="add">
        <pc:chgData name="Pete Weiss" userId="a99e52c1-82dc-4a9c-8a5c-76e58ec14a95" providerId="ADAL" clId="{CA125D69-1064-4D2B-9934-C57EB0E5E794}" dt="2023-05-11T15:52:31.466" v="0"/>
        <pc:sldMkLst>
          <pc:docMk/>
          <pc:sldMk cId="2475160312" sldId="7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6A23CD-E3F5-4D5C-AAE2-1F7E0A0031BC}" type="datetimeFigureOut">
              <a:rPr lang="en-US" smtClean="0"/>
              <a:t>5/11/2023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949018B-B450-4FC4-908C-B1482D13656C}" type="slidenum">
              <a:rPr lang="en-US" smtClean="0"/>
              <a:t>‹#›</a:t>
            </a:fld>
            <a:endParaRPr lang="en-US"/>
          </a:p>
        </p:txBody>
      </p:sp>
    </p:spTree>
    <p:extLst>
      <p:ext uri="{BB962C8B-B14F-4D97-AF65-F5344CB8AC3E}">
        <p14:creationId xmlns:p14="http://schemas.microsoft.com/office/powerpoint/2010/main" val="363987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9018B-B450-4FC4-908C-B1482D13656C}" type="slidenum">
              <a:rPr lang="en-US" smtClean="0"/>
              <a:t>1</a:t>
            </a:fld>
            <a:endParaRPr lang="en-US"/>
          </a:p>
        </p:txBody>
      </p:sp>
    </p:spTree>
    <p:extLst>
      <p:ext uri="{BB962C8B-B14F-4D97-AF65-F5344CB8AC3E}">
        <p14:creationId xmlns:p14="http://schemas.microsoft.com/office/powerpoint/2010/main" val="128390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11</a:t>
            </a:fld>
            <a:endParaRPr lang="en-US"/>
          </a:p>
        </p:txBody>
      </p:sp>
    </p:spTree>
    <p:extLst>
      <p:ext uri="{BB962C8B-B14F-4D97-AF65-F5344CB8AC3E}">
        <p14:creationId xmlns:p14="http://schemas.microsoft.com/office/powerpoint/2010/main" val="230875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14</a:t>
            </a:fld>
            <a:endParaRPr lang="en-US"/>
          </a:p>
        </p:txBody>
      </p:sp>
    </p:spTree>
    <p:extLst>
      <p:ext uri="{BB962C8B-B14F-4D97-AF65-F5344CB8AC3E}">
        <p14:creationId xmlns:p14="http://schemas.microsoft.com/office/powerpoint/2010/main" val="62008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15</a:t>
            </a:fld>
            <a:endParaRPr lang="en-US"/>
          </a:p>
        </p:txBody>
      </p:sp>
    </p:spTree>
    <p:extLst>
      <p:ext uri="{BB962C8B-B14F-4D97-AF65-F5344CB8AC3E}">
        <p14:creationId xmlns:p14="http://schemas.microsoft.com/office/powerpoint/2010/main" val="120003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9018B-B450-4FC4-908C-B1482D13656C}" type="slidenum">
              <a:rPr lang="en-US" smtClean="0"/>
              <a:t>16</a:t>
            </a:fld>
            <a:endParaRPr lang="en-US"/>
          </a:p>
        </p:txBody>
      </p:sp>
    </p:spTree>
    <p:extLst>
      <p:ext uri="{BB962C8B-B14F-4D97-AF65-F5344CB8AC3E}">
        <p14:creationId xmlns:p14="http://schemas.microsoft.com/office/powerpoint/2010/main" val="189982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aseline="0" dirty="0"/>
              <a:t>have been fortunate to build upon a solid foundation of important research, reports, and recommendations published in the last year. So many recommendations had already been through several types of public review.</a:t>
            </a:r>
            <a:endParaRPr lang="en-US" dirty="0"/>
          </a:p>
        </p:txBody>
      </p:sp>
      <p:sp>
        <p:nvSpPr>
          <p:cNvPr id="4" name="Slide Number Placeholder 3"/>
          <p:cNvSpPr>
            <a:spLocks noGrp="1"/>
          </p:cNvSpPr>
          <p:nvPr>
            <p:ph type="sldNum" sz="quarter" idx="10"/>
          </p:nvPr>
        </p:nvSpPr>
        <p:spPr/>
        <p:txBody>
          <a:bodyPr/>
          <a:lstStyle/>
          <a:p>
            <a:fld id="{E949018B-B450-4FC4-908C-B1482D13656C}" type="slidenum">
              <a:rPr lang="en-US" smtClean="0"/>
              <a:t>17</a:t>
            </a:fld>
            <a:endParaRPr lang="en-US"/>
          </a:p>
        </p:txBody>
      </p:sp>
    </p:spTree>
    <p:extLst>
      <p:ext uri="{BB962C8B-B14F-4D97-AF65-F5344CB8AC3E}">
        <p14:creationId xmlns:p14="http://schemas.microsoft.com/office/powerpoint/2010/main" val="391963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18</a:t>
            </a:fld>
            <a:endParaRPr lang="en-US"/>
          </a:p>
        </p:txBody>
      </p:sp>
    </p:spTree>
    <p:extLst>
      <p:ext uri="{BB962C8B-B14F-4D97-AF65-F5344CB8AC3E}">
        <p14:creationId xmlns:p14="http://schemas.microsoft.com/office/powerpoint/2010/main" val="344889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9018B-B450-4FC4-908C-B1482D13656C}" type="slidenum">
              <a:rPr lang="en-US" smtClean="0"/>
              <a:t>20</a:t>
            </a:fld>
            <a:endParaRPr lang="en-US"/>
          </a:p>
        </p:txBody>
      </p:sp>
    </p:spTree>
    <p:extLst>
      <p:ext uri="{BB962C8B-B14F-4D97-AF65-F5344CB8AC3E}">
        <p14:creationId xmlns:p14="http://schemas.microsoft.com/office/powerpoint/2010/main" val="193757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72B03BF-7436-4486-8796-84DA6C066154}"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60600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Connecticut is approximately 59%</a:t>
            </a:r>
            <a:r>
              <a:rPr lang="en-US" baseline="0" dirty="0"/>
              <a:t> forested, and </a:t>
            </a:r>
            <a:r>
              <a:rPr lang="en-US" dirty="0"/>
              <a:t>it’s important to know a few things about Connecticut’s forests:</a:t>
            </a:r>
          </a:p>
          <a:p>
            <a:endParaRPr lang="en-US" dirty="0"/>
          </a:p>
          <a:p>
            <a:r>
              <a:rPr lang="en-US" dirty="0"/>
              <a:t>N</a:t>
            </a:r>
            <a:r>
              <a:rPr lang="en-US" baseline="0" dirty="0"/>
              <a:t>early 72% of our forests are privately owned by individuals</a:t>
            </a:r>
          </a:p>
          <a:p>
            <a:endParaRPr lang="en-US" baseline="0" dirty="0"/>
          </a:p>
          <a:p>
            <a:r>
              <a:rPr lang="en-US" baseline="0" dirty="0"/>
              <a:t>Most forested properties are smaller than 10 acres</a:t>
            </a:r>
          </a:p>
          <a:p>
            <a:endParaRPr lang="en-US" baseline="0" dirty="0"/>
          </a:p>
          <a:p>
            <a:r>
              <a:rPr lang="en-US" baseline="0" dirty="0"/>
              <a:t>If past trends have held, about 90% of forest landowners are older than 55 today. This means that there are more and more forest landowners each year who are thinking about leaving forest land to heirs, selling for conservation, or selling for other purposes. This is a critically important time to talk with landowners about the future of their forest land.</a:t>
            </a:r>
          </a:p>
          <a:p>
            <a:endParaRPr lang="en-US" baseline="0" dirty="0"/>
          </a:p>
          <a:p>
            <a:r>
              <a:rPr lang="en-US" baseline="0" dirty="0"/>
              <a:t>Fortunately, there are some state incentives and programs that support forest conservation such as the Public Act 490 program which reduces the tax burden for individuals who own more than 25 acres of forest. Also, state-funded open space grants supported by the Community Investment Act and bonding investments enable municipalities, land trusts, and water companies to acquire forest land.</a:t>
            </a:r>
          </a:p>
        </p:txBody>
      </p:sp>
      <p:sp>
        <p:nvSpPr>
          <p:cNvPr id="4" name="Slide Number Placeholder 3"/>
          <p:cNvSpPr>
            <a:spLocks noGrp="1"/>
          </p:cNvSpPr>
          <p:nvPr>
            <p:ph type="sldNum" sz="quarter" idx="10"/>
          </p:nvPr>
        </p:nvSpPr>
        <p:spPr/>
        <p:txBody>
          <a:bodyPr/>
          <a:lstStyle/>
          <a:p>
            <a:fld id="{DDB953A6-126F-4507-8587-C9054010CC6A}" type="slidenum">
              <a:rPr lang="en-US" smtClean="0"/>
              <a:t>22</a:t>
            </a:fld>
            <a:endParaRPr lang="en-US"/>
          </a:p>
        </p:txBody>
      </p:sp>
    </p:spTree>
    <p:extLst>
      <p:ext uri="{BB962C8B-B14F-4D97-AF65-F5344CB8AC3E}">
        <p14:creationId xmlns:p14="http://schemas.microsoft.com/office/powerpoint/2010/main" val="8917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However, our forests have been getting fragmented over time. In the 30-year period between 1985 and 2015, UConn CLEAR documented that approximately 130,000 acres of “large core forests” (those of 500 or more acres) were either lost or fragmented into smaller pieces of forest by roads, commercial, residential, and infrastructure development, as well as other land use conversions. </a:t>
            </a:r>
          </a:p>
          <a:p>
            <a:endParaRPr lang="en-US" sz="1600" dirty="0"/>
          </a:p>
          <a:p>
            <a:r>
              <a:rPr lang="en-US" sz="1600" dirty="0"/>
              <a:t>Although this trend may have slowed in recent years, continued fragmentation and loss of large core forests is likely making our forests less resilient to future climatic and other challenges. When it comes to retaining forest resiliency, size does matter.</a:t>
            </a:r>
          </a:p>
        </p:txBody>
      </p:sp>
      <p:sp>
        <p:nvSpPr>
          <p:cNvPr id="4" name="Slide Number Placeholder 3"/>
          <p:cNvSpPr>
            <a:spLocks noGrp="1"/>
          </p:cNvSpPr>
          <p:nvPr>
            <p:ph type="sldNum" sz="quarter" idx="10"/>
          </p:nvPr>
        </p:nvSpPr>
        <p:spPr/>
        <p:txBody>
          <a:bodyPr/>
          <a:lstStyle/>
          <a:p>
            <a:fld id="{E72B03BF-7436-4486-8796-84DA6C066154}" type="slidenum">
              <a:rPr lang="en-US" smtClean="0"/>
              <a:t>23</a:t>
            </a:fld>
            <a:endParaRPr lang="en-US"/>
          </a:p>
        </p:txBody>
      </p:sp>
    </p:spTree>
    <p:extLst>
      <p:ext uri="{BB962C8B-B14F-4D97-AF65-F5344CB8AC3E}">
        <p14:creationId xmlns:p14="http://schemas.microsoft.com/office/powerpoint/2010/main" val="111147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9018B-B450-4FC4-908C-B1482D13656C}" type="slidenum">
              <a:rPr lang="en-US" smtClean="0"/>
              <a:t>2</a:t>
            </a:fld>
            <a:endParaRPr lang="en-US"/>
          </a:p>
        </p:txBody>
      </p:sp>
    </p:spTree>
    <p:extLst>
      <p:ext uri="{BB962C8B-B14F-4D97-AF65-F5344CB8AC3E}">
        <p14:creationId xmlns:p14="http://schemas.microsoft.com/office/powerpoint/2010/main" val="420714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Although our statewide forest cover is ~59% overall, the tree cover in our largest cities is much lower. Studies that are now about a decade old showed the urban tree canopy for Bridgeport at 27%, Hartford at 26%, and New Haven at 38%. These studies also identified where the Urban Tree Canopy in these cities could be increased significantly with a well-resourced effort of tree planting, stewardship, and community engagement</a:t>
            </a:r>
            <a:r>
              <a:rPr lang="en-US" sz="1600" baseline="0" dirty="0"/>
              <a:t> on both private and municipal lands</a:t>
            </a:r>
            <a:r>
              <a:rPr lang="en-US" sz="1600" dirty="0"/>
              <a:t>. </a:t>
            </a:r>
          </a:p>
        </p:txBody>
      </p:sp>
      <p:sp>
        <p:nvSpPr>
          <p:cNvPr id="4" name="Slide Number Placeholder 3"/>
          <p:cNvSpPr>
            <a:spLocks noGrp="1"/>
          </p:cNvSpPr>
          <p:nvPr>
            <p:ph type="sldNum" sz="quarter" idx="10"/>
          </p:nvPr>
        </p:nvSpPr>
        <p:spPr/>
        <p:txBody>
          <a:bodyPr/>
          <a:lstStyle/>
          <a:p>
            <a:fld id="{E72B03BF-7436-4486-8796-84DA6C066154}" type="slidenum">
              <a:rPr lang="en-US" smtClean="0"/>
              <a:t>24</a:t>
            </a:fld>
            <a:endParaRPr lang="en-US"/>
          </a:p>
        </p:txBody>
      </p:sp>
    </p:spTree>
    <p:extLst>
      <p:ext uri="{BB962C8B-B14F-4D97-AF65-F5344CB8AC3E}">
        <p14:creationId xmlns:p14="http://schemas.microsoft.com/office/powerpoint/2010/main" val="123691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lack of tree cover largely correlates with lower-income, often primarily Black and Brown neighborhoods like here in New Haven. </a:t>
            </a:r>
          </a:p>
          <a:p>
            <a:endParaRPr lang="en-US" sz="1600" dirty="0"/>
          </a:p>
          <a:p>
            <a:r>
              <a:rPr lang="en-US" sz="1600" dirty="0"/>
              <a:t>With less tree cover comes greater vulnerability to heat extremes and other stressors that are key determinants of health for the community. Conversely, those areas with greater tree canopy cover tend to have cooler surface temperatures as well as higher median incomes. These environmental inequities need to be remedied.</a:t>
            </a:r>
          </a:p>
        </p:txBody>
      </p:sp>
      <p:sp>
        <p:nvSpPr>
          <p:cNvPr id="4" name="Slide Number Placeholder 3"/>
          <p:cNvSpPr>
            <a:spLocks noGrp="1"/>
          </p:cNvSpPr>
          <p:nvPr>
            <p:ph type="sldNum" sz="quarter" idx="10"/>
          </p:nvPr>
        </p:nvSpPr>
        <p:spPr/>
        <p:txBody>
          <a:bodyPr/>
          <a:lstStyle/>
          <a:p>
            <a:fld id="{E72B03BF-7436-4486-8796-84DA6C066154}" type="slidenum">
              <a:rPr lang="en-US" smtClean="0"/>
              <a:t>25</a:t>
            </a:fld>
            <a:endParaRPr lang="en-US"/>
          </a:p>
        </p:txBody>
      </p:sp>
    </p:spTree>
    <p:extLst>
      <p:ext uri="{BB962C8B-B14F-4D97-AF65-F5344CB8AC3E}">
        <p14:creationId xmlns:p14="http://schemas.microsoft.com/office/powerpoint/2010/main" val="922369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resilient forests and trees provide the largest climate and other benefits today and into the future, what kinds of policies and actions can we implement to keep Connecticut’s current and future forests as resilient as possible? </a:t>
            </a:r>
          </a:p>
        </p:txBody>
      </p:sp>
      <p:sp>
        <p:nvSpPr>
          <p:cNvPr id="4" name="Slide Number Placeholder 3"/>
          <p:cNvSpPr>
            <a:spLocks noGrp="1"/>
          </p:cNvSpPr>
          <p:nvPr>
            <p:ph type="sldNum" sz="quarter" idx="10"/>
          </p:nvPr>
        </p:nvSpPr>
        <p:spPr/>
        <p:txBody>
          <a:bodyPr/>
          <a:lstStyle/>
          <a:p>
            <a:fld id="{E72B03BF-7436-4486-8796-84DA6C066154}" type="slidenum">
              <a:rPr lang="en-US" smtClean="0"/>
              <a:t>26</a:t>
            </a:fld>
            <a:endParaRPr lang="en-US"/>
          </a:p>
        </p:txBody>
      </p:sp>
    </p:spTree>
    <p:extLst>
      <p:ext uri="{BB962C8B-B14F-4D97-AF65-F5344CB8AC3E}">
        <p14:creationId xmlns:p14="http://schemas.microsoft.com/office/powerpoint/2010/main" val="1272668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the PRFCT Future Working Group report, we have</a:t>
            </a:r>
            <a:r>
              <a:rPr lang="en-US" sz="1600" baseline="0" dirty="0"/>
              <a:t> divided the recommendations into 4 big buckets. New State Policies needed in 2022, new State Incentives needed in 2022, FY 2023 State Budget and Staff Resource Needs, and 2022 Executive Branch or Agency actions that can be done within existing resources.</a:t>
            </a:r>
            <a:endParaRPr lang="en-US" sz="1600" dirty="0"/>
          </a:p>
        </p:txBody>
      </p:sp>
      <p:sp>
        <p:nvSpPr>
          <p:cNvPr id="4" name="Slide Number Placeholder 3"/>
          <p:cNvSpPr>
            <a:spLocks noGrp="1"/>
          </p:cNvSpPr>
          <p:nvPr>
            <p:ph type="sldNum" sz="quarter" idx="10"/>
          </p:nvPr>
        </p:nvSpPr>
        <p:spPr/>
        <p:txBody>
          <a:bodyPr/>
          <a:lstStyle/>
          <a:p>
            <a:fld id="{E72B03BF-7436-4486-8796-84DA6C066154}" type="slidenum">
              <a:rPr lang="en-US" smtClean="0"/>
              <a:t>28</a:t>
            </a:fld>
            <a:endParaRPr lang="en-US"/>
          </a:p>
        </p:txBody>
      </p:sp>
    </p:spTree>
    <p:extLst>
      <p:ext uri="{BB962C8B-B14F-4D97-AF65-F5344CB8AC3E}">
        <p14:creationId xmlns:p14="http://schemas.microsoft.com/office/powerpoint/2010/main" val="3376119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dirty="0"/>
              <a:t>#1 is in the Governor’s Executive Order as #20b.</a:t>
            </a:r>
          </a:p>
          <a:p>
            <a:pPr defTabSz="931774">
              <a:defRPr/>
            </a:pPr>
            <a:r>
              <a:rPr lang="en-US" sz="1600" dirty="0"/>
              <a:t>#2 calls for a new goal of</a:t>
            </a:r>
            <a:r>
              <a:rPr lang="en-US" sz="1600" baseline="0" dirty="0"/>
              <a:t> increasing urban tree canopy by 5%</a:t>
            </a:r>
          </a:p>
          <a:p>
            <a:pPr defTabSz="931774">
              <a:defRPr/>
            </a:pPr>
            <a:r>
              <a:rPr lang="en-US" sz="1600" baseline="0" dirty="0"/>
              <a:t>#3 would build on the New Jersey model which requires state agencies undertaking actions that would result in the loss of forest to prepare compensatory reforestation plans for how forest losses would be mitigated in various ways.</a:t>
            </a:r>
          </a:p>
          <a:p>
            <a:pPr defTabSz="931774">
              <a:defRPr/>
            </a:pPr>
            <a:r>
              <a:rPr lang="en-US" sz="1600" baseline="0" dirty="0"/>
              <a:t>#4 would include certain forest invasives in the naughty invasive plant species list that would prohibit sale, etc.</a:t>
            </a:r>
            <a:endParaRPr lang="en-US" sz="1600" dirty="0"/>
          </a:p>
        </p:txBody>
      </p:sp>
      <p:sp>
        <p:nvSpPr>
          <p:cNvPr id="4" name="Slide Number Placeholder 3"/>
          <p:cNvSpPr>
            <a:spLocks noGrp="1"/>
          </p:cNvSpPr>
          <p:nvPr>
            <p:ph type="sldNum" sz="quarter" idx="10"/>
          </p:nvPr>
        </p:nvSpPr>
        <p:spPr/>
        <p:txBody>
          <a:bodyPr/>
          <a:lstStyle/>
          <a:p>
            <a:fld id="{E72B03BF-7436-4486-8796-84DA6C066154}" type="slidenum">
              <a:rPr lang="en-US" smtClean="0"/>
              <a:t>29</a:t>
            </a:fld>
            <a:endParaRPr lang="en-US"/>
          </a:p>
        </p:txBody>
      </p:sp>
    </p:spTree>
    <p:extLst>
      <p:ext uri="{BB962C8B-B14F-4D97-AF65-F5344CB8AC3E}">
        <p14:creationId xmlns:p14="http://schemas.microsoft.com/office/powerpoint/2010/main" val="216119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“Next Steps,” there are</a:t>
            </a:r>
            <a:r>
              <a:rPr lang="en-US" baseline="0" dirty="0"/>
              <a:t> a few that</a:t>
            </a:r>
            <a:r>
              <a:rPr lang="en-US" dirty="0"/>
              <a:t> are fairly</a:t>
            </a:r>
            <a:r>
              <a:rPr lang="en-US" baseline="0" dirty="0"/>
              <a:t> straightforward, but you may have additional thoughts…</a:t>
            </a:r>
          </a:p>
        </p:txBody>
      </p:sp>
      <p:sp>
        <p:nvSpPr>
          <p:cNvPr id="4" name="Slide Number Placeholder 3"/>
          <p:cNvSpPr>
            <a:spLocks noGrp="1"/>
          </p:cNvSpPr>
          <p:nvPr>
            <p:ph type="sldNum" sz="quarter" idx="10"/>
          </p:nvPr>
        </p:nvSpPr>
        <p:spPr/>
        <p:txBody>
          <a:bodyPr/>
          <a:lstStyle/>
          <a:p>
            <a:fld id="{E949018B-B450-4FC4-908C-B1482D13656C}" type="slidenum">
              <a:rPr lang="en-US" smtClean="0"/>
              <a:t>30</a:t>
            </a:fld>
            <a:endParaRPr lang="en-US"/>
          </a:p>
        </p:txBody>
      </p:sp>
    </p:spTree>
    <p:extLst>
      <p:ext uri="{BB962C8B-B14F-4D97-AF65-F5344CB8AC3E}">
        <p14:creationId xmlns:p14="http://schemas.microsoft.com/office/powerpoint/2010/main" val="3502602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I’m at the end of my time so I’ll end there. Thank you for your time, and I look forward to your questions.</a:t>
            </a:r>
          </a:p>
        </p:txBody>
      </p:sp>
      <p:sp>
        <p:nvSpPr>
          <p:cNvPr id="4" name="Slide Number Placeholder 3"/>
          <p:cNvSpPr>
            <a:spLocks noGrp="1"/>
          </p:cNvSpPr>
          <p:nvPr>
            <p:ph type="sldNum" sz="quarter" idx="10"/>
          </p:nvPr>
        </p:nvSpPr>
        <p:spPr/>
        <p:txBody>
          <a:bodyPr/>
          <a:lstStyle/>
          <a:p>
            <a:fld id="{E72B03BF-7436-4486-8796-84DA6C066154}" type="slidenum">
              <a:rPr lang="en-US" smtClean="0"/>
              <a:t>32</a:t>
            </a:fld>
            <a:endParaRPr lang="en-US"/>
          </a:p>
        </p:txBody>
      </p:sp>
    </p:spTree>
    <p:extLst>
      <p:ext uri="{BB962C8B-B14F-4D97-AF65-F5344CB8AC3E}">
        <p14:creationId xmlns:p14="http://schemas.microsoft.com/office/powerpoint/2010/main" val="24579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3</a:t>
            </a:fld>
            <a:endParaRPr lang="en-US"/>
          </a:p>
        </p:txBody>
      </p:sp>
    </p:spTree>
    <p:extLst>
      <p:ext uri="{BB962C8B-B14F-4D97-AF65-F5344CB8AC3E}">
        <p14:creationId xmlns:p14="http://schemas.microsoft.com/office/powerpoint/2010/main" val="51095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3FAF96-8E91-4DA3-B932-C14A075E5A90}" type="slidenum">
              <a:rPr lang="en-US" smtClean="0"/>
              <a:t>4</a:t>
            </a:fld>
            <a:endParaRPr lang="en-US"/>
          </a:p>
        </p:txBody>
      </p:sp>
    </p:spTree>
    <p:extLst>
      <p:ext uri="{BB962C8B-B14F-4D97-AF65-F5344CB8AC3E}">
        <p14:creationId xmlns:p14="http://schemas.microsoft.com/office/powerpoint/2010/main" val="234798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80514-8781-4434-8878-A963EFC4EA01}" type="slidenum">
              <a:rPr lang="en-US" smtClean="0"/>
              <a:t>5</a:t>
            </a:fld>
            <a:endParaRPr lang="en-US"/>
          </a:p>
        </p:txBody>
      </p:sp>
    </p:spTree>
    <p:extLst>
      <p:ext uri="{BB962C8B-B14F-4D97-AF65-F5344CB8AC3E}">
        <p14:creationId xmlns:p14="http://schemas.microsoft.com/office/powerpoint/2010/main" val="286755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7</a:t>
            </a:fld>
            <a:endParaRPr lang="en-US"/>
          </a:p>
        </p:txBody>
      </p:sp>
    </p:spTree>
    <p:extLst>
      <p:ext uri="{BB962C8B-B14F-4D97-AF65-F5344CB8AC3E}">
        <p14:creationId xmlns:p14="http://schemas.microsoft.com/office/powerpoint/2010/main" val="4237191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8</a:t>
            </a:fld>
            <a:endParaRPr lang="en-US"/>
          </a:p>
        </p:txBody>
      </p:sp>
    </p:spTree>
    <p:extLst>
      <p:ext uri="{BB962C8B-B14F-4D97-AF65-F5344CB8AC3E}">
        <p14:creationId xmlns:p14="http://schemas.microsoft.com/office/powerpoint/2010/main" val="363584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9</a:t>
            </a:fld>
            <a:endParaRPr lang="en-US"/>
          </a:p>
        </p:txBody>
      </p:sp>
    </p:spTree>
    <p:extLst>
      <p:ext uri="{BB962C8B-B14F-4D97-AF65-F5344CB8AC3E}">
        <p14:creationId xmlns:p14="http://schemas.microsoft.com/office/powerpoint/2010/main" val="105661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80514-8781-4434-8878-A963EFC4EA01}" type="slidenum">
              <a:rPr lang="en-US" smtClean="0"/>
              <a:t>10</a:t>
            </a:fld>
            <a:endParaRPr lang="en-US"/>
          </a:p>
        </p:txBody>
      </p:sp>
    </p:spTree>
    <p:extLst>
      <p:ext uri="{BB962C8B-B14F-4D97-AF65-F5344CB8AC3E}">
        <p14:creationId xmlns:p14="http://schemas.microsoft.com/office/powerpoint/2010/main" val="1664394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5/11/2023</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Rectangle 7"/>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3" name="Content Placeholder 2"/>
          <p:cNvSpPr>
            <a:spLocks noGrp="1"/>
          </p:cNvSpPr>
          <p:nvPr>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a:solidFill>
                  <a:schemeClr val="bg1"/>
                </a:solidFill>
                <a:latin typeface="Berkeley-Medium"/>
              </a:rPr>
              <a:t>Click to edit Master text styles</a:t>
            </a:r>
          </a:p>
          <a:p>
            <a:pPr lvl="1" eaLnBrk="1" hangingPunct="1">
              <a:buFont typeface="Arial" pitchFamily="34" charset="0"/>
              <a:buNone/>
            </a:pPr>
            <a:r>
              <a:rPr lang="en-US" baseline="30000">
                <a:solidFill>
                  <a:schemeClr val="bg1"/>
                </a:solidFill>
                <a:latin typeface="Berkeley-Medium"/>
              </a:rPr>
              <a:t>Second level</a:t>
            </a:r>
          </a:p>
          <a:p>
            <a:pPr lvl="2" eaLnBrk="1" hangingPunct="1">
              <a:buFont typeface="Arial" pitchFamily="34" charset="0"/>
              <a:buNone/>
            </a:pPr>
            <a:r>
              <a:rPr lang="en-US" baseline="30000">
                <a:solidFill>
                  <a:schemeClr val="bg1"/>
                </a:solidFill>
                <a:latin typeface="Berkeley-Medium"/>
              </a:rPr>
              <a:t>Third level</a:t>
            </a:r>
          </a:p>
          <a:p>
            <a:pPr lvl="3" eaLnBrk="1" hangingPunct="1">
              <a:buFont typeface="Arial" pitchFamily="34" charset="0"/>
              <a:buNone/>
            </a:pPr>
            <a:r>
              <a:rPr lang="en-US" baseline="30000">
                <a:solidFill>
                  <a:schemeClr val="bg1"/>
                </a:solidFill>
                <a:latin typeface="Berkeley-Medium"/>
              </a:rPr>
              <a:t>Fourth level</a:t>
            </a:r>
          </a:p>
          <a:p>
            <a:pPr lvl="4" eaLnBrk="1" hangingPunct="1">
              <a:buFont typeface="Arial" pitchFamily="34" charset="0"/>
              <a:buNone/>
            </a:pPr>
            <a:r>
              <a:rPr lang="en-US" baseline="30000">
                <a:solidFill>
                  <a:schemeClr val="bg1"/>
                </a:solidFill>
                <a:latin typeface="Berkeley-Medium"/>
              </a:rPr>
              <a:t>Fifth level</a:t>
            </a:r>
            <a:endParaRPr lang="en-US" baseline="30000" dirty="0">
              <a:solidFill>
                <a:schemeClr val="bg1"/>
              </a:solidFill>
              <a:latin typeface="Berkeley-Medium"/>
            </a:endParaRPr>
          </a:p>
        </p:txBody>
      </p:sp>
    </p:spTree>
    <p:extLst>
      <p:ext uri="{BB962C8B-B14F-4D97-AF65-F5344CB8AC3E}">
        <p14:creationId xmlns:p14="http://schemas.microsoft.com/office/powerpoint/2010/main" val="106036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3330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667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a:t>Title of Presentation</a:t>
            </a:r>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Tree>
    <p:extLst>
      <p:ext uri="{BB962C8B-B14F-4D97-AF65-F5344CB8AC3E}">
        <p14:creationId xmlns:p14="http://schemas.microsoft.com/office/powerpoint/2010/main" val="29804682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a:t>Questions?</a:t>
            </a:r>
          </a:p>
        </p:txBody>
      </p:sp>
    </p:spTree>
    <p:extLst>
      <p:ext uri="{BB962C8B-B14F-4D97-AF65-F5344CB8AC3E}">
        <p14:creationId xmlns:p14="http://schemas.microsoft.com/office/powerpoint/2010/main" val="3304125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chemeClr val="tx1"/>
                </a:solidFill>
                <a:latin typeface="Calibri" pitchFamily="34" charset="0"/>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chemeClr val="tx1"/>
                </a:solidFill>
                <a:latin typeface="Calibri" pitchFamily="34" charset="0"/>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a:t>Click to edit Master title style</a:t>
            </a:r>
            <a:endParaRPr lang="en-US" dirty="0"/>
          </a:p>
        </p:txBody>
      </p:sp>
      <p:pic>
        <p:nvPicPr>
          <p:cNvPr id="10" name="Picture 9" descr="2012 sky.jpg"/>
          <p:cNvPicPr>
            <a:picLocks noChangeAspect="1"/>
          </p:cNvPicPr>
          <p:nvPr userDrawn="1"/>
        </p:nvPicPr>
        <p:blipFill>
          <a:blip r:embed="rId3" cstate="print"/>
          <a:srcRect t="49348" b="29885"/>
          <a:stretch>
            <a:fillRect/>
          </a:stretch>
        </p:blipFill>
        <p:spPr bwMode="auto">
          <a:xfrm>
            <a:off x="0" y="-457200"/>
            <a:ext cx="9144000" cy="1447800"/>
          </a:xfrm>
          <a:prstGeom prst="rect">
            <a:avLst/>
          </a:prstGeom>
          <a:noFill/>
          <a:ln w="9525">
            <a:noFill/>
            <a:miter lim="800000"/>
            <a:headEnd/>
            <a:tailEnd/>
          </a:ln>
        </p:spPr>
      </p:pic>
      <p:sp>
        <p:nvSpPr>
          <p:cNvPr id="11" name="Content Placeholder 2"/>
          <p:cNvSpPr>
            <a:spLocks noGrp="1"/>
          </p:cNvSpPr>
          <p:nvPr>
            <p:ph idx="1"/>
          </p:nvPr>
        </p:nvSpPr>
        <p:spPr>
          <a:xfrm>
            <a:off x="609600" y="1447800"/>
            <a:ext cx="8229600" cy="3733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hangingPunct="1">
              <a:buFont typeface="Arial" pitchFamily="34" charset="0"/>
              <a:buNone/>
            </a:pPr>
            <a:r>
              <a:rPr lang="en-US" baseline="30000">
                <a:solidFill>
                  <a:schemeClr val="bg1"/>
                </a:solidFill>
                <a:latin typeface="Berkeley-Medium"/>
              </a:rPr>
              <a:t>Click to edit Master text styles</a:t>
            </a:r>
          </a:p>
          <a:p>
            <a:pPr lvl="1" eaLnBrk="1" hangingPunct="1">
              <a:buFont typeface="Arial" pitchFamily="34" charset="0"/>
              <a:buNone/>
            </a:pPr>
            <a:r>
              <a:rPr lang="en-US" baseline="30000">
                <a:solidFill>
                  <a:schemeClr val="bg1"/>
                </a:solidFill>
                <a:latin typeface="Berkeley-Medium"/>
              </a:rPr>
              <a:t>Second level</a:t>
            </a:r>
          </a:p>
          <a:p>
            <a:pPr lvl="2" eaLnBrk="1" hangingPunct="1">
              <a:buFont typeface="Arial" pitchFamily="34" charset="0"/>
              <a:buNone/>
            </a:pPr>
            <a:r>
              <a:rPr lang="en-US" baseline="30000">
                <a:solidFill>
                  <a:schemeClr val="bg1"/>
                </a:solidFill>
                <a:latin typeface="Berkeley-Medium"/>
              </a:rPr>
              <a:t>Third level</a:t>
            </a:r>
          </a:p>
          <a:p>
            <a:pPr lvl="3" eaLnBrk="1" hangingPunct="1">
              <a:buFont typeface="Arial" pitchFamily="34" charset="0"/>
              <a:buNone/>
            </a:pPr>
            <a:r>
              <a:rPr lang="en-US" baseline="30000">
                <a:solidFill>
                  <a:schemeClr val="bg1"/>
                </a:solidFill>
                <a:latin typeface="Berkeley-Medium"/>
              </a:rPr>
              <a:t>Fourth level</a:t>
            </a:r>
          </a:p>
          <a:p>
            <a:pPr lvl="4" eaLnBrk="1" hangingPunct="1">
              <a:buFont typeface="Arial" pitchFamily="34" charset="0"/>
              <a:buNone/>
            </a:pPr>
            <a:r>
              <a:rPr lang="en-US" baseline="30000">
                <a:solidFill>
                  <a:schemeClr val="bg1"/>
                </a:solidFill>
                <a:latin typeface="Berkeley-Medium"/>
              </a:rPr>
              <a:t>Fifth level</a:t>
            </a:r>
            <a:endParaRPr lang="en-US" baseline="30000" dirty="0">
              <a:solidFill>
                <a:schemeClr val="bg1"/>
              </a:solidFill>
              <a:latin typeface="Berkeley-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25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B388E2-5E37-4555-BDE8-31C072729B56}"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5F24B-4AA1-4838-9C2B-E6D036FB6F35}" type="slidenum">
              <a:rPr lang="en-US" smtClean="0"/>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113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731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373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A457D9-4520-49FA-AC4A-168B02B0D1E5}"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7A31B3-68FE-46D1-952F-148206DB1124}" type="slidenum">
              <a:rPr lang="en-US" smtClean="0"/>
              <a:t>‹#›</a:t>
            </a:fld>
            <a:endParaRPr lang="en-US"/>
          </a:p>
        </p:txBody>
      </p:sp>
    </p:spTree>
    <p:extLst>
      <p:ext uri="{BB962C8B-B14F-4D97-AF65-F5344CB8AC3E}">
        <p14:creationId xmlns:p14="http://schemas.microsoft.com/office/powerpoint/2010/main" val="6132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457D9-4520-49FA-AC4A-168B02B0D1E5}"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7A31B3-68FE-46D1-952F-148206DB1124}" type="slidenum">
              <a:rPr lang="en-US" smtClean="0"/>
              <a:t>‹#›</a:t>
            </a:fld>
            <a:endParaRPr lang="en-US"/>
          </a:p>
        </p:txBody>
      </p:sp>
    </p:spTree>
    <p:extLst>
      <p:ext uri="{BB962C8B-B14F-4D97-AF65-F5344CB8AC3E}">
        <p14:creationId xmlns:p14="http://schemas.microsoft.com/office/powerpoint/2010/main" val="81693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456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5/11/2023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9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5/11/2023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8936149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6" r:id="rId13"/>
    <p:sldLayoutId id="2147483661" r:id="rId14"/>
    <p:sldLayoutId id="2147483665" r:id="rId15"/>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13" y="996580"/>
            <a:ext cx="9129487" cy="5135336"/>
          </a:xfrm>
          <a:prstGeom prst="rect">
            <a:avLst/>
          </a:prstGeom>
        </p:spPr>
      </p:pic>
      <p:sp>
        <p:nvSpPr>
          <p:cNvPr id="6" name="Title 2"/>
          <p:cNvSpPr txBox="1">
            <a:spLocks/>
          </p:cNvSpPr>
          <p:nvPr/>
        </p:nvSpPr>
        <p:spPr>
          <a:xfrm>
            <a:off x="3536" y="0"/>
            <a:ext cx="9140463" cy="1281803"/>
          </a:xfrm>
          <a:prstGeom prst="rect">
            <a:avLst/>
          </a:prstGeom>
        </p:spPr>
        <p:txBody>
          <a:bodyPr vert="horz" lIns="91440" tIns="45720" rIns="91440" bIns="45720" rtlCol="0" anchor="t">
            <a:normAutofit fontScale="97500" lnSpcReduction="1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4800" dirty="0">
                <a:solidFill>
                  <a:srgbClr val="17365D"/>
                </a:solidFill>
                <a:latin typeface="Cambria" panose="02040503050406030204" pitchFamily="18" charset="0"/>
                <a:ea typeface="Calibri" panose="020F0502020204030204" pitchFamily="34" charset="0"/>
                <a:cs typeface="Calibri" panose="020F0502020204030204" pitchFamily="34" charset="0"/>
              </a:rPr>
              <a:t>Resilient Forests (and trees) for Connecticut’s Future</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61940"/>
            <a:ext cx="6614403" cy="4397875"/>
          </a:xfrm>
          <a:prstGeom prst="rect">
            <a:avLst/>
          </a:prstGeom>
        </p:spPr>
      </p:pic>
      <p:pic>
        <p:nvPicPr>
          <p:cNvPr id="3" name="Picture 2"/>
          <p:cNvPicPr>
            <a:picLocks noChangeAspect="1"/>
          </p:cNvPicPr>
          <p:nvPr/>
        </p:nvPicPr>
        <p:blipFill>
          <a:blip r:embed="rId4"/>
          <a:stretch>
            <a:fillRect/>
          </a:stretch>
        </p:blipFill>
        <p:spPr>
          <a:xfrm>
            <a:off x="6692957" y="2980889"/>
            <a:ext cx="2385641" cy="1648261"/>
          </a:xfrm>
          <a:prstGeom prst="rect">
            <a:avLst/>
          </a:prstGeom>
        </p:spPr>
      </p:pic>
      <p:pic>
        <p:nvPicPr>
          <p:cNvPr id="4" name="Picture 3"/>
          <p:cNvPicPr>
            <a:picLocks noChangeAspect="1"/>
          </p:cNvPicPr>
          <p:nvPr/>
        </p:nvPicPr>
        <p:blipFill>
          <a:blip r:embed="rId5"/>
          <a:stretch>
            <a:fillRect/>
          </a:stretch>
        </p:blipFill>
        <p:spPr>
          <a:xfrm>
            <a:off x="6692958" y="1361940"/>
            <a:ext cx="2357885" cy="1429021"/>
          </a:xfrm>
          <a:prstGeom prst="rect">
            <a:avLst/>
          </a:prstGeom>
        </p:spPr>
      </p:pic>
      <p:sp>
        <p:nvSpPr>
          <p:cNvPr id="6" name="TextBox 5"/>
          <p:cNvSpPr txBox="1"/>
          <p:nvPr/>
        </p:nvSpPr>
        <p:spPr>
          <a:xfrm>
            <a:off x="7539252" y="5575149"/>
            <a:ext cx="1306129" cy="369332"/>
          </a:xfrm>
          <a:prstGeom prst="rect">
            <a:avLst/>
          </a:prstGeom>
          <a:noFill/>
        </p:spPr>
        <p:txBody>
          <a:bodyPr wrap="square" rtlCol="0">
            <a:spAutoFit/>
          </a:bodyPr>
          <a:lstStyle/>
          <a:p>
            <a:pPr algn="ctr"/>
            <a:r>
              <a:rPr lang="en-US" b="1" dirty="0"/>
              <a:t>Education</a:t>
            </a:r>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890004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 more about CFPA</a:t>
            </a:r>
          </a:p>
        </p:txBody>
      </p:sp>
      <p:sp>
        <p:nvSpPr>
          <p:cNvPr id="3" name="Text Placeholder 2"/>
          <p:cNvSpPr>
            <a:spLocks noGrp="1"/>
          </p:cNvSpPr>
          <p:nvPr>
            <p:ph type="body" idx="1"/>
          </p:nvPr>
        </p:nvSpPr>
        <p:spPr/>
        <p:txBody>
          <a:bodyPr>
            <a:normAutofit/>
          </a:bodyPr>
          <a:lstStyle/>
          <a:p>
            <a:pPr algn="ctr"/>
            <a:r>
              <a:rPr lang="en-US" sz="2800" u="sng" dirty="0">
                <a:solidFill>
                  <a:srgbClr val="0070C0"/>
                </a:solidFill>
              </a:rPr>
              <a:t>www.ctwoodlands.org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92515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864" t="8884" r="17500" b="7079"/>
          <a:stretch/>
        </p:blipFill>
        <p:spPr>
          <a:xfrm>
            <a:off x="0" y="8169"/>
            <a:ext cx="9170428" cy="6155871"/>
          </a:xfrm>
          <a:prstGeom prst="rect">
            <a:avLst/>
          </a:prstGeom>
        </p:spPr>
      </p:pic>
    </p:spTree>
    <p:extLst>
      <p:ext uri="{BB962C8B-B14F-4D97-AF65-F5344CB8AC3E}">
        <p14:creationId xmlns:p14="http://schemas.microsoft.com/office/powerpoint/2010/main" val="3288253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5307" y="908906"/>
            <a:ext cx="5860473" cy="2677656"/>
          </a:xfrm>
          <a:prstGeom prst="rect">
            <a:avLst/>
          </a:prstGeom>
          <a:noFill/>
        </p:spPr>
        <p:txBody>
          <a:bodyPr wrap="square" rtlCol="0">
            <a:spAutoFit/>
          </a:bodyPr>
          <a:lstStyle/>
          <a:p>
            <a:r>
              <a:rPr lang="en-US" sz="2400" u="sng" dirty="0"/>
              <a:t>Quote from Hartford Courant Article</a:t>
            </a:r>
          </a:p>
          <a:p>
            <a:r>
              <a:rPr lang="en-US" sz="2400" dirty="0"/>
              <a:t>According to DoT spokesman Josh Morgan, 72 people died from 2020 – 2022 by crashing into a tree </a:t>
            </a:r>
            <a:r>
              <a:rPr lang="en-US" sz="2400" u="sng" dirty="0"/>
              <a:t>or</a:t>
            </a:r>
            <a:r>
              <a:rPr lang="en-US" sz="2400" dirty="0"/>
              <a:t> having a tree fall on their vehicle. Clear zones on the side of the road give drivers space to stop before hitting a tree, he said.</a:t>
            </a:r>
          </a:p>
        </p:txBody>
      </p:sp>
    </p:spTree>
    <p:extLst>
      <p:ext uri="{BB962C8B-B14F-4D97-AF65-F5344CB8AC3E}">
        <p14:creationId xmlns:p14="http://schemas.microsoft.com/office/powerpoint/2010/main" val="48927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758" y="-92192"/>
            <a:ext cx="8177892" cy="6133419"/>
          </a:xfrm>
          <a:prstGeom prst="rect">
            <a:avLst/>
          </a:prstGeom>
        </p:spPr>
      </p:pic>
    </p:spTree>
    <p:extLst>
      <p:ext uri="{BB962C8B-B14F-4D97-AF65-F5344CB8AC3E}">
        <p14:creationId xmlns:p14="http://schemas.microsoft.com/office/powerpoint/2010/main" val="34600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520"/>
            <a:ext cx="9143999" cy="1049235"/>
          </a:xfrm>
        </p:spPr>
        <p:txBody>
          <a:bodyPr/>
          <a:lstStyle/>
          <a:p>
            <a:pPr algn="ctr"/>
            <a:r>
              <a:rPr lang="en-US" dirty="0"/>
              <a:t>Lots of forest &amp; tree issues to consider</a:t>
            </a:r>
          </a:p>
        </p:txBody>
      </p:sp>
      <p:sp>
        <p:nvSpPr>
          <p:cNvPr id="4" name="Content Placeholder 3"/>
          <p:cNvSpPr>
            <a:spLocks noGrp="1"/>
          </p:cNvSpPr>
          <p:nvPr>
            <p:ph idx="1"/>
          </p:nvPr>
        </p:nvSpPr>
        <p:spPr/>
        <p:txBody>
          <a:bodyPr>
            <a:normAutofit fontScale="92500"/>
          </a:bodyPr>
          <a:lstStyle/>
          <a:p>
            <a:r>
              <a:rPr lang="en-US" dirty="0"/>
              <a:t>Enhanced tree removals and pruning by utilities related to the “resilience” of the electrical grid (rarely includes re-planting)</a:t>
            </a:r>
          </a:p>
          <a:p>
            <a:r>
              <a:rPr lang="en-US" dirty="0"/>
              <a:t>Tree removals and pruning along highways and town roads (rarely includes re-planting)</a:t>
            </a:r>
          </a:p>
          <a:p>
            <a:r>
              <a:rPr lang="en-US" dirty="0"/>
              <a:t>Maintenance and replacement of tree canopies in urban and suburban areas (more often includes re-planting)</a:t>
            </a:r>
          </a:p>
          <a:p>
            <a:r>
              <a:rPr lang="en-US" dirty="0"/>
              <a:t>Invasive pests, climate change, deer browse, and other threats to forest regeneration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604317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37" y="722979"/>
            <a:ext cx="7236621" cy="1056319"/>
          </a:xfrm>
        </p:spPr>
        <p:txBody>
          <a:bodyPr>
            <a:noAutofit/>
          </a:bodyPr>
          <a:lstStyle/>
          <a:p>
            <a:r>
              <a:rPr lang="en-US" b="1" dirty="0"/>
              <a:t>Forest and tree challenges can be quite different</a:t>
            </a:r>
          </a:p>
        </p:txBody>
      </p:sp>
      <p:sp>
        <p:nvSpPr>
          <p:cNvPr id="3" name="Text Placeholder 2"/>
          <p:cNvSpPr>
            <a:spLocks noGrp="1"/>
          </p:cNvSpPr>
          <p:nvPr>
            <p:ph type="body" idx="1"/>
          </p:nvPr>
        </p:nvSpPr>
        <p:spPr/>
        <p:txBody>
          <a:bodyPr/>
          <a:lstStyle/>
          <a:p>
            <a:r>
              <a:rPr lang="en-US" dirty="0"/>
              <a:t>Forest challenges</a:t>
            </a:r>
          </a:p>
        </p:txBody>
      </p:sp>
      <p:sp>
        <p:nvSpPr>
          <p:cNvPr id="4" name="Content Placeholder 3"/>
          <p:cNvSpPr>
            <a:spLocks noGrp="1"/>
          </p:cNvSpPr>
          <p:nvPr>
            <p:ph sz="half" idx="2"/>
          </p:nvPr>
        </p:nvSpPr>
        <p:spPr/>
        <p:txBody>
          <a:bodyPr/>
          <a:lstStyle/>
          <a:p>
            <a:r>
              <a:rPr lang="en-US" dirty="0"/>
              <a:t>Not much age diversity</a:t>
            </a:r>
          </a:p>
          <a:p>
            <a:r>
              <a:rPr lang="en-US" dirty="0"/>
              <a:t>Invasives/deer/fire suppression challenges</a:t>
            </a:r>
          </a:p>
          <a:p>
            <a:r>
              <a:rPr lang="en-US" dirty="0"/>
              <a:t>Long-term, larger acreage stewardship options</a:t>
            </a:r>
          </a:p>
        </p:txBody>
      </p:sp>
      <p:sp>
        <p:nvSpPr>
          <p:cNvPr id="5" name="Text Placeholder 4"/>
          <p:cNvSpPr>
            <a:spLocks noGrp="1"/>
          </p:cNvSpPr>
          <p:nvPr>
            <p:ph type="body" sz="quarter" idx="3"/>
          </p:nvPr>
        </p:nvSpPr>
        <p:spPr/>
        <p:txBody>
          <a:bodyPr/>
          <a:lstStyle/>
          <a:p>
            <a:r>
              <a:rPr lang="en-US" dirty="0"/>
              <a:t>Tree challenges</a:t>
            </a:r>
          </a:p>
        </p:txBody>
      </p:sp>
      <p:sp>
        <p:nvSpPr>
          <p:cNvPr id="6" name="Content Placeholder 5"/>
          <p:cNvSpPr>
            <a:spLocks noGrp="1"/>
          </p:cNvSpPr>
          <p:nvPr>
            <p:ph sz="quarter" idx="4"/>
          </p:nvPr>
        </p:nvSpPr>
        <p:spPr>
          <a:xfrm>
            <a:off x="4889181" y="2821491"/>
            <a:ext cx="3445577" cy="2637371"/>
          </a:xfrm>
        </p:spPr>
        <p:txBody>
          <a:bodyPr>
            <a:normAutofit/>
          </a:bodyPr>
          <a:lstStyle/>
          <a:p>
            <a:r>
              <a:rPr lang="en-US" dirty="0"/>
              <a:t>More intense municipal &amp; individual care </a:t>
            </a:r>
          </a:p>
          <a:p>
            <a:r>
              <a:rPr lang="en-US" dirty="0"/>
              <a:t>Transportation/energy/local neighbor considerations</a:t>
            </a:r>
          </a:p>
          <a:p>
            <a:r>
              <a:rPr lang="en-US" dirty="0"/>
              <a:t>More visible to the public</a:t>
            </a:r>
          </a:p>
        </p:txBody>
      </p:sp>
      <p:sp>
        <p:nvSpPr>
          <p:cNvPr id="7" name="TextBox 6"/>
          <p:cNvSpPr txBox="1"/>
          <p:nvPr/>
        </p:nvSpPr>
        <p:spPr>
          <a:xfrm>
            <a:off x="3900791" y="1971655"/>
            <a:ext cx="3433864" cy="369332"/>
          </a:xfrm>
          <a:prstGeom prst="rect">
            <a:avLst/>
          </a:prstGeom>
          <a:noFill/>
        </p:spPr>
        <p:txBody>
          <a:bodyPr wrap="square" rtlCol="0">
            <a:spAutoFit/>
          </a:bodyPr>
          <a:lstStyle/>
          <a:p>
            <a:r>
              <a:rPr lang="en-US" dirty="0"/>
              <a:t>In general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4063850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E702-46C3-4ABC-9F41-4D326F922989}"/>
              </a:ext>
            </a:extLst>
          </p:cNvPr>
          <p:cNvSpPr>
            <a:spLocks noGrp="1"/>
          </p:cNvSpPr>
          <p:nvPr>
            <p:ph type="title" idx="4294967295"/>
          </p:nvPr>
        </p:nvSpPr>
        <p:spPr>
          <a:xfrm>
            <a:off x="0" y="278968"/>
            <a:ext cx="9144000" cy="1143000"/>
          </a:xfrm>
        </p:spPr>
        <p:txBody>
          <a:bodyPr>
            <a:normAutofit/>
          </a:bodyPr>
          <a:lstStyle/>
          <a:p>
            <a:pPr algn="ctr"/>
            <a:r>
              <a:rPr lang="en-US" b="1" dirty="0">
                <a:latin typeface="Gill Sans MT" panose="020B0502020104020203" pitchFamily="34" charset="0"/>
                <a:cs typeface="Calibri" panose="020F0502020204030204" pitchFamily="34" charset="0"/>
              </a:rPr>
              <a:t>reports on Forest Resilience</a:t>
            </a:r>
          </a:p>
        </p:txBody>
      </p:sp>
      <p:pic>
        <p:nvPicPr>
          <p:cNvPr id="12" name="Picture 11">
            <a:extLst>
              <a:ext uri="{FF2B5EF4-FFF2-40B4-BE49-F238E27FC236}">
                <a16:creationId xmlns:a16="http://schemas.microsoft.com/office/drawing/2014/main" id="{13D23890-1D09-49A5-8AD8-4E0335943B88}"/>
              </a:ext>
            </a:extLst>
          </p:cNvPr>
          <p:cNvPicPr>
            <a:picLocks noChangeAspect="1"/>
          </p:cNvPicPr>
          <p:nvPr/>
        </p:nvPicPr>
        <p:blipFill>
          <a:blip r:embed="rId3"/>
          <a:stretch>
            <a:fillRect/>
          </a:stretch>
        </p:blipFill>
        <p:spPr>
          <a:xfrm>
            <a:off x="3002240" y="1045625"/>
            <a:ext cx="3021687" cy="414564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0834" t="1475" r="23333" b="1107"/>
          <a:stretch/>
        </p:blipFill>
        <p:spPr>
          <a:xfrm>
            <a:off x="0" y="981648"/>
            <a:ext cx="2968792" cy="4380679"/>
          </a:xfrm>
          <a:prstGeom prst="rect">
            <a:avLst/>
          </a:prstGeom>
        </p:spPr>
      </p:pic>
      <p:pic>
        <p:nvPicPr>
          <p:cNvPr id="8" name="Picture 7"/>
          <p:cNvPicPr>
            <a:picLocks noChangeAspect="1"/>
          </p:cNvPicPr>
          <p:nvPr/>
        </p:nvPicPr>
        <p:blipFill rotWithShape="1">
          <a:blip r:embed="rId6"/>
          <a:srcRect l="67976" t="14445" r="10416" b="4074"/>
          <a:stretch/>
        </p:blipFill>
        <p:spPr>
          <a:xfrm>
            <a:off x="6093268" y="971488"/>
            <a:ext cx="3065493" cy="4389179"/>
          </a:xfrm>
          <a:prstGeom prst="rect">
            <a:avLst/>
          </a:prstGeom>
        </p:spPr>
      </p:pic>
      <p:sp>
        <p:nvSpPr>
          <p:cNvPr id="3" name="Rectangle 2"/>
          <p:cNvSpPr/>
          <p:nvPr/>
        </p:nvSpPr>
        <p:spPr>
          <a:xfrm>
            <a:off x="2973393" y="981648"/>
            <a:ext cx="3080868" cy="4378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24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
        <p:nvSpPr>
          <p:cNvPr id="4" name="Rectangle 3"/>
          <p:cNvSpPr/>
          <p:nvPr/>
        </p:nvSpPr>
        <p:spPr>
          <a:xfrm>
            <a:off x="563335" y="906236"/>
            <a:ext cx="8156121" cy="4893647"/>
          </a:xfrm>
          <a:prstGeom prst="rect">
            <a:avLst/>
          </a:prstGeom>
        </p:spPr>
        <p:txBody>
          <a:bodyPr wrap="square">
            <a:spAutoFit/>
          </a:bodyPr>
          <a:lstStyle/>
          <a:p>
            <a:r>
              <a:rPr lang="en-US" sz="2400" b="1" dirty="0"/>
              <a:t>26. </a:t>
            </a:r>
            <a:r>
              <a:rPr lang="en-US" sz="2400" dirty="0"/>
              <a:t>Explore option of statewide “</a:t>
            </a:r>
            <a:r>
              <a:rPr lang="en-US" sz="2400" b="1" dirty="0"/>
              <a:t>no-net-loss of forest</a:t>
            </a:r>
            <a:r>
              <a:rPr lang="en-US" sz="2400" dirty="0"/>
              <a:t>” policy. Engage with stakeholders regarding the “no-net-loss of forest” policy to evaluate its feasibility, needed resources, and associated programs to maximize mitigation potential. </a:t>
            </a:r>
          </a:p>
          <a:p>
            <a:endParaRPr lang="en-US" sz="2400" dirty="0"/>
          </a:p>
          <a:p>
            <a:r>
              <a:rPr lang="en-US" sz="2400" dirty="0"/>
              <a:t>Consideration should be given to the following actions as part of the evaluation of this policy: </a:t>
            </a:r>
          </a:p>
          <a:p>
            <a:pPr marL="342900" indent="-342900">
              <a:buFont typeface="Arial" panose="020B0604020202020204" pitchFamily="34" charset="0"/>
              <a:buChar char="•"/>
            </a:pPr>
            <a:r>
              <a:rPr lang="en-US" sz="2400" dirty="0"/>
              <a:t>Avoid forest conversion; </a:t>
            </a:r>
          </a:p>
          <a:p>
            <a:pPr marL="342900" indent="-342900">
              <a:buFont typeface="Arial" panose="020B0604020202020204" pitchFamily="34" charset="0"/>
              <a:buChar char="•"/>
            </a:pPr>
            <a:r>
              <a:rPr lang="en-US" sz="2400" dirty="0"/>
              <a:t>Protect healthy, intact, and resilient forests; </a:t>
            </a:r>
          </a:p>
          <a:p>
            <a:pPr marL="342900" indent="-342900">
              <a:buFont typeface="Arial" panose="020B0604020202020204" pitchFamily="34" charset="0"/>
              <a:buChar char="•"/>
            </a:pPr>
            <a:r>
              <a:rPr lang="en-US" sz="2400" dirty="0"/>
              <a:t>Offset all planned or permitted forest losses; </a:t>
            </a:r>
          </a:p>
          <a:p>
            <a:pPr marL="342900" indent="-342900">
              <a:buFont typeface="Arial" panose="020B0604020202020204" pitchFamily="34" charset="0"/>
              <a:buChar char="•"/>
            </a:pPr>
            <a:r>
              <a:rPr lang="en-US" sz="2400" dirty="0"/>
              <a:t>Provide incentives for stewardship, forest retention, and forest resiliency; and </a:t>
            </a:r>
          </a:p>
          <a:p>
            <a:pPr marL="342900" indent="-342900">
              <a:buFont typeface="Arial" panose="020B0604020202020204" pitchFamily="34" charset="0"/>
              <a:buChar char="•"/>
            </a:pPr>
            <a:r>
              <a:rPr lang="en-US" sz="2400" dirty="0"/>
              <a:t>Protect urban forests, build more parks, and plant more trees.</a:t>
            </a:r>
          </a:p>
        </p:txBody>
      </p:sp>
      <p:sp>
        <p:nvSpPr>
          <p:cNvPr id="6" name="Title 3"/>
          <p:cNvSpPr txBox="1">
            <a:spLocks/>
          </p:cNvSpPr>
          <p:nvPr/>
        </p:nvSpPr>
        <p:spPr>
          <a:xfrm>
            <a:off x="0" y="140335"/>
            <a:ext cx="9144000" cy="56070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dirty="0"/>
              <a:t>From Phase 1 Report</a:t>
            </a:r>
          </a:p>
        </p:txBody>
      </p:sp>
    </p:spTree>
    <p:extLst>
      <p:ext uri="{BB962C8B-B14F-4D97-AF65-F5344CB8AC3E}">
        <p14:creationId xmlns:p14="http://schemas.microsoft.com/office/powerpoint/2010/main" val="79881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773" t="14226" r="24227" b="8131"/>
          <a:stretch/>
        </p:blipFill>
        <p:spPr>
          <a:xfrm>
            <a:off x="2417667" y="89807"/>
            <a:ext cx="4324993" cy="5483283"/>
          </a:xfrm>
          <a:prstGeom prst="rect">
            <a:avLst/>
          </a:prstGeom>
        </p:spPr>
      </p:pic>
      <p:sp>
        <p:nvSpPr>
          <p:cNvPr id="3" name="Rectangle 2"/>
          <p:cNvSpPr/>
          <p:nvPr/>
        </p:nvSpPr>
        <p:spPr>
          <a:xfrm>
            <a:off x="1069522" y="5622073"/>
            <a:ext cx="7462156" cy="400110"/>
          </a:xfrm>
          <a:prstGeom prst="rect">
            <a:avLst/>
          </a:prstGeom>
        </p:spPr>
        <p:txBody>
          <a:bodyPr wrap="square">
            <a:spAutoFit/>
          </a:bodyPr>
          <a:lstStyle/>
          <a:p>
            <a:r>
              <a:rPr lang="en-US" sz="2000" dirty="0"/>
              <a:t>Go to </a:t>
            </a:r>
            <a:r>
              <a:rPr lang="en-US" sz="2000" u="sng" dirty="0">
                <a:solidFill>
                  <a:schemeClr val="accent5">
                    <a:lumMod val="75000"/>
                  </a:schemeClr>
                </a:solidFill>
              </a:rPr>
              <a:t>www.ctwoodlands.org</a:t>
            </a:r>
            <a:r>
              <a:rPr lang="en-US" sz="2000" dirty="0"/>
              <a:t> and search for PRFCT Future Report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grpSp>
        <p:nvGrpSpPr>
          <p:cNvPr id="5" name="Group 4"/>
          <p:cNvGrpSpPr/>
          <p:nvPr/>
        </p:nvGrpSpPr>
        <p:grpSpPr>
          <a:xfrm>
            <a:off x="4672300" y="3374880"/>
            <a:ext cx="1922115" cy="1153269"/>
            <a:chOff x="5478943" y="3844840"/>
            <a:chExt cx="1922115" cy="1153269"/>
          </a:xfrm>
        </p:grpSpPr>
        <p:sp>
          <p:nvSpPr>
            <p:cNvPr id="6" name="Rounded Rectangle 5"/>
            <p:cNvSpPr/>
            <p:nvPr/>
          </p:nvSpPr>
          <p:spPr>
            <a:xfrm>
              <a:off x="5478943" y="3844840"/>
              <a:ext cx="1922115" cy="115326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Rounded Rectangle 4"/>
            <p:cNvSpPr txBox="1"/>
            <p:nvPr/>
          </p:nvSpPr>
          <p:spPr>
            <a:xfrm>
              <a:off x="5512721" y="3878618"/>
              <a:ext cx="1854559" cy="108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Officially Accepted by DEEP on 1.11.22</a:t>
              </a:r>
            </a:p>
          </p:txBody>
        </p:sp>
      </p:grpSp>
    </p:spTree>
    <p:extLst>
      <p:ext uri="{BB962C8B-B14F-4D97-AF65-F5344CB8AC3E}">
        <p14:creationId xmlns:p14="http://schemas.microsoft.com/office/powerpoint/2010/main" val="342999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91" y="977241"/>
            <a:ext cx="6571343" cy="577240"/>
          </a:xfrm>
        </p:spPr>
        <p:txBody>
          <a:bodyPr/>
          <a:lstStyle/>
          <a:p>
            <a:pPr algn="ctr"/>
            <a:r>
              <a:rPr lang="en-US" b="1" dirty="0"/>
              <a:t>agenda</a:t>
            </a:r>
          </a:p>
        </p:txBody>
      </p:sp>
      <p:sp>
        <p:nvSpPr>
          <p:cNvPr id="3" name="Content Placeholder 2"/>
          <p:cNvSpPr>
            <a:spLocks noGrp="1"/>
          </p:cNvSpPr>
          <p:nvPr>
            <p:ph idx="1"/>
          </p:nvPr>
        </p:nvSpPr>
        <p:spPr/>
        <p:txBody>
          <a:bodyPr>
            <a:normAutofit/>
          </a:bodyPr>
          <a:lstStyle/>
          <a:p>
            <a:r>
              <a:rPr lang="en-US" sz="2800" dirty="0"/>
              <a:t>A little bit about CFPA</a:t>
            </a:r>
          </a:p>
          <a:p>
            <a:r>
              <a:rPr lang="en-US" sz="2800" dirty="0"/>
              <a:t>PRFCT Future Recommendations</a:t>
            </a:r>
          </a:p>
          <a:p>
            <a:r>
              <a:rPr lang="en-US" sz="2800" dirty="0"/>
              <a:t>2023 Legislation Overview</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192793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1049338"/>
          </a:xfrm>
        </p:spPr>
        <p:txBody>
          <a:bodyPr/>
          <a:lstStyle/>
          <a:p>
            <a:pPr algn="ctr"/>
            <a:r>
              <a:rPr lang="en-US" dirty="0"/>
              <a:t>PRFCT Future working group Members</a:t>
            </a:r>
          </a:p>
        </p:txBody>
      </p:sp>
      <p:graphicFrame>
        <p:nvGraphicFramePr>
          <p:cNvPr id="5" name="Table 4"/>
          <p:cNvGraphicFramePr>
            <a:graphicFrameLocks noGrp="1"/>
          </p:cNvGraphicFramePr>
          <p:nvPr>
            <p:extLst>
              <p:ext uri="{D42A27DB-BD31-4B8C-83A1-F6EECF244321}">
                <p14:modId xmlns:p14="http://schemas.microsoft.com/office/powerpoint/2010/main" val="2125249443"/>
              </p:ext>
            </p:extLst>
          </p:nvPr>
        </p:nvGraphicFramePr>
        <p:xfrm>
          <a:off x="1040865" y="765157"/>
          <a:ext cx="7889132" cy="4910447"/>
        </p:xfrm>
        <a:graphic>
          <a:graphicData uri="http://schemas.openxmlformats.org/drawingml/2006/table">
            <a:tbl>
              <a:tblPr/>
              <a:tblGrid>
                <a:gridCol w="5058383">
                  <a:extLst>
                    <a:ext uri="{9D8B030D-6E8A-4147-A177-3AD203B41FA5}">
                      <a16:colId xmlns:a16="http://schemas.microsoft.com/office/drawing/2014/main" val="897636109"/>
                    </a:ext>
                  </a:extLst>
                </a:gridCol>
                <a:gridCol w="2830749">
                  <a:extLst>
                    <a:ext uri="{9D8B030D-6E8A-4147-A177-3AD203B41FA5}">
                      <a16:colId xmlns:a16="http://schemas.microsoft.com/office/drawing/2014/main" val="1252594693"/>
                    </a:ext>
                  </a:extLst>
                </a:gridCol>
              </a:tblGrid>
              <a:tr h="308348">
                <a:tc>
                  <a:txBody>
                    <a:bodyPr/>
                    <a:lstStyle/>
                    <a:p>
                      <a:pPr algn="l" fontAlgn="b"/>
                      <a:r>
                        <a:rPr lang="en-US" sz="1400" b="1" i="0" u="none" strike="noStrike" dirty="0">
                          <a:solidFill>
                            <a:srgbClr val="000000"/>
                          </a:solidFill>
                          <a:effectLst/>
                          <a:latin typeface="Calibri" panose="020F0502020204030204" pitchFamily="34" charset="0"/>
                        </a:rPr>
                        <a:t>Organizations</a:t>
                      </a:r>
                    </a:p>
                  </a:txBody>
                  <a:tcPr marL="9525" marR="9525" marT="9525" marB="0" anchor="b">
                    <a:lnL>
                      <a:noFill/>
                    </a:lnL>
                    <a:lnR>
                      <a:noFill/>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Representatives</a:t>
                      </a:r>
                    </a:p>
                  </a:txBody>
                  <a:tcPr marL="9525" marR="9525" marT="9525" marB="0" anchor="b">
                    <a:lnL>
                      <a:noFill/>
                    </a:lnL>
                    <a:lnR>
                      <a:noFill/>
                    </a:lnR>
                    <a:lnT>
                      <a:noFill/>
                    </a:lnT>
                    <a:lnB>
                      <a:noFill/>
                    </a:lnB>
                  </a:tcPr>
                </a:tc>
                <a:extLst>
                  <a:ext uri="{0D108BD9-81ED-4DB2-BD59-A6C34878D82A}">
                    <a16:rowId xmlns:a16="http://schemas.microsoft.com/office/drawing/2014/main" val="2258298942"/>
                  </a:ext>
                </a:extLst>
              </a:tr>
              <a:tr h="308348">
                <a:tc>
                  <a:txBody>
                    <a:bodyPr/>
                    <a:lstStyle/>
                    <a:p>
                      <a:pPr algn="l" fontAlgn="b"/>
                      <a:r>
                        <a:rPr lang="en-US" sz="1400" b="0" i="0" u="none" strike="noStrike" dirty="0">
                          <a:solidFill>
                            <a:srgbClr val="000000"/>
                          </a:solidFill>
                          <a:effectLst/>
                          <a:latin typeface="Calibri" panose="020F0502020204030204" pitchFamily="34" charset="0"/>
                        </a:rPr>
                        <a:t>American Planning Association - CT Chapter</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Rebecca Augur</a:t>
                      </a:r>
                    </a:p>
                  </a:txBody>
                  <a:tcPr marL="9525" marR="9525" marT="9525" marB="0" anchor="b">
                    <a:lnL>
                      <a:noFill/>
                    </a:lnL>
                    <a:lnR>
                      <a:noFill/>
                    </a:lnR>
                    <a:lnT>
                      <a:noFill/>
                    </a:lnT>
                    <a:lnB>
                      <a:noFill/>
                    </a:lnB>
                  </a:tcPr>
                </a:tc>
                <a:extLst>
                  <a:ext uri="{0D108BD9-81ED-4DB2-BD59-A6C34878D82A}">
                    <a16:rowId xmlns:a16="http://schemas.microsoft.com/office/drawing/2014/main" val="2969065250"/>
                  </a:ext>
                </a:extLst>
              </a:tr>
              <a:tr h="308348">
                <a:tc>
                  <a:txBody>
                    <a:bodyPr/>
                    <a:lstStyle/>
                    <a:p>
                      <a:pPr algn="l" fontAlgn="b"/>
                      <a:r>
                        <a:rPr lang="en-US" sz="1400" b="0" i="0" u="none" strike="noStrike" dirty="0">
                          <a:solidFill>
                            <a:srgbClr val="000000"/>
                          </a:solidFill>
                          <a:effectLst/>
                          <a:latin typeface="Calibri" panose="020F0502020204030204" pitchFamily="34" charset="0"/>
                        </a:rPr>
                        <a:t>Connecticut Conference of Municipalities </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Brian O’Connor</a:t>
                      </a:r>
                    </a:p>
                  </a:txBody>
                  <a:tcPr marL="9525" marR="9525" marT="9525" marB="0" anchor="b">
                    <a:lnL>
                      <a:noFill/>
                    </a:lnL>
                    <a:lnR>
                      <a:noFill/>
                    </a:lnR>
                    <a:lnT>
                      <a:noFill/>
                    </a:lnT>
                    <a:lnB>
                      <a:noFill/>
                    </a:lnB>
                  </a:tcPr>
                </a:tc>
                <a:extLst>
                  <a:ext uri="{0D108BD9-81ED-4DB2-BD59-A6C34878D82A}">
                    <a16:rowId xmlns:a16="http://schemas.microsoft.com/office/drawing/2014/main" val="2605763931"/>
                  </a:ext>
                </a:extLst>
              </a:tr>
              <a:tr h="308348">
                <a:tc>
                  <a:txBody>
                    <a:bodyPr/>
                    <a:lstStyle/>
                    <a:p>
                      <a:pPr algn="l" fontAlgn="b"/>
                      <a:r>
                        <a:rPr lang="en-US" sz="1400" b="0" i="0" u="none" strike="noStrike" dirty="0">
                          <a:solidFill>
                            <a:srgbClr val="000000"/>
                          </a:solidFill>
                          <a:effectLst/>
                          <a:latin typeface="Calibri" panose="020F0502020204030204" pitchFamily="34" charset="0"/>
                        </a:rPr>
                        <a:t>Connecticut Farm Bureau Association</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Joan Nichols</a:t>
                      </a:r>
                    </a:p>
                  </a:txBody>
                  <a:tcPr marL="9525" marR="9525" marT="9525" marB="0" anchor="b">
                    <a:lnL>
                      <a:noFill/>
                    </a:lnL>
                    <a:lnR>
                      <a:noFill/>
                    </a:lnR>
                    <a:lnT>
                      <a:noFill/>
                    </a:lnT>
                    <a:lnB>
                      <a:noFill/>
                    </a:lnB>
                  </a:tcPr>
                </a:tc>
                <a:extLst>
                  <a:ext uri="{0D108BD9-81ED-4DB2-BD59-A6C34878D82A}">
                    <a16:rowId xmlns:a16="http://schemas.microsoft.com/office/drawing/2014/main" val="2284723226"/>
                  </a:ext>
                </a:extLst>
              </a:tr>
              <a:tr h="308348">
                <a:tc>
                  <a:txBody>
                    <a:bodyPr/>
                    <a:lstStyle/>
                    <a:p>
                      <a:pPr algn="l" fontAlgn="b"/>
                      <a:r>
                        <a:rPr lang="en-US" sz="1400" b="0" i="0" u="none" strike="noStrike" dirty="0">
                          <a:solidFill>
                            <a:srgbClr val="000000"/>
                          </a:solidFill>
                          <a:effectLst/>
                          <a:latin typeface="Calibri" panose="020F0502020204030204" pitchFamily="34" charset="0"/>
                        </a:rPr>
                        <a:t>Connecticut Forest &amp; Park Association</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Eric Hammerling</a:t>
                      </a:r>
                    </a:p>
                  </a:txBody>
                  <a:tcPr marL="9525" marR="9525" marT="9525" marB="0" anchor="b">
                    <a:lnL>
                      <a:noFill/>
                    </a:lnL>
                    <a:lnR>
                      <a:noFill/>
                    </a:lnR>
                    <a:lnT>
                      <a:noFill/>
                    </a:lnT>
                    <a:lnB>
                      <a:noFill/>
                    </a:lnB>
                  </a:tcPr>
                </a:tc>
                <a:extLst>
                  <a:ext uri="{0D108BD9-81ED-4DB2-BD59-A6C34878D82A}">
                    <a16:rowId xmlns:a16="http://schemas.microsoft.com/office/drawing/2014/main" val="2742816055"/>
                  </a:ext>
                </a:extLst>
              </a:tr>
              <a:tr h="308348">
                <a:tc>
                  <a:txBody>
                    <a:bodyPr/>
                    <a:lstStyle/>
                    <a:p>
                      <a:pPr algn="l" fontAlgn="b"/>
                      <a:r>
                        <a:rPr lang="en-US" sz="1400" b="0" i="0" u="none" strike="noStrike" dirty="0">
                          <a:solidFill>
                            <a:srgbClr val="000000"/>
                          </a:solidFill>
                          <a:effectLst/>
                          <a:latin typeface="Calibri" panose="020F0502020204030204" pitchFamily="34" charset="0"/>
                        </a:rPr>
                        <a:t>Connecticut Land Conservation Council</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Amy Paterson</a:t>
                      </a:r>
                    </a:p>
                  </a:txBody>
                  <a:tcPr marL="9525" marR="9525" marT="9525" marB="0" anchor="b">
                    <a:lnL>
                      <a:noFill/>
                    </a:lnL>
                    <a:lnR>
                      <a:noFill/>
                    </a:lnR>
                    <a:lnT>
                      <a:noFill/>
                    </a:lnT>
                    <a:lnB>
                      <a:noFill/>
                    </a:lnB>
                  </a:tcPr>
                </a:tc>
                <a:extLst>
                  <a:ext uri="{0D108BD9-81ED-4DB2-BD59-A6C34878D82A}">
                    <a16:rowId xmlns:a16="http://schemas.microsoft.com/office/drawing/2014/main" val="2597459996"/>
                  </a:ext>
                </a:extLst>
              </a:tr>
              <a:tr h="308348">
                <a:tc>
                  <a:txBody>
                    <a:bodyPr/>
                    <a:lstStyle/>
                    <a:p>
                      <a:pPr algn="l" fontAlgn="b"/>
                      <a:r>
                        <a:rPr lang="en-US" sz="1400" b="0" i="0" u="none" strike="noStrike" dirty="0">
                          <a:solidFill>
                            <a:srgbClr val="000000"/>
                          </a:solidFill>
                          <a:effectLst/>
                          <a:latin typeface="Calibri" panose="020F0502020204030204" pitchFamily="34" charset="0"/>
                        </a:rPr>
                        <a:t>CT Council of Small Towns</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Betsy Gara</a:t>
                      </a:r>
                    </a:p>
                  </a:txBody>
                  <a:tcPr marL="9525" marR="9525" marT="9525" marB="0" anchor="b">
                    <a:lnL>
                      <a:noFill/>
                    </a:lnL>
                    <a:lnR>
                      <a:noFill/>
                    </a:lnR>
                    <a:lnT>
                      <a:noFill/>
                    </a:lnT>
                    <a:lnB>
                      <a:noFill/>
                    </a:lnB>
                  </a:tcPr>
                </a:tc>
                <a:extLst>
                  <a:ext uri="{0D108BD9-81ED-4DB2-BD59-A6C34878D82A}">
                    <a16:rowId xmlns:a16="http://schemas.microsoft.com/office/drawing/2014/main" val="920044640"/>
                  </a:ext>
                </a:extLst>
              </a:tr>
              <a:tr h="308348">
                <a:tc>
                  <a:txBody>
                    <a:bodyPr/>
                    <a:lstStyle/>
                    <a:p>
                      <a:pPr algn="l" fontAlgn="b"/>
                      <a:r>
                        <a:rPr lang="en-US" sz="1400" b="0" i="0" u="none" strike="noStrike" dirty="0">
                          <a:solidFill>
                            <a:srgbClr val="000000"/>
                          </a:solidFill>
                          <a:effectLst/>
                          <a:latin typeface="Calibri" panose="020F0502020204030204" pitchFamily="34" charset="0"/>
                        </a:rPr>
                        <a:t>CT DEEP </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Christopher Martin</a:t>
                      </a:r>
                    </a:p>
                  </a:txBody>
                  <a:tcPr marL="9525" marR="9525" marT="9525" marB="0" anchor="b">
                    <a:lnL>
                      <a:noFill/>
                    </a:lnL>
                    <a:lnR>
                      <a:noFill/>
                    </a:lnR>
                    <a:lnT>
                      <a:noFill/>
                    </a:lnT>
                    <a:lnB>
                      <a:noFill/>
                    </a:lnB>
                  </a:tcPr>
                </a:tc>
                <a:extLst>
                  <a:ext uri="{0D108BD9-81ED-4DB2-BD59-A6C34878D82A}">
                    <a16:rowId xmlns:a16="http://schemas.microsoft.com/office/drawing/2014/main" val="2098300040"/>
                  </a:ext>
                </a:extLst>
              </a:tr>
              <a:tr h="308348">
                <a:tc>
                  <a:txBody>
                    <a:bodyPr/>
                    <a:lstStyle/>
                    <a:p>
                      <a:pPr algn="l" fontAlgn="b"/>
                      <a:r>
                        <a:rPr lang="en-US" sz="1400" b="0" i="0" u="none" strike="noStrike" dirty="0">
                          <a:solidFill>
                            <a:srgbClr val="000000"/>
                          </a:solidFill>
                          <a:effectLst/>
                          <a:latin typeface="Calibri" panose="020F0502020204030204" pitchFamily="34" charset="0"/>
                        </a:rPr>
                        <a:t>CT Metro Council of Governments</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Hannah Reichle</a:t>
                      </a:r>
                    </a:p>
                  </a:txBody>
                  <a:tcPr marL="9525" marR="9525" marT="9525" marB="0" anchor="b">
                    <a:lnL>
                      <a:noFill/>
                    </a:lnL>
                    <a:lnR>
                      <a:noFill/>
                    </a:lnR>
                    <a:lnT>
                      <a:noFill/>
                    </a:lnT>
                    <a:lnB>
                      <a:noFill/>
                    </a:lnB>
                  </a:tcPr>
                </a:tc>
                <a:extLst>
                  <a:ext uri="{0D108BD9-81ED-4DB2-BD59-A6C34878D82A}">
                    <a16:rowId xmlns:a16="http://schemas.microsoft.com/office/drawing/2014/main" val="3903901741"/>
                  </a:ext>
                </a:extLst>
              </a:tr>
              <a:tr h="308348">
                <a:tc>
                  <a:txBody>
                    <a:bodyPr/>
                    <a:lstStyle/>
                    <a:p>
                      <a:pPr algn="l" fontAlgn="b"/>
                      <a:r>
                        <a:rPr lang="en-US" sz="1400" b="0" i="0" u="none" strike="noStrike" dirty="0">
                          <a:solidFill>
                            <a:srgbClr val="000000"/>
                          </a:solidFill>
                          <a:effectLst/>
                          <a:latin typeface="Calibri" panose="020F0502020204030204" pitchFamily="34" charset="0"/>
                        </a:rPr>
                        <a:t>CT Urban Forest Council</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Heather Dionne</a:t>
                      </a:r>
                    </a:p>
                  </a:txBody>
                  <a:tcPr marL="9525" marR="9525" marT="9525" marB="0" anchor="b">
                    <a:lnL>
                      <a:noFill/>
                    </a:lnL>
                    <a:lnR>
                      <a:noFill/>
                    </a:lnR>
                    <a:lnT>
                      <a:noFill/>
                    </a:lnT>
                    <a:lnB>
                      <a:noFill/>
                    </a:lnB>
                  </a:tcPr>
                </a:tc>
                <a:extLst>
                  <a:ext uri="{0D108BD9-81ED-4DB2-BD59-A6C34878D82A}">
                    <a16:rowId xmlns:a16="http://schemas.microsoft.com/office/drawing/2014/main" val="2817393631"/>
                  </a:ext>
                </a:extLst>
              </a:tr>
              <a:tr h="308348">
                <a:tc>
                  <a:txBody>
                    <a:bodyPr/>
                    <a:lstStyle/>
                    <a:p>
                      <a:pPr algn="l" fontAlgn="b"/>
                      <a:r>
                        <a:rPr lang="en-US" sz="1400" b="0" i="0" u="none" strike="noStrike" dirty="0">
                          <a:solidFill>
                            <a:srgbClr val="000000"/>
                          </a:solidFill>
                          <a:effectLst/>
                          <a:latin typeface="Calibri" panose="020F0502020204030204" pitchFamily="34" charset="0"/>
                        </a:rPr>
                        <a:t>Desegregate CT</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Nick Guertin</a:t>
                      </a:r>
                    </a:p>
                  </a:txBody>
                  <a:tcPr marL="9525" marR="9525" marT="9525" marB="0" anchor="b">
                    <a:lnL>
                      <a:noFill/>
                    </a:lnL>
                    <a:lnR>
                      <a:noFill/>
                    </a:lnR>
                    <a:lnT>
                      <a:noFill/>
                    </a:lnT>
                    <a:lnB>
                      <a:noFill/>
                    </a:lnB>
                  </a:tcPr>
                </a:tc>
                <a:extLst>
                  <a:ext uri="{0D108BD9-81ED-4DB2-BD59-A6C34878D82A}">
                    <a16:rowId xmlns:a16="http://schemas.microsoft.com/office/drawing/2014/main" val="1259799661"/>
                  </a:ext>
                </a:extLst>
              </a:tr>
              <a:tr h="285227">
                <a:tc>
                  <a:txBody>
                    <a:bodyPr/>
                    <a:lstStyle/>
                    <a:p>
                      <a:pPr algn="l" fontAlgn="b"/>
                      <a:r>
                        <a:rPr lang="en-US" sz="1400" b="0" i="0" u="none" strike="noStrike" dirty="0">
                          <a:solidFill>
                            <a:srgbClr val="000000"/>
                          </a:solidFill>
                          <a:effectLst/>
                          <a:latin typeface="Calibri" panose="020F0502020204030204" pitchFamily="34" charset="0"/>
                        </a:rPr>
                        <a:t>Garden Club of America, Rep to Conservation </a:t>
                      </a:r>
                      <a:r>
                        <a:rPr lang="en-US" sz="1400" b="0" i="0" u="none" strike="noStrike" dirty="0" err="1">
                          <a:solidFill>
                            <a:srgbClr val="000000"/>
                          </a:solidFill>
                          <a:effectLst/>
                          <a:latin typeface="Calibri" panose="020F0502020204030204" pitchFamily="34" charset="0"/>
                        </a:rPr>
                        <a:t>Cmte</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en-US" sz="1400" b="0" i="0" u="none" strike="noStrike" dirty="0">
                          <a:solidFill>
                            <a:srgbClr val="000000"/>
                          </a:solidFill>
                          <a:effectLst/>
                          <a:latin typeface="Calibri" panose="020F0502020204030204" pitchFamily="34" charset="0"/>
                        </a:rPr>
                        <a:t>Juliet Cain</a:t>
                      </a:r>
                    </a:p>
                  </a:txBody>
                  <a:tcPr marL="9525" marR="9525" marT="9525" marB="0" anchor="b">
                    <a:lnL>
                      <a:noFill/>
                    </a:lnL>
                    <a:lnR>
                      <a:noFill/>
                    </a:lnR>
                    <a:lnT>
                      <a:noFill/>
                    </a:lnT>
                    <a:lnB>
                      <a:noFill/>
                    </a:lnB>
                    <a:noFill/>
                  </a:tcPr>
                </a:tc>
                <a:extLst>
                  <a:ext uri="{0D108BD9-81ED-4DB2-BD59-A6C34878D82A}">
                    <a16:rowId xmlns:a16="http://schemas.microsoft.com/office/drawing/2014/main" val="1370941516"/>
                  </a:ext>
                </a:extLst>
              </a:tr>
              <a:tr h="308348">
                <a:tc>
                  <a:txBody>
                    <a:bodyPr/>
                    <a:lstStyle/>
                    <a:p>
                      <a:pPr algn="l" fontAlgn="b"/>
                      <a:r>
                        <a:rPr lang="en-US" sz="1400" b="0" i="0" u="none" strike="noStrike" dirty="0">
                          <a:solidFill>
                            <a:srgbClr val="000000"/>
                          </a:solidFill>
                          <a:effectLst/>
                          <a:latin typeface="Calibri" panose="020F0502020204030204" pitchFamily="34" charset="0"/>
                        </a:rPr>
                        <a:t>Home Builders and Remodelers Association of CT</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Jim Perras</a:t>
                      </a:r>
                    </a:p>
                  </a:txBody>
                  <a:tcPr marL="9525" marR="9525" marT="9525" marB="0" anchor="b">
                    <a:lnL>
                      <a:noFill/>
                    </a:lnL>
                    <a:lnR>
                      <a:noFill/>
                    </a:lnR>
                    <a:lnT>
                      <a:noFill/>
                    </a:lnT>
                    <a:lnB>
                      <a:noFill/>
                    </a:lnB>
                  </a:tcPr>
                </a:tc>
                <a:extLst>
                  <a:ext uri="{0D108BD9-81ED-4DB2-BD59-A6C34878D82A}">
                    <a16:rowId xmlns:a16="http://schemas.microsoft.com/office/drawing/2014/main" val="2202739163"/>
                  </a:ext>
                </a:extLst>
              </a:tr>
              <a:tr h="308348">
                <a:tc>
                  <a:txBody>
                    <a:bodyPr/>
                    <a:lstStyle/>
                    <a:p>
                      <a:pPr algn="l" fontAlgn="b"/>
                      <a:r>
                        <a:rPr lang="en-US" sz="1400" b="0" i="0" u="none" strike="noStrike" dirty="0">
                          <a:solidFill>
                            <a:srgbClr val="000000"/>
                          </a:solidFill>
                          <a:effectLst/>
                          <a:latin typeface="Calibri" panose="020F0502020204030204" pitchFamily="34" charset="0"/>
                        </a:rPr>
                        <a:t>Sustainable CT</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Lynn Stoddard</a:t>
                      </a:r>
                    </a:p>
                  </a:txBody>
                  <a:tcPr marL="9525" marR="9525" marT="9525" marB="0" anchor="b">
                    <a:lnL>
                      <a:noFill/>
                    </a:lnL>
                    <a:lnR>
                      <a:noFill/>
                    </a:lnR>
                    <a:lnT>
                      <a:noFill/>
                    </a:lnT>
                    <a:lnB>
                      <a:noFill/>
                    </a:lnB>
                  </a:tcPr>
                </a:tc>
                <a:extLst>
                  <a:ext uri="{0D108BD9-81ED-4DB2-BD59-A6C34878D82A}">
                    <a16:rowId xmlns:a16="http://schemas.microsoft.com/office/drawing/2014/main" val="4134415630"/>
                  </a:ext>
                </a:extLst>
              </a:tr>
              <a:tr h="308348">
                <a:tc>
                  <a:txBody>
                    <a:bodyPr/>
                    <a:lstStyle/>
                    <a:p>
                      <a:pPr algn="l" fontAlgn="b"/>
                      <a:r>
                        <a:rPr lang="en-US" sz="1400" b="0" i="0" u="none" strike="noStrike" dirty="0">
                          <a:solidFill>
                            <a:srgbClr val="000000"/>
                          </a:solidFill>
                          <a:effectLst/>
                          <a:latin typeface="Calibri" panose="020F0502020204030204" pitchFamily="34" charset="0"/>
                        </a:rPr>
                        <a:t>Tree Wardens' Association of CT</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Kevin Kelly</a:t>
                      </a:r>
                    </a:p>
                  </a:txBody>
                  <a:tcPr marL="9525" marR="9525" marT="9525" marB="0" anchor="b">
                    <a:lnL>
                      <a:noFill/>
                    </a:lnL>
                    <a:lnR>
                      <a:noFill/>
                    </a:lnR>
                    <a:lnT>
                      <a:noFill/>
                    </a:lnT>
                    <a:lnB>
                      <a:noFill/>
                    </a:lnB>
                  </a:tcPr>
                </a:tc>
                <a:extLst>
                  <a:ext uri="{0D108BD9-81ED-4DB2-BD59-A6C34878D82A}">
                    <a16:rowId xmlns:a16="http://schemas.microsoft.com/office/drawing/2014/main" val="1173199017"/>
                  </a:ext>
                </a:extLst>
              </a:tr>
              <a:tr h="308348">
                <a:tc>
                  <a:txBody>
                    <a:bodyPr/>
                    <a:lstStyle/>
                    <a:p>
                      <a:pPr algn="l" fontAlgn="b"/>
                      <a:r>
                        <a:rPr lang="en-US" sz="1400" b="0" i="0" u="none" strike="noStrike">
                          <a:solidFill>
                            <a:srgbClr val="000000"/>
                          </a:solidFill>
                          <a:effectLst/>
                          <a:latin typeface="Calibri" panose="020F0502020204030204" pitchFamily="34" charset="0"/>
                        </a:rPr>
                        <a:t>Yankee Div. – N.E. Society of American Foresters</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Mike </a:t>
                      </a:r>
                      <a:r>
                        <a:rPr lang="en-US" sz="1400" b="0" i="0" u="none" strike="noStrike" dirty="0" err="1">
                          <a:solidFill>
                            <a:srgbClr val="000000"/>
                          </a:solidFill>
                          <a:effectLst/>
                          <a:latin typeface="Calibri" panose="020F0502020204030204" pitchFamily="34" charset="0"/>
                        </a:rPr>
                        <a:t>Ferrucci</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936772762"/>
                  </a:ext>
                </a:extLst>
              </a:tr>
            </a:tbl>
          </a:graphicData>
        </a:graphic>
      </p:graphicFrame>
      <p:sp>
        <p:nvSpPr>
          <p:cNvPr id="6" name="Rectangle 5"/>
          <p:cNvSpPr/>
          <p:nvPr/>
        </p:nvSpPr>
        <p:spPr>
          <a:xfrm>
            <a:off x="1240272" y="5803891"/>
            <a:ext cx="7106060" cy="307777"/>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 Facilitated by Bill Logue, Principal with The Logue Group, contracted by CFPA.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99189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813" y="163292"/>
            <a:ext cx="9167813" cy="1143000"/>
          </a:xfrm>
        </p:spPr>
        <p:txBody>
          <a:bodyPr>
            <a:normAutofit/>
          </a:bodyPr>
          <a:lstStyle/>
          <a:p>
            <a:pPr algn="ctr"/>
            <a:r>
              <a:rPr lang="en-US" b="1" u="sng" dirty="0"/>
              <a:t>Resilient</a:t>
            </a:r>
            <a:r>
              <a:rPr lang="en-US" b="1" dirty="0"/>
              <a:t> Forests and trees Provide Many Benefits</a:t>
            </a:r>
          </a:p>
        </p:txBody>
      </p:sp>
      <p:pic>
        <p:nvPicPr>
          <p:cNvPr id="3" name="Picture 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63124" y="1668502"/>
            <a:ext cx="5258586" cy="3520997"/>
          </a:xfrm>
          <a:prstGeom prst="rect">
            <a:avLst/>
          </a:prstGeom>
        </p:spPr>
      </p:pic>
      <p:sp>
        <p:nvSpPr>
          <p:cNvPr id="6" name="Rectangle 5"/>
          <p:cNvSpPr/>
          <p:nvPr/>
        </p:nvSpPr>
        <p:spPr>
          <a:xfrm>
            <a:off x="5853390" y="2274813"/>
            <a:ext cx="2874698" cy="369332"/>
          </a:xfrm>
          <a:prstGeom prst="rect">
            <a:avLst/>
          </a:prstGeom>
        </p:spPr>
        <p:txBody>
          <a:bodyPr wrap="none">
            <a:spAutoFit/>
          </a:bodyPr>
          <a:lstStyle/>
          <a:p>
            <a:pPr defTabSz="685800">
              <a:defRPr/>
            </a:pPr>
            <a:r>
              <a:rPr lang="en-US" b="1" dirty="0">
                <a:solidFill>
                  <a:prstClr val="black"/>
                </a:solidFill>
              </a:rPr>
              <a:t>Reduce heat stress/shade</a:t>
            </a:r>
          </a:p>
        </p:txBody>
      </p:sp>
      <p:sp>
        <p:nvSpPr>
          <p:cNvPr id="7" name="Rectangle 6"/>
          <p:cNvSpPr/>
          <p:nvPr/>
        </p:nvSpPr>
        <p:spPr>
          <a:xfrm>
            <a:off x="5809583" y="3926642"/>
            <a:ext cx="3286541" cy="369332"/>
          </a:xfrm>
          <a:prstGeom prst="rect">
            <a:avLst/>
          </a:prstGeom>
        </p:spPr>
        <p:txBody>
          <a:bodyPr wrap="none">
            <a:spAutoFit/>
          </a:bodyPr>
          <a:lstStyle/>
          <a:p>
            <a:pPr defTabSz="685800">
              <a:defRPr/>
            </a:pPr>
            <a:r>
              <a:rPr lang="en-US" b="1" dirty="0">
                <a:solidFill>
                  <a:prstClr val="black"/>
                </a:solidFill>
              </a:rPr>
              <a:t>Lower cooling &amp; heating bills</a:t>
            </a:r>
          </a:p>
        </p:txBody>
      </p:sp>
      <p:sp>
        <p:nvSpPr>
          <p:cNvPr id="8" name="Rectangle 7"/>
          <p:cNvSpPr/>
          <p:nvPr/>
        </p:nvSpPr>
        <p:spPr>
          <a:xfrm>
            <a:off x="5846516" y="4457815"/>
            <a:ext cx="3249608" cy="369332"/>
          </a:xfrm>
          <a:prstGeom prst="rect">
            <a:avLst/>
          </a:prstGeom>
        </p:spPr>
        <p:txBody>
          <a:bodyPr wrap="none">
            <a:spAutoFit/>
          </a:bodyPr>
          <a:lstStyle/>
          <a:p>
            <a:pPr defTabSz="685800">
              <a:defRPr/>
            </a:pPr>
            <a:r>
              <a:rPr lang="en-US" b="1" dirty="0">
                <a:solidFill>
                  <a:prstClr val="black"/>
                </a:solidFill>
              </a:rPr>
              <a:t>Reduce </a:t>
            </a:r>
            <a:r>
              <a:rPr lang="en-US" b="1" dirty="0" err="1">
                <a:solidFill>
                  <a:prstClr val="black"/>
                </a:solidFill>
              </a:rPr>
              <a:t>stormwater</a:t>
            </a:r>
            <a:r>
              <a:rPr lang="en-US" b="1" dirty="0">
                <a:solidFill>
                  <a:prstClr val="black"/>
                </a:solidFill>
              </a:rPr>
              <a:t>/flooding</a:t>
            </a:r>
          </a:p>
        </p:txBody>
      </p:sp>
      <p:sp>
        <p:nvSpPr>
          <p:cNvPr id="9" name="Rectangle 8"/>
          <p:cNvSpPr/>
          <p:nvPr/>
        </p:nvSpPr>
        <p:spPr>
          <a:xfrm>
            <a:off x="423051" y="2243532"/>
            <a:ext cx="3371051" cy="369332"/>
          </a:xfrm>
          <a:prstGeom prst="rect">
            <a:avLst/>
          </a:prstGeom>
        </p:spPr>
        <p:txBody>
          <a:bodyPr wrap="none">
            <a:spAutoFit/>
          </a:bodyPr>
          <a:lstStyle/>
          <a:p>
            <a:pPr defTabSz="685800">
              <a:defRPr/>
            </a:pPr>
            <a:r>
              <a:rPr lang="en-US" b="1" dirty="0">
                <a:solidFill>
                  <a:prstClr val="black"/>
                </a:solidFill>
              </a:rPr>
              <a:t>Improve air and water quality</a:t>
            </a:r>
          </a:p>
        </p:txBody>
      </p:sp>
      <p:sp>
        <p:nvSpPr>
          <p:cNvPr id="10" name="Rectangle 9"/>
          <p:cNvSpPr/>
          <p:nvPr/>
        </p:nvSpPr>
        <p:spPr>
          <a:xfrm>
            <a:off x="310955" y="3378979"/>
            <a:ext cx="2803844" cy="369332"/>
          </a:xfrm>
          <a:prstGeom prst="rect">
            <a:avLst/>
          </a:prstGeom>
        </p:spPr>
        <p:txBody>
          <a:bodyPr wrap="none">
            <a:spAutoFit/>
          </a:bodyPr>
          <a:lstStyle/>
          <a:p>
            <a:pPr defTabSz="685800">
              <a:defRPr/>
            </a:pPr>
            <a:r>
              <a:rPr lang="en-US" b="1" dirty="0">
                <a:solidFill>
                  <a:prstClr val="black"/>
                </a:solidFill>
              </a:rPr>
              <a:t>Mental &amp; physical health</a:t>
            </a:r>
          </a:p>
        </p:txBody>
      </p:sp>
      <p:sp>
        <p:nvSpPr>
          <p:cNvPr id="11" name="Rectangle 10"/>
          <p:cNvSpPr/>
          <p:nvPr/>
        </p:nvSpPr>
        <p:spPr>
          <a:xfrm>
            <a:off x="6753237" y="2793830"/>
            <a:ext cx="1854162" cy="369332"/>
          </a:xfrm>
          <a:prstGeom prst="rect">
            <a:avLst/>
          </a:prstGeom>
        </p:spPr>
        <p:txBody>
          <a:bodyPr wrap="none">
            <a:spAutoFit/>
          </a:bodyPr>
          <a:lstStyle/>
          <a:p>
            <a:pPr defTabSz="685800">
              <a:defRPr/>
            </a:pPr>
            <a:r>
              <a:rPr lang="en-US" b="1" dirty="0">
                <a:solidFill>
                  <a:prstClr val="black"/>
                </a:solidFill>
              </a:rPr>
              <a:t>Wood products</a:t>
            </a:r>
          </a:p>
        </p:txBody>
      </p:sp>
      <p:sp>
        <p:nvSpPr>
          <p:cNvPr id="12" name="Rectangle 11"/>
          <p:cNvSpPr/>
          <p:nvPr/>
        </p:nvSpPr>
        <p:spPr>
          <a:xfrm>
            <a:off x="7085775" y="3360199"/>
            <a:ext cx="1857560" cy="369332"/>
          </a:xfrm>
          <a:prstGeom prst="rect">
            <a:avLst/>
          </a:prstGeom>
        </p:spPr>
        <p:txBody>
          <a:bodyPr wrap="none">
            <a:spAutoFit/>
          </a:bodyPr>
          <a:lstStyle/>
          <a:p>
            <a:pPr defTabSz="685800">
              <a:defRPr/>
            </a:pPr>
            <a:r>
              <a:rPr lang="en-US" b="1" dirty="0">
                <a:solidFill>
                  <a:prstClr val="black"/>
                </a:solidFill>
              </a:rPr>
              <a:t>Wildlife habitat</a:t>
            </a:r>
          </a:p>
        </p:txBody>
      </p:sp>
      <p:sp>
        <p:nvSpPr>
          <p:cNvPr id="13" name="Rectangle 12"/>
          <p:cNvSpPr/>
          <p:nvPr/>
        </p:nvSpPr>
        <p:spPr>
          <a:xfrm>
            <a:off x="191914" y="2806689"/>
            <a:ext cx="3683381" cy="369332"/>
          </a:xfrm>
          <a:prstGeom prst="rect">
            <a:avLst/>
          </a:prstGeom>
        </p:spPr>
        <p:txBody>
          <a:bodyPr wrap="none">
            <a:spAutoFit/>
          </a:bodyPr>
          <a:lstStyle/>
          <a:p>
            <a:pPr defTabSz="685800">
              <a:defRPr/>
            </a:pPr>
            <a:r>
              <a:rPr lang="en-US" b="1" dirty="0">
                <a:solidFill>
                  <a:prstClr val="black"/>
                </a:solidFill>
              </a:rPr>
              <a:t>Climate adaptation &amp; mitigation</a:t>
            </a:r>
          </a:p>
        </p:txBody>
      </p:sp>
      <p:sp>
        <p:nvSpPr>
          <p:cNvPr id="14" name="Rectangle 13"/>
          <p:cNvSpPr/>
          <p:nvPr/>
        </p:nvSpPr>
        <p:spPr>
          <a:xfrm>
            <a:off x="107544" y="3926642"/>
            <a:ext cx="2971198" cy="369332"/>
          </a:xfrm>
          <a:prstGeom prst="rect">
            <a:avLst/>
          </a:prstGeom>
        </p:spPr>
        <p:txBody>
          <a:bodyPr wrap="none">
            <a:spAutoFit/>
          </a:bodyPr>
          <a:lstStyle/>
          <a:p>
            <a:pPr defTabSz="685800">
              <a:defRPr/>
            </a:pPr>
            <a:r>
              <a:rPr lang="en-US" b="1" dirty="0">
                <a:solidFill>
                  <a:prstClr val="black"/>
                </a:solidFill>
              </a:rPr>
              <a:t>More livable communities</a:t>
            </a:r>
          </a:p>
        </p:txBody>
      </p:sp>
      <p:sp>
        <p:nvSpPr>
          <p:cNvPr id="15" name="Rectangle 14"/>
          <p:cNvSpPr/>
          <p:nvPr/>
        </p:nvSpPr>
        <p:spPr>
          <a:xfrm>
            <a:off x="190644" y="4456212"/>
            <a:ext cx="2651880" cy="369332"/>
          </a:xfrm>
          <a:prstGeom prst="rect">
            <a:avLst/>
          </a:prstGeom>
        </p:spPr>
        <p:txBody>
          <a:bodyPr wrap="none">
            <a:spAutoFit/>
          </a:bodyPr>
          <a:lstStyle/>
          <a:p>
            <a:pPr defTabSz="685800">
              <a:defRPr/>
            </a:pPr>
            <a:r>
              <a:rPr lang="en-US" b="1" dirty="0">
                <a:solidFill>
                  <a:prstClr val="black"/>
                </a:solidFill>
              </a:rPr>
              <a:t>Jobs/economic benefits</a:t>
            </a:r>
          </a:p>
        </p:txBody>
      </p:sp>
      <p:sp>
        <p:nvSpPr>
          <p:cNvPr id="16" name="Rectangle 15"/>
          <p:cNvSpPr/>
          <p:nvPr/>
        </p:nvSpPr>
        <p:spPr>
          <a:xfrm>
            <a:off x="5663197" y="4946742"/>
            <a:ext cx="3498586" cy="369332"/>
          </a:xfrm>
          <a:prstGeom prst="rect">
            <a:avLst/>
          </a:prstGeom>
        </p:spPr>
        <p:txBody>
          <a:bodyPr wrap="none">
            <a:spAutoFit/>
          </a:bodyPr>
          <a:lstStyle/>
          <a:p>
            <a:pPr defTabSz="685800">
              <a:defRPr/>
            </a:pPr>
            <a:r>
              <a:rPr lang="en-US" b="1" dirty="0">
                <a:solidFill>
                  <a:prstClr val="black"/>
                </a:solidFill>
              </a:rPr>
              <a:t>More foot traffic for businesses</a:t>
            </a:r>
          </a:p>
        </p:txBody>
      </p:sp>
      <p:sp>
        <p:nvSpPr>
          <p:cNvPr id="17" name="Rectangle 16"/>
          <p:cNvSpPr/>
          <p:nvPr/>
        </p:nvSpPr>
        <p:spPr>
          <a:xfrm>
            <a:off x="753732" y="4923059"/>
            <a:ext cx="2005677" cy="369332"/>
          </a:xfrm>
          <a:prstGeom prst="rect">
            <a:avLst/>
          </a:prstGeom>
        </p:spPr>
        <p:txBody>
          <a:bodyPr wrap="none">
            <a:spAutoFit/>
          </a:bodyPr>
          <a:lstStyle/>
          <a:p>
            <a:pPr defTabSz="685800">
              <a:defRPr/>
            </a:pPr>
            <a:r>
              <a:rPr lang="en-US" b="1" dirty="0">
                <a:solidFill>
                  <a:prstClr val="black"/>
                </a:solidFill>
              </a:rPr>
              <a:t>Aesthetic beauty</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012740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181279"/>
            <a:ext cx="9144000" cy="629728"/>
          </a:xfrm>
          <a:prstGeom prst="rect">
            <a:avLst/>
          </a:prstGeom>
        </p:spPr>
        <p:txBody>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dirty="0">
                <a:cs typeface="Calibri" panose="020F0502020204030204" pitchFamily="34" charset="0"/>
              </a:rPr>
              <a:t>What to know about CT’s Forests</a:t>
            </a:r>
          </a:p>
        </p:txBody>
      </p:sp>
      <p:sp>
        <p:nvSpPr>
          <p:cNvPr id="8" name="Content Placeholder 9"/>
          <p:cNvSpPr txBox="1">
            <a:spLocks/>
          </p:cNvSpPr>
          <p:nvPr/>
        </p:nvSpPr>
        <p:spPr>
          <a:xfrm>
            <a:off x="221412" y="906813"/>
            <a:ext cx="8534400" cy="47921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cs typeface="Calibri" panose="020F0502020204030204" pitchFamily="34" charset="0"/>
              </a:rPr>
              <a:t>Forest ownership</a:t>
            </a:r>
          </a:p>
          <a:p>
            <a:pPr lvl="2"/>
            <a:r>
              <a:rPr lang="en-US" dirty="0">
                <a:cs typeface="Calibri" panose="020F0502020204030204" pitchFamily="34" charset="0"/>
              </a:rPr>
              <a:t>Nearly 72% private</a:t>
            </a:r>
          </a:p>
          <a:p>
            <a:pPr lvl="2"/>
            <a:r>
              <a:rPr lang="en-US" dirty="0">
                <a:cs typeface="Calibri" panose="020F0502020204030204" pitchFamily="34" charset="0"/>
              </a:rPr>
              <a:t>Mostly small acreage</a:t>
            </a:r>
          </a:p>
          <a:p>
            <a:pPr lvl="2"/>
            <a:r>
              <a:rPr lang="en-US" dirty="0">
                <a:cs typeface="Calibri" panose="020F0502020204030204" pitchFamily="34" charset="0"/>
              </a:rPr>
              <a:t>Aging population</a:t>
            </a:r>
          </a:p>
          <a:p>
            <a:pPr lvl="1"/>
            <a:r>
              <a:rPr lang="en-US" dirty="0">
                <a:cs typeface="Calibri" panose="020F0502020204030204" pitchFamily="34" charset="0"/>
              </a:rPr>
              <a:t>Some conserved forest</a:t>
            </a:r>
          </a:p>
          <a:p>
            <a:pPr lvl="2"/>
            <a:r>
              <a:rPr lang="en-US" dirty="0">
                <a:cs typeface="Calibri" panose="020F0502020204030204" pitchFamily="34" charset="0"/>
              </a:rPr>
              <a:t>State/local gov’t</a:t>
            </a:r>
          </a:p>
          <a:p>
            <a:pPr lvl="2"/>
            <a:r>
              <a:rPr lang="en-US" dirty="0">
                <a:cs typeface="Calibri" panose="020F0502020204030204" pitchFamily="34" charset="0"/>
              </a:rPr>
              <a:t>Non-profits/land trusts</a:t>
            </a:r>
          </a:p>
          <a:p>
            <a:pPr lvl="2"/>
            <a:r>
              <a:rPr lang="en-US" dirty="0">
                <a:cs typeface="Calibri" panose="020F0502020204030204" pitchFamily="34" charset="0"/>
              </a:rPr>
              <a:t>Conservation easements</a:t>
            </a:r>
          </a:p>
          <a:p>
            <a:pPr lvl="1"/>
            <a:r>
              <a:rPr lang="en-US" dirty="0">
                <a:cs typeface="Calibri" panose="020F0502020204030204" pitchFamily="34" charset="0"/>
              </a:rPr>
              <a:t>Some incentives</a:t>
            </a:r>
          </a:p>
          <a:p>
            <a:pPr lvl="2"/>
            <a:r>
              <a:rPr lang="en-US" dirty="0">
                <a:cs typeface="Calibri" panose="020F0502020204030204" pitchFamily="34" charset="0"/>
              </a:rPr>
              <a:t>P.A. 490</a:t>
            </a:r>
          </a:p>
          <a:p>
            <a:pPr lvl="2"/>
            <a:r>
              <a:rPr lang="en-US" dirty="0">
                <a:cs typeface="Calibri" panose="020F0502020204030204" pitchFamily="34" charset="0"/>
              </a:rPr>
              <a:t>CIA/OSWA grants (USDA/NRCS grants as well)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079" y="1747609"/>
            <a:ext cx="4131732" cy="319270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
        <p:nvSpPr>
          <p:cNvPr id="2" name="TextBox 1"/>
          <p:cNvSpPr txBox="1"/>
          <p:nvPr/>
        </p:nvSpPr>
        <p:spPr>
          <a:xfrm>
            <a:off x="5287774" y="922436"/>
            <a:ext cx="2804342" cy="461665"/>
          </a:xfrm>
          <a:prstGeom prst="rect">
            <a:avLst/>
          </a:prstGeom>
          <a:solidFill>
            <a:srgbClr val="92D050"/>
          </a:solidFill>
        </p:spPr>
        <p:txBody>
          <a:bodyPr wrap="square" rtlCol="0">
            <a:spAutoFit/>
          </a:bodyPr>
          <a:lstStyle/>
          <a:p>
            <a:r>
              <a:rPr lang="en-US" sz="2400" dirty="0"/>
              <a:t>CT is ~59% forested</a:t>
            </a:r>
          </a:p>
        </p:txBody>
      </p:sp>
    </p:spTree>
    <p:extLst>
      <p:ext uri="{BB962C8B-B14F-4D97-AF65-F5344CB8AC3E}">
        <p14:creationId xmlns:p14="http://schemas.microsoft.com/office/powerpoint/2010/main" val="2102865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98"/>
            <a:ext cx="9144000" cy="993775"/>
          </a:xfrm>
        </p:spPr>
        <p:txBody>
          <a:bodyPr/>
          <a:lstStyle/>
          <a:p>
            <a:pPr algn="ctr"/>
            <a:r>
              <a:rPr lang="en-US" b="1" dirty="0"/>
              <a:t>Forests are getting </a:t>
            </a:r>
            <a:r>
              <a:rPr lang="en-US" b="1" dirty="0" err="1"/>
              <a:t>fragmenteD</a:t>
            </a:r>
            <a:endParaRPr lang="en-US" b="1" dirty="0"/>
          </a:p>
        </p:txBody>
      </p:sp>
      <p:sp>
        <p:nvSpPr>
          <p:cNvPr id="4" name="TextBox 3"/>
          <p:cNvSpPr txBox="1"/>
          <p:nvPr/>
        </p:nvSpPr>
        <p:spPr>
          <a:xfrm>
            <a:off x="63761" y="5361858"/>
            <a:ext cx="8735181" cy="323165"/>
          </a:xfrm>
          <a:prstGeom prst="rect">
            <a:avLst/>
          </a:prstGeom>
          <a:noFill/>
        </p:spPr>
        <p:txBody>
          <a:bodyPr wrap="square" rtlCol="0">
            <a:spAutoFit/>
          </a:bodyPr>
          <a:lstStyle/>
          <a:p>
            <a:pPr algn="ctr"/>
            <a:r>
              <a:rPr lang="en-US" sz="1500" dirty="0"/>
              <a:t>~</a:t>
            </a:r>
            <a:r>
              <a:rPr lang="en-US" sz="1500" b="1" dirty="0"/>
              <a:t>130,000 acres of Large Core Forest (500+ acres) was lost or fragmented between 1985 - 2015</a:t>
            </a:r>
            <a:endParaRPr lang="en-US" sz="1500" dirty="0"/>
          </a:p>
        </p:txBody>
      </p:sp>
      <p:pic>
        <p:nvPicPr>
          <p:cNvPr id="5" name="Picture 4"/>
          <p:cNvPicPr>
            <a:picLocks noChangeAspect="1"/>
          </p:cNvPicPr>
          <p:nvPr/>
        </p:nvPicPr>
        <p:blipFill rotWithShape="1">
          <a:blip r:embed="rId3"/>
          <a:srcRect l="2340"/>
          <a:stretch/>
        </p:blipFill>
        <p:spPr>
          <a:xfrm>
            <a:off x="1411756" y="1128713"/>
            <a:ext cx="6320488" cy="404791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550529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Tree Cover is much lower in our largest cities</a:t>
            </a:r>
          </a:p>
        </p:txBody>
      </p:sp>
      <p:sp>
        <p:nvSpPr>
          <p:cNvPr id="3" name="Content Placeholder 2"/>
          <p:cNvSpPr>
            <a:spLocks noGrp="1"/>
          </p:cNvSpPr>
          <p:nvPr>
            <p:ph idx="1"/>
          </p:nvPr>
        </p:nvSpPr>
        <p:spPr>
          <a:xfrm>
            <a:off x="862641" y="1962509"/>
            <a:ext cx="7509833" cy="3437627"/>
          </a:xfrm>
        </p:spPr>
        <p:txBody>
          <a:bodyPr>
            <a:noAutofit/>
          </a:bodyPr>
          <a:lstStyle/>
          <a:p>
            <a:r>
              <a:rPr lang="en-US" u="sng" dirty="0">
                <a:cs typeface="Calibri" panose="020F0502020204030204" pitchFamily="34" charset="0"/>
              </a:rPr>
              <a:t>Bridgeport UTC</a:t>
            </a:r>
            <a:r>
              <a:rPr lang="en-US" dirty="0">
                <a:cs typeface="Calibri" panose="020F0502020204030204" pitchFamily="34" charset="0"/>
              </a:rPr>
              <a:t> = </a:t>
            </a:r>
            <a:r>
              <a:rPr lang="en-US" sz="2800" b="1" dirty="0">
                <a:cs typeface="Calibri" panose="020F0502020204030204" pitchFamily="34" charset="0"/>
              </a:rPr>
              <a:t>27%</a:t>
            </a:r>
            <a:r>
              <a:rPr lang="en-US" dirty="0">
                <a:cs typeface="Calibri" panose="020F0502020204030204" pitchFamily="34" charset="0"/>
              </a:rPr>
              <a:t> with additional 45% possible (2012 study)</a:t>
            </a:r>
          </a:p>
          <a:p>
            <a:r>
              <a:rPr lang="en-US" u="sng" dirty="0">
                <a:cs typeface="Calibri" panose="020F0502020204030204" pitchFamily="34" charset="0"/>
              </a:rPr>
              <a:t>Hartford UTC </a:t>
            </a:r>
            <a:r>
              <a:rPr lang="en-US" dirty="0">
                <a:cs typeface="Calibri" panose="020F0502020204030204" pitchFamily="34" charset="0"/>
              </a:rPr>
              <a:t>= </a:t>
            </a:r>
            <a:r>
              <a:rPr lang="en-US" sz="2800" b="1" dirty="0">
                <a:cs typeface="Calibri" panose="020F0502020204030204" pitchFamily="34" charset="0"/>
              </a:rPr>
              <a:t>26%</a:t>
            </a:r>
            <a:r>
              <a:rPr lang="en-US" dirty="0">
                <a:cs typeface="Calibri" panose="020F0502020204030204" pitchFamily="34" charset="0"/>
              </a:rPr>
              <a:t> with additional 49% possible (2010 study)</a:t>
            </a:r>
          </a:p>
          <a:p>
            <a:r>
              <a:rPr lang="en-US" u="sng" dirty="0">
                <a:cs typeface="Calibri" panose="020F0502020204030204" pitchFamily="34" charset="0"/>
              </a:rPr>
              <a:t>New Haven UTC</a:t>
            </a:r>
            <a:r>
              <a:rPr lang="en-US" dirty="0">
                <a:cs typeface="Calibri" panose="020F0502020204030204" pitchFamily="34" charset="0"/>
              </a:rPr>
              <a:t> = </a:t>
            </a:r>
            <a:r>
              <a:rPr lang="en-US" sz="2800" b="1" dirty="0">
                <a:cs typeface="Calibri" panose="020F0502020204030204" pitchFamily="34" charset="0"/>
              </a:rPr>
              <a:t>38%</a:t>
            </a:r>
            <a:r>
              <a:rPr lang="en-US" dirty="0">
                <a:cs typeface="Calibri" panose="020F0502020204030204" pitchFamily="34" charset="0"/>
              </a:rPr>
              <a:t> with additional 41% possible (2009 study)</a:t>
            </a:r>
          </a:p>
          <a:p>
            <a:pPr marL="0" indent="0">
              <a:buNone/>
            </a:pPr>
            <a:endParaRPr lang="en-US" sz="1600" u="sng" dirty="0">
              <a:cs typeface="Calibri" panose="020F0502020204030204" pitchFamily="34" charset="0"/>
            </a:endParaRPr>
          </a:p>
          <a:p>
            <a:pPr marL="0" indent="0">
              <a:buNone/>
            </a:pPr>
            <a:r>
              <a:rPr lang="en-US" sz="1600" u="sng" dirty="0">
                <a:cs typeface="Calibri" panose="020F0502020204030204" pitchFamily="34" charset="0"/>
              </a:rPr>
              <a:t>Source</a:t>
            </a:r>
            <a:r>
              <a:rPr lang="en-US" sz="1600" dirty="0">
                <a:cs typeface="Calibri" panose="020F0502020204030204" pitchFamily="34" charset="0"/>
              </a:rPr>
              <a:t>: Urban Tree Canopy (UTC) Studies by Keith Pelletier &amp; </a:t>
            </a:r>
            <a:r>
              <a:rPr lang="en-US" sz="1600" dirty="0" err="1">
                <a:cs typeface="Calibri" panose="020F0502020204030204" pitchFamily="34" charset="0"/>
              </a:rPr>
              <a:t>Jarlath</a:t>
            </a:r>
            <a:r>
              <a:rPr lang="en-US" sz="1600" dirty="0">
                <a:cs typeface="Calibri" panose="020F0502020204030204" pitchFamily="34" charset="0"/>
              </a:rPr>
              <a:t> O’Neil-Dunne, University of Vermont Spatial Analysis Laboratory with support from USDA Forest Service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829885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513"/>
            <a:ext cx="7886700" cy="994172"/>
          </a:xfrm>
        </p:spPr>
        <p:txBody>
          <a:bodyPr/>
          <a:lstStyle/>
          <a:p>
            <a:pPr algn="ctr"/>
            <a:r>
              <a:rPr lang="en-US" b="1" dirty="0"/>
              <a:t>Inequities are reflected in urban tree Cover</a:t>
            </a:r>
          </a:p>
        </p:txBody>
      </p:sp>
      <p:pic>
        <p:nvPicPr>
          <p:cNvPr id="3" name="Picture 2"/>
          <p:cNvPicPr>
            <a:picLocks noChangeAspect="1"/>
          </p:cNvPicPr>
          <p:nvPr/>
        </p:nvPicPr>
        <p:blipFill rotWithShape="1">
          <a:blip r:embed="rId3"/>
          <a:srcRect l="15317" t="23631" r="27363" b="13536"/>
          <a:stretch/>
        </p:blipFill>
        <p:spPr>
          <a:xfrm>
            <a:off x="1499616" y="1897890"/>
            <a:ext cx="6113137" cy="3769381"/>
          </a:xfrm>
          <a:prstGeom prst="rect">
            <a:avLst/>
          </a:prstGeom>
        </p:spPr>
      </p:pic>
      <p:sp>
        <p:nvSpPr>
          <p:cNvPr id="4" name="TextBox 3"/>
          <p:cNvSpPr txBox="1"/>
          <p:nvPr/>
        </p:nvSpPr>
        <p:spPr>
          <a:xfrm>
            <a:off x="1466960" y="5741145"/>
            <a:ext cx="6238299" cy="300082"/>
          </a:xfrm>
          <a:prstGeom prst="rect">
            <a:avLst/>
          </a:prstGeom>
          <a:noFill/>
        </p:spPr>
        <p:txBody>
          <a:bodyPr wrap="square" rtlCol="0">
            <a:spAutoFit/>
          </a:bodyPr>
          <a:lstStyle/>
          <a:p>
            <a:r>
              <a:rPr lang="en-US" sz="1350" u="sng" dirty="0"/>
              <a:t>Source</a:t>
            </a:r>
            <a:r>
              <a:rPr lang="en-US" sz="1350" dirty="0"/>
              <a:t>: Colleen Murphy-Dunning presentation to GC3 Forests Sub-Group on 3/24/20.</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71601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2080"/>
            <a:ext cx="9143999" cy="1858423"/>
          </a:xfrm>
        </p:spPr>
        <p:txBody>
          <a:bodyPr>
            <a:noAutofit/>
          </a:bodyPr>
          <a:lstStyle/>
          <a:p>
            <a:pPr algn="ctr"/>
            <a:r>
              <a:rPr lang="en-US" sz="4000" b="1" dirty="0"/>
              <a:t>How Can we Keep Connecticut’s Forests, Trees &amp; Communities Resilient?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895400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773" t="14226" r="24227" b="8131"/>
          <a:stretch/>
        </p:blipFill>
        <p:spPr>
          <a:xfrm>
            <a:off x="2417667" y="89807"/>
            <a:ext cx="4324993" cy="5483283"/>
          </a:xfrm>
          <a:prstGeom prst="rect">
            <a:avLst/>
          </a:prstGeom>
        </p:spPr>
      </p:pic>
      <p:sp>
        <p:nvSpPr>
          <p:cNvPr id="3" name="Rectangle 2"/>
          <p:cNvSpPr/>
          <p:nvPr/>
        </p:nvSpPr>
        <p:spPr>
          <a:xfrm>
            <a:off x="1069522" y="5622073"/>
            <a:ext cx="7462156" cy="400110"/>
          </a:xfrm>
          <a:prstGeom prst="rect">
            <a:avLst/>
          </a:prstGeom>
        </p:spPr>
        <p:txBody>
          <a:bodyPr wrap="square">
            <a:spAutoFit/>
          </a:bodyPr>
          <a:lstStyle/>
          <a:p>
            <a:r>
              <a:rPr lang="en-US" sz="2000" u="sng" dirty="0"/>
              <a:t>https://www.ctwoodlands.org/public-policy/prfct-future-resource-page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grpSp>
        <p:nvGrpSpPr>
          <p:cNvPr id="5" name="Group 4"/>
          <p:cNvGrpSpPr/>
          <p:nvPr/>
        </p:nvGrpSpPr>
        <p:grpSpPr>
          <a:xfrm>
            <a:off x="4672300" y="3374880"/>
            <a:ext cx="1922115" cy="1153269"/>
            <a:chOff x="5478943" y="3844840"/>
            <a:chExt cx="1922115" cy="1153269"/>
          </a:xfrm>
        </p:grpSpPr>
        <p:sp>
          <p:nvSpPr>
            <p:cNvPr id="6" name="Rounded Rectangle 5"/>
            <p:cNvSpPr/>
            <p:nvPr/>
          </p:nvSpPr>
          <p:spPr>
            <a:xfrm>
              <a:off x="5478943" y="3844840"/>
              <a:ext cx="1922115" cy="115326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Rounded Rectangle 4"/>
            <p:cNvSpPr txBox="1"/>
            <p:nvPr/>
          </p:nvSpPr>
          <p:spPr>
            <a:xfrm>
              <a:off x="5512721" y="3878618"/>
              <a:ext cx="1854559" cy="108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Officially Accepted by DEEP on 1.11.22</a:t>
              </a:r>
            </a:p>
          </p:txBody>
        </p:sp>
      </p:grpSp>
    </p:spTree>
    <p:extLst>
      <p:ext uri="{BB962C8B-B14F-4D97-AF65-F5344CB8AC3E}">
        <p14:creationId xmlns:p14="http://schemas.microsoft.com/office/powerpoint/2010/main" val="2013787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4095"/>
            <a:ext cx="9144000" cy="1049235"/>
          </a:xfrm>
        </p:spPr>
        <p:txBody>
          <a:bodyPr>
            <a:noAutofit/>
          </a:bodyPr>
          <a:lstStyle/>
          <a:p>
            <a:pPr algn="ctr"/>
            <a:r>
              <a:rPr lang="en-US" sz="3600" b="1" dirty="0" err="1"/>
              <a:t>Prfct</a:t>
            </a:r>
            <a:r>
              <a:rPr lang="en-US" sz="3600" b="1" dirty="0"/>
              <a:t> future </a:t>
            </a:r>
            <a:r>
              <a:rPr lang="en-US" sz="3600" b="1" u="sng" dirty="0"/>
              <a:t>consensus</a:t>
            </a:r>
            <a:r>
              <a:rPr lang="en-US" sz="3600" b="1" dirty="0"/>
              <a:t> Recommendations</a:t>
            </a:r>
            <a:endParaRPr lang="en-US" sz="2000" b="1" dirty="0"/>
          </a:p>
        </p:txBody>
      </p:sp>
      <p:sp>
        <p:nvSpPr>
          <p:cNvPr id="6" name="Content Placeholder 5"/>
          <p:cNvSpPr>
            <a:spLocks noGrp="1"/>
          </p:cNvSpPr>
          <p:nvPr>
            <p:ph idx="1"/>
          </p:nvPr>
        </p:nvSpPr>
        <p:spPr>
          <a:xfrm>
            <a:off x="609600" y="2239253"/>
            <a:ext cx="8097519" cy="3247147"/>
          </a:xfrm>
        </p:spPr>
        <p:txBody>
          <a:bodyPr>
            <a:noAutofit/>
          </a:bodyPr>
          <a:lstStyle/>
          <a:p>
            <a:pPr lvl="0"/>
            <a:r>
              <a:rPr lang="en-US" sz="2400" b="1" dirty="0"/>
              <a:t>New State Policies</a:t>
            </a:r>
            <a:endParaRPr lang="en-US" sz="2400" dirty="0"/>
          </a:p>
          <a:p>
            <a:pPr lvl="0"/>
            <a:r>
              <a:rPr lang="en-US" sz="2400" b="1" dirty="0"/>
              <a:t>New State Incentives</a:t>
            </a:r>
            <a:endParaRPr lang="en-US" sz="2400" dirty="0"/>
          </a:p>
          <a:p>
            <a:pPr lvl="0"/>
            <a:r>
              <a:rPr lang="en-US" sz="2400" b="1" dirty="0"/>
              <a:t>Budget and Staff Resource Needs</a:t>
            </a:r>
            <a:endParaRPr lang="en-US" sz="2400" dirty="0"/>
          </a:p>
          <a:p>
            <a:pPr lvl="0"/>
            <a:r>
              <a:rPr lang="en-US" sz="2400" b="1" dirty="0"/>
              <a:t>Actions with No Legislation or New Funding</a:t>
            </a:r>
            <a:endParaRPr lang="en-US" sz="2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1145414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27" y="702727"/>
            <a:ext cx="7893558" cy="994172"/>
          </a:xfrm>
        </p:spPr>
        <p:txBody>
          <a:bodyPr>
            <a:normAutofit fontScale="90000"/>
          </a:bodyPr>
          <a:lstStyle/>
          <a:p>
            <a:pPr algn="ctr"/>
            <a:r>
              <a:rPr lang="en-US" sz="3600" b="1" dirty="0"/>
              <a:t>New State Policies</a:t>
            </a:r>
            <a:br>
              <a:rPr lang="en-US" sz="3600" dirty="0"/>
            </a:br>
            <a:br>
              <a:rPr lang="en-US" dirty="0"/>
            </a:br>
            <a:endParaRPr lang="en-US" b="1" dirty="0"/>
          </a:p>
        </p:txBody>
      </p:sp>
      <p:sp>
        <p:nvSpPr>
          <p:cNvPr id="3" name="Content Placeholder 2"/>
          <p:cNvSpPr>
            <a:spLocks noGrp="1"/>
          </p:cNvSpPr>
          <p:nvPr>
            <p:ph idx="1"/>
          </p:nvPr>
        </p:nvSpPr>
        <p:spPr>
          <a:xfrm>
            <a:off x="630936" y="1929573"/>
            <a:ext cx="8103140" cy="3450613"/>
          </a:xfrm>
        </p:spPr>
        <p:txBody>
          <a:bodyPr>
            <a:normAutofit lnSpcReduction="10000"/>
          </a:bodyPr>
          <a:lstStyle/>
          <a:p>
            <a:pPr marL="385763" indent="-385763">
              <a:buFont typeface="+mj-lt"/>
              <a:buAutoNum type="arabicPeriod"/>
            </a:pPr>
            <a:r>
              <a:rPr lang="en-US" sz="2400" b="1" dirty="0"/>
              <a:t>Amend Global Warming Solutions Act to include working &amp; natural lands in monitoring/reporting</a:t>
            </a:r>
          </a:p>
          <a:p>
            <a:pPr marL="385763" indent="-385763">
              <a:buFont typeface="+mj-lt"/>
              <a:buAutoNum type="arabicPeriod"/>
            </a:pPr>
            <a:r>
              <a:rPr lang="en-US" sz="2400" b="1" dirty="0"/>
              <a:t>Authorize new Goals for urban tree cover</a:t>
            </a:r>
          </a:p>
          <a:p>
            <a:pPr marL="385763" indent="-385763">
              <a:buFont typeface="+mj-lt"/>
              <a:buAutoNum type="arabicPeriod"/>
            </a:pPr>
            <a:r>
              <a:rPr lang="en-US" sz="2400" b="1" dirty="0"/>
              <a:t>Enable compensatory reforestation to mitigate actions by state agencies and utilities</a:t>
            </a:r>
          </a:p>
          <a:p>
            <a:pPr marL="385763" indent="-385763">
              <a:buFont typeface="+mj-lt"/>
              <a:buAutoNum type="arabicPeriod"/>
            </a:pPr>
            <a:r>
              <a:rPr lang="en-US" sz="2400" b="1" dirty="0"/>
              <a:t>Update invasive plant species list with known threats to forests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41357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5825" y="1495424"/>
            <a:ext cx="5791198" cy="3257549"/>
          </a:xfrm>
          <a:prstGeom prst="rect">
            <a:avLst/>
          </a:prstGeom>
        </p:spPr>
      </p:pic>
      <p:sp>
        <p:nvSpPr>
          <p:cNvPr id="4" name="TextBox 3"/>
          <p:cNvSpPr txBox="1"/>
          <p:nvPr/>
        </p:nvSpPr>
        <p:spPr>
          <a:xfrm>
            <a:off x="4724400" y="968964"/>
            <a:ext cx="3657600"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t>CFPA is Connecticut’s first nonprofit conservation organization (128 years old!).</a:t>
            </a:r>
          </a:p>
          <a:p>
            <a:pPr marL="285750" indent="-285750">
              <a:buFont typeface="Arial" panose="020B0604020202020204" pitchFamily="34" charset="0"/>
              <a:buChar char="•"/>
            </a:pPr>
            <a:r>
              <a:rPr lang="en-US" sz="2000" u="sng" dirty="0"/>
              <a:t>Mission</a:t>
            </a:r>
            <a:r>
              <a:rPr lang="en-US" sz="2000" dirty="0"/>
              <a:t>: Connect people to the land to protect forests, parks, and recreational trails for future generations.</a:t>
            </a:r>
          </a:p>
          <a:p>
            <a:pPr marL="285750" indent="-285750">
              <a:buFont typeface="Arial" panose="020B0604020202020204" pitchFamily="34" charset="0"/>
              <a:buChar char="•"/>
            </a:pPr>
            <a:r>
              <a:rPr lang="en-US" sz="2000" dirty="0"/>
              <a:t>CFPA’s Executive Director since 2008 (formerly ED of Farmington River Watershed Association).</a:t>
            </a:r>
          </a:p>
          <a:p>
            <a:pPr marL="285750" indent="-285750">
              <a:buFont typeface="Arial" panose="020B0604020202020204" pitchFamily="34" charset="0"/>
              <a:buChar char="•"/>
            </a:pPr>
            <a:r>
              <a:rPr lang="en-US" sz="2000" u="sng" dirty="0">
                <a:solidFill>
                  <a:srgbClr val="0070C0"/>
                </a:solidFill>
              </a:rPr>
              <a:t>www.ctwoodlands.org</a:t>
            </a:r>
          </a:p>
          <a:p>
            <a:pPr marL="285750" indent="-285750">
              <a:buFont typeface="Arial" panose="020B0604020202020204" pitchFamily="34" charset="0"/>
              <a:buChar char="•"/>
            </a:pPr>
            <a:endParaRPr lang="en-US" dirty="0"/>
          </a:p>
        </p:txBody>
      </p:sp>
      <p:sp>
        <p:nvSpPr>
          <p:cNvPr id="5" name="TextBox 4"/>
          <p:cNvSpPr txBox="1"/>
          <p:nvPr/>
        </p:nvSpPr>
        <p:spPr>
          <a:xfrm>
            <a:off x="3962400" y="457200"/>
            <a:ext cx="5181600" cy="369332"/>
          </a:xfrm>
          <a:prstGeom prst="rect">
            <a:avLst/>
          </a:prstGeom>
          <a:noFill/>
        </p:spPr>
        <p:txBody>
          <a:bodyPr wrap="square" rtlCol="0">
            <a:spAutoFit/>
          </a:bodyPr>
          <a:lstStyle/>
          <a:p>
            <a:r>
              <a:rPr lang="en-US" b="1" dirty="0"/>
              <a:t>Connecticut Forest &amp; Park Association (CFPA)</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015649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PrFCT</a:t>
            </a:r>
            <a:r>
              <a:rPr lang="en-US" b="1" dirty="0"/>
              <a:t> Future Concepts in 2023 Legislation</a:t>
            </a:r>
          </a:p>
        </p:txBody>
      </p:sp>
      <p:sp>
        <p:nvSpPr>
          <p:cNvPr id="3" name="Content Placeholder 2"/>
          <p:cNvSpPr>
            <a:spLocks noGrp="1"/>
          </p:cNvSpPr>
          <p:nvPr>
            <p:ph idx="1"/>
          </p:nvPr>
        </p:nvSpPr>
        <p:spPr>
          <a:xfrm>
            <a:off x="1443491" y="2015733"/>
            <a:ext cx="6696302" cy="3944196"/>
          </a:xfrm>
        </p:spPr>
        <p:txBody>
          <a:bodyPr>
            <a:noAutofit/>
          </a:bodyPr>
          <a:lstStyle/>
          <a:p>
            <a:pPr marL="385763" indent="-385763">
              <a:buFont typeface="+mj-lt"/>
              <a:buAutoNum type="arabicPeriod"/>
            </a:pPr>
            <a:r>
              <a:rPr lang="en-US" b="1" dirty="0"/>
              <a:t>Amend Global Warming Solutions Act to include working &amp; natural lands in monitoring/reporting, SB 1145</a:t>
            </a:r>
          </a:p>
          <a:p>
            <a:pPr marL="385763" indent="-385763">
              <a:buFont typeface="+mj-lt"/>
              <a:buAutoNum type="arabicPeriod"/>
            </a:pPr>
            <a:r>
              <a:rPr lang="en-US" b="1" dirty="0"/>
              <a:t>Authorize New Goal for urban tree cover, SB 979</a:t>
            </a:r>
          </a:p>
          <a:p>
            <a:pPr marL="385763" indent="-385763">
              <a:buFont typeface="+mj-lt"/>
              <a:buAutoNum type="arabicPeriod"/>
            </a:pPr>
            <a:r>
              <a:rPr lang="en-US" b="1" dirty="0"/>
              <a:t>Enable compensatory reforestation to mitigate actions by state agencies, HB 6610 and 6744</a:t>
            </a:r>
          </a:p>
          <a:p>
            <a:pPr marL="385763" indent="-385763">
              <a:buFont typeface="+mj-lt"/>
              <a:buAutoNum type="arabicPeriod"/>
            </a:pPr>
            <a:r>
              <a:rPr lang="en-US" b="1" dirty="0"/>
              <a:t>Continue DEEP’s investments in urban forestry, $500,000 in budget, new staff</a:t>
            </a:r>
          </a:p>
          <a:p>
            <a:pPr marL="0" indent="0">
              <a:buNone/>
            </a:pPr>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177725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3171" y="5388170"/>
            <a:ext cx="1068136" cy="548642"/>
          </a:xfrm>
          <a:prstGeom prst="rect">
            <a:avLst/>
          </a:prstGeom>
        </p:spPr>
      </p:pic>
      <p:sp>
        <p:nvSpPr>
          <p:cNvPr id="4" name="Title 1"/>
          <p:cNvSpPr txBox="1">
            <a:spLocks/>
          </p:cNvSpPr>
          <p:nvPr/>
        </p:nvSpPr>
        <p:spPr>
          <a:xfrm>
            <a:off x="1492024" y="1081003"/>
            <a:ext cx="6227309" cy="786926"/>
          </a:xfrm>
          <a:prstGeom prst="rect">
            <a:avLst/>
          </a:prstGeom>
        </p:spPr>
        <p:txBody>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400" b="1" dirty="0"/>
              <a:t>Tree-Related Bills that received a public hearing in 2023</a:t>
            </a:r>
          </a:p>
        </p:txBody>
      </p:sp>
      <p:sp>
        <p:nvSpPr>
          <p:cNvPr id="6" name="TextBox 5"/>
          <p:cNvSpPr txBox="1"/>
          <p:nvPr/>
        </p:nvSpPr>
        <p:spPr>
          <a:xfrm>
            <a:off x="3812796" y="5302703"/>
            <a:ext cx="1452070" cy="507831"/>
          </a:xfrm>
          <a:prstGeom prst="rect">
            <a:avLst/>
          </a:prstGeom>
          <a:solidFill>
            <a:srgbClr val="92D050"/>
          </a:solidFill>
        </p:spPr>
        <p:txBody>
          <a:bodyPr wrap="square" rtlCol="0">
            <a:spAutoFit/>
          </a:bodyPr>
          <a:lstStyle/>
          <a:p>
            <a:r>
              <a:rPr lang="en-US" sz="1350" dirty="0"/>
              <a:t>Alive as of 5.11.23</a:t>
            </a:r>
          </a:p>
        </p:txBody>
      </p:sp>
      <p:pic>
        <p:nvPicPr>
          <p:cNvPr id="3" name="Picture 2"/>
          <p:cNvPicPr>
            <a:picLocks noChangeAspect="1"/>
          </p:cNvPicPr>
          <p:nvPr/>
        </p:nvPicPr>
        <p:blipFill>
          <a:blip r:embed="rId3"/>
          <a:stretch>
            <a:fillRect/>
          </a:stretch>
        </p:blipFill>
        <p:spPr>
          <a:xfrm>
            <a:off x="1201723" y="1867929"/>
            <a:ext cx="6777256" cy="3388628"/>
          </a:xfrm>
          <a:prstGeom prst="rect">
            <a:avLst/>
          </a:prstGeom>
        </p:spPr>
      </p:pic>
    </p:spTree>
    <p:extLst>
      <p:ext uri="{BB962C8B-B14F-4D97-AF65-F5344CB8AC3E}">
        <p14:creationId xmlns:p14="http://schemas.microsoft.com/office/powerpoint/2010/main" val="247516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34502"/>
            <a:ext cx="7886700" cy="994172"/>
          </a:xfrm>
        </p:spPr>
        <p:txBody>
          <a:bodyPr/>
          <a:lstStyle/>
          <a:p>
            <a:pPr algn="ctr"/>
            <a:r>
              <a:rPr lang="en-US" b="1" dirty="0"/>
              <a:t>The future is in your hands</a:t>
            </a:r>
          </a:p>
        </p:txBody>
      </p:sp>
      <p:pic>
        <p:nvPicPr>
          <p:cNvPr id="4" name="Picture 3"/>
          <p:cNvPicPr>
            <a:picLocks noChangeAspect="1"/>
          </p:cNvPicPr>
          <p:nvPr/>
        </p:nvPicPr>
        <p:blipFill>
          <a:blip r:embed="rId3"/>
          <a:stretch>
            <a:fillRect/>
          </a:stretch>
        </p:blipFill>
        <p:spPr>
          <a:xfrm>
            <a:off x="1717070" y="1951401"/>
            <a:ext cx="5746184" cy="3830789"/>
          </a:xfrm>
          <a:prstGeom prst="rect">
            <a:avLst/>
          </a:prstGeom>
        </p:spPr>
      </p:pic>
      <p:sp>
        <p:nvSpPr>
          <p:cNvPr id="7" name="Rounded Rectangle 6"/>
          <p:cNvSpPr/>
          <p:nvPr/>
        </p:nvSpPr>
        <p:spPr>
          <a:xfrm>
            <a:off x="381000" y="5943600"/>
            <a:ext cx="2286000" cy="633821"/>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457200" y="6029677"/>
            <a:ext cx="2133600" cy="461665"/>
          </a:xfrm>
          <a:prstGeom prst="rect">
            <a:avLst/>
          </a:prstGeom>
          <a:noFill/>
        </p:spPr>
        <p:txBody>
          <a:bodyPr wrap="square" rtlCol="0">
            <a:spAutoFit/>
          </a:bodyPr>
          <a:lstStyle/>
          <a:p>
            <a:pPr algn="ctr"/>
            <a:r>
              <a:rPr lang="en-US" sz="2400" dirty="0"/>
              <a:t>Any Questions?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76817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82000"/>
                    </a14:imgEffect>
                    <a14:imgEffect>
                      <a14:brightnessContrast bright="50000"/>
                    </a14:imgEffect>
                  </a14:imgLayer>
                </a14:imgProps>
              </a:ext>
              <a:ext uri="{28A0092B-C50C-407E-A947-70E740481C1C}">
                <a14:useLocalDpi xmlns:a14="http://schemas.microsoft.com/office/drawing/2010/main"/>
              </a:ext>
            </a:extLst>
          </a:blip>
          <a:srcRect b="25368"/>
          <a:stretch/>
        </p:blipFill>
        <p:spPr>
          <a:xfrm>
            <a:off x="1" y="775385"/>
            <a:ext cx="9143999" cy="5118322"/>
          </a:xfrm>
          <a:prstGeom prst="rect">
            <a:avLst/>
          </a:prstGeom>
        </p:spPr>
      </p:pic>
      <p:sp>
        <p:nvSpPr>
          <p:cNvPr id="7" name="Title 6"/>
          <p:cNvSpPr>
            <a:spLocks noGrp="1"/>
          </p:cNvSpPr>
          <p:nvPr>
            <p:ph type="title"/>
          </p:nvPr>
        </p:nvSpPr>
        <p:spPr>
          <a:xfrm>
            <a:off x="378691" y="1066800"/>
            <a:ext cx="8134350" cy="994172"/>
          </a:xfrm>
        </p:spPr>
        <p:txBody>
          <a:bodyPr>
            <a:normAutofit fontScale="90000"/>
          </a:bodyPr>
          <a:lstStyle/>
          <a:p>
            <a:r>
              <a:rPr lang="en-US" sz="4050" b="1" dirty="0"/>
              <a:t>Connect People to the Land</a:t>
            </a:r>
          </a:p>
        </p:txBody>
      </p:sp>
      <p:sp>
        <p:nvSpPr>
          <p:cNvPr id="8" name="Content Placeholder 7"/>
          <p:cNvSpPr>
            <a:spLocks noGrp="1"/>
          </p:cNvSpPr>
          <p:nvPr>
            <p:ph idx="1"/>
          </p:nvPr>
        </p:nvSpPr>
        <p:spPr>
          <a:xfrm>
            <a:off x="628650" y="1921669"/>
            <a:ext cx="7886700" cy="3263504"/>
          </a:xfrm>
        </p:spPr>
        <p:txBody>
          <a:bodyPr>
            <a:normAutofit fontScale="92500" lnSpcReduction="10000"/>
          </a:bodyPr>
          <a:lstStyle/>
          <a:p>
            <a:r>
              <a:rPr lang="en-US" sz="4500" dirty="0"/>
              <a:t>A</a:t>
            </a:r>
            <a:r>
              <a:rPr lang="en-US" sz="3300" dirty="0"/>
              <a:t>dvocacy</a:t>
            </a:r>
          </a:p>
          <a:p>
            <a:r>
              <a:rPr lang="en-US" sz="4500" dirty="0"/>
              <a:t>C</a:t>
            </a:r>
            <a:r>
              <a:rPr lang="en-US" sz="3300" dirty="0"/>
              <a:t>onservation</a:t>
            </a:r>
          </a:p>
          <a:p>
            <a:r>
              <a:rPr lang="en-US" sz="4500" dirty="0"/>
              <a:t>R</a:t>
            </a:r>
            <a:r>
              <a:rPr lang="en-US" sz="3300" dirty="0"/>
              <a:t>ecreation</a:t>
            </a:r>
          </a:p>
          <a:p>
            <a:r>
              <a:rPr lang="en-US" sz="4500" dirty="0"/>
              <a:t>E</a:t>
            </a:r>
            <a:r>
              <a:rPr lang="en-US" sz="3300" dirty="0"/>
              <a:t>ducation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83691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4262"/>
          <a:stretch/>
        </p:blipFill>
        <p:spPr>
          <a:xfrm>
            <a:off x="3048001" y="465743"/>
            <a:ext cx="4636008" cy="272382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4790" t="9671" r="13790" b="6824"/>
          <a:stretch/>
        </p:blipFill>
        <p:spPr>
          <a:xfrm>
            <a:off x="679450" y="609600"/>
            <a:ext cx="2261565" cy="1304722"/>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7059" r="3391"/>
          <a:stretch/>
        </p:blipFill>
        <p:spPr>
          <a:xfrm rot="5400000">
            <a:off x="10006" y="2832128"/>
            <a:ext cx="3600452" cy="2261565"/>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454793" y="484194"/>
            <a:ext cx="914400" cy="1314450"/>
          </a:xfrm>
          <a:prstGeom prst="rect">
            <a:avLst/>
          </a:prstGeom>
        </p:spPr>
      </p:pic>
      <p:sp>
        <p:nvSpPr>
          <p:cNvPr id="9" name="TextBox 8"/>
          <p:cNvSpPr txBox="1"/>
          <p:nvPr/>
        </p:nvSpPr>
        <p:spPr>
          <a:xfrm>
            <a:off x="3254768" y="1203663"/>
            <a:ext cx="1371600" cy="507831"/>
          </a:xfrm>
          <a:prstGeom prst="rect">
            <a:avLst/>
          </a:prstGeom>
          <a:noFill/>
        </p:spPr>
        <p:txBody>
          <a:bodyPr wrap="square" rtlCol="0">
            <a:spAutoFit/>
          </a:bodyPr>
          <a:lstStyle/>
          <a:p>
            <a:r>
              <a:rPr lang="en-US" sz="1350" dirty="0">
                <a:solidFill>
                  <a:schemeClr val="bg1"/>
                </a:solidFill>
              </a:rPr>
              <a:t>Passport to the Parks</a:t>
            </a:r>
          </a:p>
        </p:txBody>
      </p:sp>
      <p:sp>
        <p:nvSpPr>
          <p:cNvPr id="10" name="TextBox 9"/>
          <p:cNvSpPr txBox="1"/>
          <p:nvPr/>
        </p:nvSpPr>
        <p:spPr>
          <a:xfrm>
            <a:off x="6574848" y="1866900"/>
            <a:ext cx="914400" cy="715581"/>
          </a:xfrm>
          <a:prstGeom prst="rect">
            <a:avLst/>
          </a:prstGeom>
          <a:noFill/>
        </p:spPr>
        <p:txBody>
          <a:bodyPr wrap="square" rtlCol="0">
            <a:spAutoFit/>
          </a:bodyPr>
          <a:lstStyle/>
          <a:p>
            <a:pPr algn="r"/>
            <a:r>
              <a:rPr lang="en-US" sz="1350" dirty="0">
                <a:solidFill>
                  <a:schemeClr val="bg1"/>
                </a:solidFill>
              </a:rPr>
              <a:t>Forest Action Plan</a:t>
            </a:r>
          </a:p>
        </p:txBody>
      </p:sp>
      <p:sp>
        <p:nvSpPr>
          <p:cNvPr id="12" name="TextBox 11"/>
          <p:cNvSpPr txBox="1"/>
          <p:nvPr/>
        </p:nvSpPr>
        <p:spPr>
          <a:xfrm>
            <a:off x="1405129" y="5410200"/>
            <a:ext cx="1130783" cy="300082"/>
          </a:xfrm>
          <a:prstGeom prst="rect">
            <a:avLst/>
          </a:prstGeom>
          <a:noFill/>
        </p:spPr>
        <p:txBody>
          <a:bodyPr wrap="square" rtlCol="0">
            <a:spAutoFit/>
          </a:bodyPr>
          <a:lstStyle/>
          <a:p>
            <a:r>
              <a:rPr lang="en-US" sz="1350" dirty="0">
                <a:solidFill>
                  <a:schemeClr val="bg1"/>
                </a:solidFill>
              </a:rPr>
              <a:t>Hike the Hill</a:t>
            </a:r>
          </a:p>
        </p:txBody>
      </p:sp>
      <p:sp>
        <p:nvSpPr>
          <p:cNvPr id="2" name="TextBox 1"/>
          <p:cNvSpPr txBox="1"/>
          <p:nvPr/>
        </p:nvSpPr>
        <p:spPr>
          <a:xfrm>
            <a:off x="7598279" y="5704552"/>
            <a:ext cx="1306129" cy="369332"/>
          </a:xfrm>
          <a:prstGeom prst="rect">
            <a:avLst/>
          </a:prstGeom>
          <a:noFill/>
        </p:spPr>
        <p:txBody>
          <a:bodyPr wrap="square" rtlCol="0">
            <a:spAutoFit/>
          </a:bodyPr>
          <a:lstStyle/>
          <a:p>
            <a:pPr algn="ctr"/>
            <a:r>
              <a:rPr lang="en-US" b="1" dirty="0"/>
              <a:t>Advocacy</a:t>
            </a:r>
          </a:p>
        </p:txBody>
      </p:sp>
      <p:pic>
        <p:nvPicPr>
          <p:cNvPr id="3" name="Picture 2"/>
          <p:cNvPicPr>
            <a:picLocks noChangeAspect="1"/>
          </p:cNvPicPr>
          <p:nvPr/>
        </p:nvPicPr>
        <p:blipFill rotWithShape="1">
          <a:blip r:embed="rId7"/>
          <a:srcRect t="15610"/>
          <a:stretch/>
        </p:blipFill>
        <p:spPr>
          <a:xfrm>
            <a:off x="3048000" y="2913880"/>
            <a:ext cx="4636009" cy="2934222"/>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84067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Sampling of forest Laws that CFPA has fought for</a:t>
            </a:r>
          </a:p>
        </p:txBody>
      </p:sp>
      <p:sp>
        <p:nvSpPr>
          <p:cNvPr id="3" name="Content Placeholder 2"/>
          <p:cNvSpPr>
            <a:spLocks noGrp="1"/>
          </p:cNvSpPr>
          <p:nvPr>
            <p:ph idx="1"/>
          </p:nvPr>
        </p:nvSpPr>
        <p:spPr/>
        <p:txBody>
          <a:bodyPr>
            <a:noAutofit/>
          </a:bodyPr>
          <a:lstStyle/>
          <a:p>
            <a:r>
              <a:rPr lang="en-US" dirty="0"/>
              <a:t>Municipal Tree Wardens/Shade Tree Commissions (1901)</a:t>
            </a:r>
          </a:p>
          <a:p>
            <a:r>
              <a:rPr lang="en-US" dirty="0"/>
              <a:t>Public Act 490 (1963)</a:t>
            </a:r>
          </a:p>
          <a:p>
            <a:r>
              <a:rPr lang="en-US" dirty="0"/>
              <a:t>Recreational Liability Law/Cutting Firewood (1971)</a:t>
            </a:r>
          </a:p>
          <a:p>
            <a:r>
              <a:rPr lang="en-US" dirty="0"/>
              <a:t>Forest Practices Act (1991)</a:t>
            </a:r>
          </a:p>
          <a:p>
            <a:r>
              <a:rPr lang="en-US" dirty="0"/>
              <a:t>Public Notice Process for Electric Utilities (2013-14)</a:t>
            </a:r>
          </a:p>
          <a:p>
            <a:r>
              <a:rPr lang="en-US" dirty="0"/>
              <a:t>Tree Warden Education Requirement (2016)</a:t>
            </a:r>
          </a:p>
          <a:p>
            <a:r>
              <a:rPr lang="en-US" dirty="0"/>
              <a:t>Constitutional Amendment to Protect Public Lands (2018)</a:t>
            </a:r>
          </a:p>
          <a:p>
            <a:r>
              <a:rPr lang="en-US" dirty="0"/>
              <a:t>Today – Forest Resiliency/Management/Climate Issues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112090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492" y="857251"/>
            <a:ext cx="3543299" cy="2514599"/>
          </a:xfrm>
          <a:prstGeom prst="rect">
            <a:avLst/>
          </a:prstGeom>
          <a:noFill/>
          <a:ln w="9525">
            <a:noFill/>
            <a:miter lim="800000"/>
            <a:headEnd/>
            <a:tailEnd/>
          </a:ln>
        </p:spPr>
      </p:pic>
      <p:pic>
        <p:nvPicPr>
          <p:cNvPr id="1029" name="Picture 5" descr="F:\LAND_CONSERVATION\BBHT Outreach\NET Outreach\Maps\NET Stewarship Council Ma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802" y="857250"/>
            <a:ext cx="3328147" cy="5143500"/>
          </a:xfrm>
          <a:prstGeom prst="rect">
            <a:avLst/>
          </a:prstGeom>
          <a:noFill/>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115" y="3439464"/>
            <a:ext cx="3568700" cy="2479576"/>
          </a:xfrm>
          <a:prstGeom prst="rect">
            <a:avLst/>
          </a:prstGeom>
        </p:spPr>
      </p:pic>
      <p:sp>
        <p:nvSpPr>
          <p:cNvPr id="7" name="TextBox 6"/>
          <p:cNvSpPr txBox="1"/>
          <p:nvPr/>
        </p:nvSpPr>
        <p:spPr>
          <a:xfrm>
            <a:off x="7465819" y="5582365"/>
            <a:ext cx="1678181" cy="369332"/>
          </a:xfrm>
          <a:prstGeom prst="rect">
            <a:avLst/>
          </a:prstGeom>
          <a:noFill/>
        </p:spPr>
        <p:txBody>
          <a:bodyPr wrap="square" rtlCol="0">
            <a:spAutoFit/>
          </a:bodyPr>
          <a:lstStyle/>
          <a:p>
            <a:pPr algn="ctr"/>
            <a:r>
              <a:rPr lang="en-US" b="1" dirty="0"/>
              <a:t>Conservation</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30223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ttletown c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048002" y="971550"/>
            <a:ext cx="3771900" cy="2171700"/>
          </a:xfrm>
          <a:prstGeom prst="rect">
            <a:avLst/>
          </a:prstGeom>
        </p:spPr>
      </p:pic>
      <p:pic>
        <p:nvPicPr>
          <p:cNvPr id="8" name="Picture 7" descr="83CABFB2-B750-4A95-8A73-E4E7CAC8756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12222" y="3371850"/>
            <a:ext cx="2769578" cy="2571750"/>
          </a:xfrm>
          <a:prstGeom prst="rect">
            <a:avLst/>
          </a:prstGeom>
        </p:spPr>
      </p:pic>
      <p:pic>
        <p:nvPicPr>
          <p:cNvPr id="10" name="Picture 9" descr="Woodstock crew.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81000" y="3351276"/>
            <a:ext cx="3086100" cy="2592324"/>
          </a:xfrm>
          <a:prstGeom prst="rect">
            <a:avLst/>
          </a:prstGeom>
        </p:spPr>
      </p:pic>
      <p:sp>
        <p:nvSpPr>
          <p:cNvPr id="14" name="TextBox 13"/>
          <p:cNvSpPr txBox="1"/>
          <p:nvPr/>
        </p:nvSpPr>
        <p:spPr>
          <a:xfrm>
            <a:off x="3048003" y="971550"/>
            <a:ext cx="2023567" cy="300082"/>
          </a:xfrm>
          <a:prstGeom prst="rect">
            <a:avLst/>
          </a:prstGeom>
          <a:noFill/>
        </p:spPr>
        <p:txBody>
          <a:bodyPr wrap="none" rtlCol="0">
            <a:spAutoFit/>
          </a:bodyPr>
          <a:lstStyle/>
          <a:p>
            <a:r>
              <a:rPr lang="en-US" sz="1350" dirty="0">
                <a:solidFill>
                  <a:schemeClr val="bg1"/>
                </a:solidFill>
              </a:rPr>
              <a:t>Summer &amp; Fall Trail Crews</a:t>
            </a:r>
          </a:p>
        </p:txBody>
      </p:sp>
      <p:sp>
        <p:nvSpPr>
          <p:cNvPr id="15" name="TextBox 14"/>
          <p:cNvSpPr txBox="1"/>
          <p:nvPr/>
        </p:nvSpPr>
        <p:spPr>
          <a:xfrm>
            <a:off x="4038600" y="5372101"/>
            <a:ext cx="1293624" cy="507831"/>
          </a:xfrm>
          <a:prstGeom prst="rect">
            <a:avLst/>
          </a:prstGeom>
          <a:noFill/>
        </p:spPr>
        <p:txBody>
          <a:bodyPr wrap="none" rtlCol="0">
            <a:spAutoFit/>
          </a:bodyPr>
          <a:lstStyle/>
          <a:p>
            <a:r>
              <a:rPr lang="en-US" sz="1350" dirty="0">
                <a:solidFill>
                  <a:schemeClr val="bg1"/>
                </a:solidFill>
              </a:rPr>
              <a:t>BBHT</a:t>
            </a:r>
          </a:p>
          <a:p>
            <a:r>
              <a:rPr lang="en-US" sz="1350" dirty="0">
                <a:solidFill>
                  <a:schemeClr val="bg1"/>
                </a:solidFill>
              </a:rPr>
              <a:t> Hike Challenge</a:t>
            </a:r>
          </a:p>
        </p:txBody>
      </p:sp>
      <p:sp>
        <p:nvSpPr>
          <p:cNvPr id="16" name="TextBox 15"/>
          <p:cNvSpPr txBox="1"/>
          <p:nvPr/>
        </p:nvSpPr>
        <p:spPr>
          <a:xfrm>
            <a:off x="1497471" y="5609451"/>
            <a:ext cx="2007729" cy="300082"/>
          </a:xfrm>
          <a:prstGeom prst="rect">
            <a:avLst/>
          </a:prstGeom>
          <a:noFill/>
        </p:spPr>
        <p:txBody>
          <a:bodyPr wrap="none" rtlCol="0">
            <a:spAutoFit/>
          </a:bodyPr>
          <a:lstStyle/>
          <a:p>
            <a:r>
              <a:rPr lang="en-US" sz="1350" dirty="0">
                <a:solidFill>
                  <a:schemeClr val="bg1"/>
                </a:solidFill>
              </a:rPr>
              <a:t>AmeriCorps NCCC Team</a:t>
            </a:r>
          </a:p>
        </p:txBody>
      </p:sp>
      <p:sp>
        <p:nvSpPr>
          <p:cNvPr id="11" name="TextBox 10"/>
          <p:cNvSpPr txBox="1"/>
          <p:nvPr/>
        </p:nvSpPr>
        <p:spPr>
          <a:xfrm>
            <a:off x="7499276" y="5609451"/>
            <a:ext cx="1386082" cy="369332"/>
          </a:xfrm>
          <a:prstGeom prst="rect">
            <a:avLst/>
          </a:prstGeom>
          <a:noFill/>
        </p:spPr>
        <p:txBody>
          <a:bodyPr wrap="square" rtlCol="0">
            <a:spAutoFit/>
          </a:bodyPr>
          <a:lstStyle/>
          <a:p>
            <a:pPr algn="ctr"/>
            <a:r>
              <a:rPr lang="en-US" b="1" dirty="0"/>
              <a:t>Recreation</a:t>
            </a: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pic>
        <p:nvPicPr>
          <p:cNvPr id="2" name="Picture 1"/>
          <p:cNvPicPr>
            <a:picLocks noChangeAspect="1"/>
          </p:cNvPicPr>
          <p:nvPr/>
        </p:nvPicPr>
        <p:blipFill>
          <a:blip r:embed="rId7"/>
          <a:stretch>
            <a:fillRect/>
          </a:stretch>
        </p:blipFill>
        <p:spPr>
          <a:xfrm>
            <a:off x="263673" y="595993"/>
            <a:ext cx="2643106" cy="2643106"/>
          </a:xfrm>
          <a:prstGeom prst="rect">
            <a:avLst/>
          </a:prstGeom>
        </p:spPr>
      </p:pic>
    </p:spTree>
    <p:extLst>
      <p:ext uri="{BB962C8B-B14F-4D97-AF65-F5344CB8AC3E}">
        <p14:creationId xmlns:p14="http://schemas.microsoft.com/office/powerpoint/2010/main" val="52741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Trails Department\CT Trails Overview Maps\State Trail Overview Ma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933" y="1380240"/>
            <a:ext cx="6858000" cy="4620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38163"/>
            <a:ext cx="9144000" cy="857250"/>
          </a:xfrm>
        </p:spPr>
        <p:txBody>
          <a:bodyPr>
            <a:noAutofit/>
          </a:bodyPr>
          <a:lstStyle/>
          <a:p>
            <a:pPr algn="ctr"/>
            <a:r>
              <a:rPr lang="en-US" sz="4050" b="1" dirty="0"/>
              <a:t>825+ Miles of Trails, 96 Towns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7468" y="1751712"/>
            <a:ext cx="1367739" cy="2125372"/>
          </a:xfrm>
          <a:prstGeom prst="rect">
            <a:avLst/>
          </a:prstGeom>
        </p:spPr>
      </p:pic>
      <p:sp>
        <p:nvSpPr>
          <p:cNvPr id="6" name="TextBox 5"/>
          <p:cNvSpPr txBox="1"/>
          <p:nvPr/>
        </p:nvSpPr>
        <p:spPr>
          <a:xfrm>
            <a:off x="7518326" y="5631419"/>
            <a:ext cx="1386082" cy="369332"/>
          </a:xfrm>
          <a:prstGeom prst="rect">
            <a:avLst/>
          </a:prstGeom>
          <a:noFill/>
        </p:spPr>
        <p:txBody>
          <a:bodyPr wrap="square" rtlCol="0">
            <a:spAutoFit/>
          </a:bodyPr>
          <a:lstStyle/>
          <a:p>
            <a:pPr algn="ctr"/>
            <a:r>
              <a:rPr lang="en-US" b="1" dirty="0"/>
              <a:t>Recreation</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0227" y="6041227"/>
            <a:ext cx="1424181" cy="731522"/>
          </a:xfrm>
          <a:prstGeom prst="rect">
            <a:avLst/>
          </a:prstGeom>
        </p:spPr>
      </p:pic>
    </p:spTree>
    <p:extLst>
      <p:ext uri="{BB962C8B-B14F-4D97-AF65-F5344CB8AC3E}">
        <p14:creationId xmlns:p14="http://schemas.microsoft.com/office/powerpoint/2010/main" val="228496085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1d13d7-cd23-4444-865e-085fcbc3ae9c">
      <Terms xmlns="http://schemas.microsoft.com/office/infopath/2007/PartnerControls"/>
    </lcf76f155ced4ddcb4097134ff3c332f>
    <TaxCatchAll xmlns="9f6c258b-11ca-465f-9403-fd542d489a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3AFEDFD235449B62D0E4AD0FC3165" ma:contentTypeVersion="16" ma:contentTypeDescription="Create a new document." ma:contentTypeScope="" ma:versionID="28814ffa23722126a94f3dc9efc91816">
  <xsd:schema xmlns:xsd="http://www.w3.org/2001/XMLSchema" xmlns:xs="http://www.w3.org/2001/XMLSchema" xmlns:p="http://schemas.microsoft.com/office/2006/metadata/properties" xmlns:ns2="941d13d7-cd23-4444-865e-085fcbc3ae9c" xmlns:ns3="9f6c258b-11ca-465f-9403-fd542d489a0f" targetNamespace="http://schemas.microsoft.com/office/2006/metadata/properties" ma:root="true" ma:fieldsID="f51cfe7f59cf84398523f6fd92e7c032" ns2:_="" ns3:_="">
    <xsd:import namespace="941d13d7-cd23-4444-865e-085fcbc3ae9c"/>
    <xsd:import namespace="9f6c258b-11ca-465f-9403-fd542d489a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d13d7-cd23-4444-865e-085fcbc3a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3a3e4d-181c-4347-8673-318d28bfdb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c258b-11ca-465f-9403-fd542d489a0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fbd4f1d-0d5d-4549-97a8-f60281ef7dad}" ma:internalName="TaxCatchAll" ma:showField="CatchAllData" ma:web="9f6c258b-11ca-465f-9403-fd542d489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A53469-5BEF-4337-B5A7-6EA2620CABC7}">
  <ds:schemaRefs>
    <ds:schemaRef ds:uri="http://purl.org/dc/terms/"/>
    <ds:schemaRef ds:uri="941d13d7-cd23-4444-865e-085fcbc3ae9c"/>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elements/1.1/"/>
    <ds:schemaRef ds:uri="http://schemas.openxmlformats.org/package/2006/metadata/core-properties"/>
    <ds:schemaRef ds:uri="9f6c258b-11ca-465f-9403-fd542d489a0f"/>
    <ds:schemaRef ds:uri="http://purl.org/dc/dcmitype/"/>
  </ds:schemaRefs>
</ds:datastoreItem>
</file>

<file path=customXml/itemProps2.xml><?xml version="1.0" encoding="utf-8"?>
<ds:datastoreItem xmlns:ds="http://schemas.openxmlformats.org/officeDocument/2006/customXml" ds:itemID="{9A6117E8-9BCA-4FD0-AD56-A3212BF4A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1d13d7-cd23-4444-865e-085fcbc3ae9c"/>
    <ds:schemaRef ds:uri="9f6c258b-11ca-465f-9403-fd542d489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2730F9-E201-4EA7-8A59-1187E41635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8242</TotalTime>
  <Words>1801</Words>
  <Application>Microsoft Office PowerPoint</Application>
  <PresentationFormat>On-screen Show (4:3)</PresentationFormat>
  <Paragraphs>211</Paragraphs>
  <Slides>32</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Berkeley-Medium</vt:lpstr>
      <vt:lpstr>Calibri</vt:lpstr>
      <vt:lpstr>Cambria</vt:lpstr>
      <vt:lpstr>Gill Sans MT</vt:lpstr>
      <vt:lpstr>Gallery</vt:lpstr>
      <vt:lpstr>PowerPoint Presentation</vt:lpstr>
      <vt:lpstr>agenda</vt:lpstr>
      <vt:lpstr>PowerPoint Presentation</vt:lpstr>
      <vt:lpstr>Connect People to the Land</vt:lpstr>
      <vt:lpstr>PowerPoint Presentation</vt:lpstr>
      <vt:lpstr>Sampling of forest Laws that CFPA has fought for</vt:lpstr>
      <vt:lpstr>PowerPoint Presentation</vt:lpstr>
      <vt:lpstr>PowerPoint Presentation</vt:lpstr>
      <vt:lpstr>825+ Miles of Trails, 96 Towns</vt:lpstr>
      <vt:lpstr>PowerPoint Presentation</vt:lpstr>
      <vt:lpstr>learn more about CFPA</vt:lpstr>
      <vt:lpstr>PowerPoint Presentation</vt:lpstr>
      <vt:lpstr>PowerPoint Presentation</vt:lpstr>
      <vt:lpstr>PowerPoint Presentation</vt:lpstr>
      <vt:lpstr>Lots of forest &amp; tree issues to consider</vt:lpstr>
      <vt:lpstr>Forest and tree challenges can be quite different</vt:lpstr>
      <vt:lpstr>reports on Forest Resilience</vt:lpstr>
      <vt:lpstr>PowerPoint Presentation</vt:lpstr>
      <vt:lpstr>PowerPoint Presentation</vt:lpstr>
      <vt:lpstr>PRFCT Future working group Members</vt:lpstr>
      <vt:lpstr>Resilient Forests and trees Provide Many Benefits</vt:lpstr>
      <vt:lpstr>PowerPoint Presentation</vt:lpstr>
      <vt:lpstr>Forests are getting fragmenteD</vt:lpstr>
      <vt:lpstr>Tree Cover is much lower in our largest cities</vt:lpstr>
      <vt:lpstr>Inequities are reflected in urban tree Cover</vt:lpstr>
      <vt:lpstr>How Can we Keep Connecticut’s Forests, Trees &amp; Communities Resilient?</vt:lpstr>
      <vt:lpstr>PowerPoint Presentation</vt:lpstr>
      <vt:lpstr>Prfct future consensus Recommendations</vt:lpstr>
      <vt:lpstr>New State Policies  </vt:lpstr>
      <vt:lpstr>PrFCT Future Concepts in 2023 Legislation</vt:lpstr>
      <vt:lpstr>PowerPoint Presentation</vt:lpstr>
      <vt:lpstr>The future is in your hands</vt:lpstr>
    </vt:vector>
  </TitlesOfParts>
  <Company>DEP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Christopher</dc:creator>
  <cp:lastModifiedBy>Pete Weiss</cp:lastModifiedBy>
  <cp:revision>243</cp:revision>
  <cp:lastPrinted>2021-11-12T14:23:53Z</cp:lastPrinted>
  <dcterms:created xsi:type="dcterms:W3CDTF">2021-06-17T12:06:41Z</dcterms:created>
  <dcterms:modified xsi:type="dcterms:W3CDTF">2023-05-11T15:52:49Z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0x010100EB2203CDC0C1DB4F864C7D699F04BB20</vt:lpwstr>
  </property>
  <property fmtid="{D5CDD505-2E9C-101B-9397-08002B2CF9AE}" pid="3" name="MediaServiceImageTags">
    <vt:lpwstr/>
  </property>
</Properties>
</file>