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53" r:id="rId4"/>
  </p:sldMasterIdLst>
  <p:notesMasterIdLst>
    <p:notesMasterId r:id="rId21"/>
  </p:notesMasterIdLst>
  <p:sldIdLst>
    <p:sldId id="256" r:id="rId5"/>
    <p:sldId id="258" r:id="rId6"/>
    <p:sldId id="260" r:id="rId7"/>
    <p:sldId id="262" r:id="rId8"/>
    <p:sldId id="261" r:id="rId9"/>
    <p:sldId id="263" r:id="rId10"/>
    <p:sldId id="264" r:id="rId11"/>
    <p:sldId id="265" r:id="rId12"/>
    <p:sldId id="266" r:id="rId13"/>
    <p:sldId id="267" r:id="rId14"/>
    <p:sldId id="287" r:id="rId15"/>
    <p:sldId id="289" r:id="rId16"/>
    <p:sldId id="297" r:id="rId17"/>
    <p:sldId id="321" r:id="rId18"/>
    <p:sldId id="322" r:id="rId19"/>
    <p:sldId id="35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72" d="100"/>
          <a:sy n="72" d="100"/>
        </p:scale>
        <p:origin x="84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onne, Heather" userId="07d00079-465d-4c0c-b083-01236880518a" providerId="ADAL" clId="{3ED15C58-5F30-44A2-A500-30098EE5C3B5}"/>
    <pc:docChg chg="custSel addSld delSld modSld">
      <pc:chgData name="Dionne, Heather" userId="07d00079-465d-4c0c-b083-01236880518a" providerId="ADAL" clId="{3ED15C58-5F30-44A2-A500-30098EE5C3B5}" dt="2023-05-05T14:34:46.379" v="1415" actId="20577"/>
      <pc:docMkLst>
        <pc:docMk/>
      </pc:docMkLst>
      <pc:sldChg chg="modSp">
        <pc:chgData name="Dionne, Heather" userId="07d00079-465d-4c0c-b083-01236880518a" providerId="ADAL" clId="{3ED15C58-5F30-44A2-A500-30098EE5C3B5}" dt="2023-05-05T14:33:15.832" v="1327" actId="1076"/>
        <pc:sldMkLst>
          <pc:docMk/>
          <pc:sldMk cId="4276645337" sldId="256"/>
        </pc:sldMkLst>
        <pc:spChg chg="mod">
          <ac:chgData name="Dionne, Heather" userId="07d00079-465d-4c0c-b083-01236880518a" providerId="ADAL" clId="{3ED15C58-5F30-44A2-A500-30098EE5C3B5}" dt="2023-05-05T14:33:07.795" v="1326" actId="14100"/>
          <ac:spMkLst>
            <pc:docMk/>
            <pc:sldMk cId="4276645337" sldId="256"/>
            <ac:spMk id="2" creationId="{C8F0785E-C411-4F57-A63E-23C55293B14C}"/>
          </ac:spMkLst>
        </pc:spChg>
        <pc:spChg chg="mod">
          <ac:chgData name="Dionne, Heather" userId="07d00079-465d-4c0c-b083-01236880518a" providerId="ADAL" clId="{3ED15C58-5F30-44A2-A500-30098EE5C3B5}" dt="2023-05-05T14:33:15.832" v="1327" actId="1076"/>
          <ac:spMkLst>
            <pc:docMk/>
            <pc:sldMk cId="4276645337" sldId="256"/>
            <ac:spMk id="3" creationId="{60A92B4B-BE99-4F3A-AA7E-3E76F0F297E8}"/>
          </ac:spMkLst>
        </pc:spChg>
      </pc:sldChg>
      <pc:sldChg chg="del">
        <pc:chgData name="Dionne, Heather" userId="07d00079-465d-4c0c-b083-01236880518a" providerId="ADAL" clId="{3ED15C58-5F30-44A2-A500-30098EE5C3B5}" dt="2023-05-05T14:30:18.374" v="1318" actId="2696"/>
        <pc:sldMkLst>
          <pc:docMk/>
          <pc:sldMk cId="194998869" sldId="257"/>
        </pc:sldMkLst>
      </pc:sldChg>
      <pc:sldChg chg="del">
        <pc:chgData name="Dionne, Heather" userId="07d00079-465d-4c0c-b083-01236880518a" providerId="ADAL" clId="{3ED15C58-5F30-44A2-A500-30098EE5C3B5}" dt="2023-05-05T14:30:38.106" v="1319" actId="2696"/>
        <pc:sldMkLst>
          <pc:docMk/>
          <pc:sldMk cId="1960797344" sldId="259"/>
        </pc:sldMkLst>
      </pc:sldChg>
      <pc:sldChg chg="modSp">
        <pc:chgData name="Dionne, Heather" userId="07d00079-465d-4c0c-b083-01236880518a" providerId="ADAL" clId="{3ED15C58-5F30-44A2-A500-30098EE5C3B5}" dt="2023-05-04T11:59:27.628" v="478" actId="20577"/>
        <pc:sldMkLst>
          <pc:docMk/>
          <pc:sldMk cId="4035705040" sldId="261"/>
        </pc:sldMkLst>
        <pc:spChg chg="mod">
          <ac:chgData name="Dionne, Heather" userId="07d00079-465d-4c0c-b083-01236880518a" providerId="ADAL" clId="{3ED15C58-5F30-44A2-A500-30098EE5C3B5}" dt="2023-05-04T11:59:27.628" v="478" actId="20577"/>
          <ac:spMkLst>
            <pc:docMk/>
            <pc:sldMk cId="4035705040" sldId="261"/>
            <ac:spMk id="4" creationId="{578EA44B-28EC-4BC6-B68E-58253C3F9F5F}"/>
          </ac:spMkLst>
        </pc:spChg>
      </pc:sldChg>
      <pc:sldChg chg="addSp delSp modSp add">
        <pc:chgData name="Dionne, Heather" userId="07d00079-465d-4c0c-b083-01236880518a" providerId="ADAL" clId="{3ED15C58-5F30-44A2-A500-30098EE5C3B5}" dt="2023-05-04T12:07:03.399" v="709" actId="20577"/>
        <pc:sldMkLst>
          <pc:docMk/>
          <pc:sldMk cId="817720147" sldId="264"/>
        </pc:sldMkLst>
        <pc:spChg chg="del mod">
          <ac:chgData name="Dionne, Heather" userId="07d00079-465d-4c0c-b083-01236880518a" providerId="ADAL" clId="{3ED15C58-5F30-44A2-A500-30098EE5C3B5}" dt="2023-05-02T18:24:27.094" v="4" actId="478"/>
          <ac:spMkLst>
            <pc:docMk/>
            <pc:sldMk cId="817720147" sldId="264"/>
            <ac:spMk id="2" creationId="{15823397-BBD5-401F-8988-5CAB7FEA9308}"/>
          </ac:spMkLst>
        </pc:spChg>
        <pc:spChg chg="del mod">
          <ac:chgData name="Dionne, Heather" userId="07d00079-465d-4c0c-b083-01236880518a" providerId="ADAL" clId="{3ED15C58-5F30-44A2-A500-30098EE5C3B5}" dt="2023-05-02T18:24:24.053" v="2" actId="478"/>
          <ac:spMkLst>
            <pc:docMk/>
            <pc:sldMk cId="817720147" sldId="264"/>
            <ac:spMk id="3" creationId="{FBF571ED-E8F0-496C-8BFC-69FEF0447F97}"/>
          </ac:spMkLst>
        </pc:spChg>
        <pc:spChg chg="add mod">
          <ac:chgData name="Dionne, Heather" userId="07d00079-465d-4c0c-b083-01236880518a" providerId="ADAL" clId="{3ED15C58-5F30-44A2-A500-30098EE5C3B5}" dt="2023-05-04T12:07:03.399" v="709" actId="20577"/>
          <ac:spMkLst>
            <pc:docMk/>
            <pc:sldMk cId="817720147" sldId="264"/>
            <ac:spMk id="6" creationId="{1C2AA573-53D2-41E8-BFB4-F4B6128A3966}"/>
          </ac:spMkLst>
        </pc:spChg>
        <pc:picChg chg="add mod">
          <ac:chgData name="Dionne, Heather" userId="07d00079-465d-4c0c-b083-01236880518a" providerId="ADAL" clId="{3ED15C58-5F30-44A2-A500-30098EE5C3B5}" dt="2023-05-02T18:25:17.383" v="8" actId="14100"/>
          <ac:picMkLst>
            <pc:docMk/>
            <pc:sldMk cId="817720147" sldId="264"/>
            <ac:picMk id="5" creationId="{2E92D142-C46A-44AE-B0D1-9217B8BACD19}"/>
          </ac:picMkLst>
        </pc:picChg>
      </pc:sldChg>
      <pc:sldChg chg="addSp delSp modSp add">
        <pc:chgData name="Dionne, Heather" userId="07d00079-465d-4c0c-b083-01236880518a" providerId="ADAL" clId="{3ED15C58-5F30-44A2-A500-30098EE5C3B5}" dt="2023-05-02T18:27:26.452" v="19" actId="1076"/>
        <pc:sldMkLst>
          <pc:docMk/>
          <pc:sldMk cId="3979628786" sldId="265"/>
        </pc:sldMkLst>
        <pc:spChg chg="del mod">
          <ac:chgData name="Dionne, Heather" userId="07d00079-465d-4c0c-b083-01236880518a" providerId="ADAL" clId="{3ED15C58-5F30-44A2-A500-30098EE5C3B5}" dt="2023-05-02T18:25:27.984" v="11" actId="478"/>
          <ac:spMkLst>
            <pc:docMk/>
            <pc:sldMk cId="3979628786" sldId="265"/>
            <ac:spMk id="3" creationId="{75998482-D99B-45B9-AC77-5E5264A89772}"/>
          </ac:spMkLst>
        </pc:spChg>
        <pc:picChg chg="add mod">
          <ac:chgData name="Dionne, Heather" userId="07d00079-465d-4c0c-b083-01236880518a" providerId="ADAL" clId="{3ED15C58-5F30-44A2-A500-30098EE5C3B5}" dt="2023-05-02T18:26:29.972" v="15" actId="1076"/>
          <ac:picMkLst>
            <pc:docMk/>
            <pc:sldMk cId="3979628786" sldId="265"/>
            <ac:picMk id="5" creationId="{D5A9CE89-BBCA-48BA-AC5E-D563373D35F7}"/>
          </ac:picMkLst>
        </pc:picChg>
        <pc:picChg chg="add mod">
          <ac:chgData name="Dionne, Heather" userId="07d00079-465d-4c0c-b083-01236880518a" providerId="ADAL" clId="{3ED15C58-5F30-44A2-A500-30098EE5C3B5}" dt="2023-05-02T18:27:26.452" v="19" actId="1076"/>
          <ac:picMkLst>
            <pc:docMk/>
            <pc:sldMk cId="3979628786" sldId="265"/>
            <ac:picMk id="7" creationId="{C82902BF-4F76-4CE8-B47C-9FC7F0B655BE}"/>
          </ac:picMkLst>
        </pc:picChg>
      </pc:sldChg>
      <pc:sldChg chg="addSp delSp modSp add">
        <pc:chgData name="Dionne, Heather" userId="07d00079-465d-4c0c-b083-01236880518a" providerId="ADAL" clId="{3ED15C58-5F30-44A2-A500-30098EE5C3B5}" dt="2023-05-04T12:27:09.869" v="940" actId="20577"/>
        <pc:sldMkLst>
          <pc:docMk/>
          <pc:sldMk cId="2955091320" sldId="266"/>
        </pc:sldMkLst>
        <pc:spChg chg="del mod">
          <ac:chgData name="Dionne, Heather" userId="07d00079-465d-4c0c-b083-01236880518a" providerId="ADAL" clId="{3ED15C58-5F30-44A2-A500-30098EE5C3B5}" dt="2023-05-04T12:07:22.124" v="711" actId="478"/>
          <ac:spMkLst>
            <pc:docMk/>
            <pc:sldMk cId="2955091320" sldId="266"/>
            <ac:spMk id="2" creationId="{A194BD79-4549-42E6-B92C-F1EF32FF41C1}"/>
          </ac:spMkLst>
        </pc:spChg>
        <pc:spChg chg="del mod">
          <ac:chgData name="Dionne, Heather" userId="07d00079-465d-4c0c-b083-01236880518a" providerId="ADAL" clId="{3ED15C58-5F30-44A2-A500-30098EE5C3B5}" dt="2023-05-02T18:28:27.042" v="22" actId="478"/>
          <ac:spMkLst>
            <pc:docMk/>
            <pc:sldMk cId="2955091320" sldId="266"/>
            <ac:spMk id="3" creationId="{B2FD2243-00B3-4624-AAA3-CB7462A02C4E}"/>
          </ac:spMkLst>
        </pc:spChg>
        <pc:spChg chg="add mod">
          <ac:chgData name="Dionne, Heather" userId="07d00079-465d-4c0c-b083-01236880518a" providerId="ADAL" clId="{3ED15C58-5F30-44A2-A500-30098EE5C3B5}" dt="2023-05-04T12:27:09.869" v="940" actId="20577"/>
          <ac:spMkLst>
            <pc:docMk/>
            <pc:sldMk cId="2955091320" sldId="266"/>
            <ac:spMk id="6" creationId="{175313B4-5D7F-4122-A9AE-2EDE1DE32B6E}"/>
          </ac:spMkLst>
        </pc:spChg>
        <pc:picChg chg="add mod">
          <ac:chgData name="Dionne, Heather" userId="07d00079-465d-4c0c-b083-01236880518a" providerId="ADAL" clId="{3ED15C58-5F30-44A2-A500-30098EE5C3B5}" dt="2023-05-02T18:28:36.962" v="26" actId="1076"/>
          <ac:picMkLst>
            <pc:docMk/>
            <pc:sldMk cId="2955091320" sldId="266"/>
            <ac:picMk id="5" creationId="{DE60F3E2-CB89-4553-A2BE-1B898DBB3186}"/>
          </ac:picMkLst>
        </pc:picChg>
      </pc:sldChg>
      <pc:sldChg chg="addSp delSp modSp add">
        <pc:chgData name="Dionne, Heather" userId="07d00079-465d-4c0c-b083-01236880518a" providerId="ADAL" clId="{3ED15C58-5F30-44A2-A500-30098EE5C3B5}" dt="2023-05-05T14:34:46.379" v="1415" actId="20577"/>
        <pc:sldMkLst>
          <pc:docMk/>
          <pc:sldMk cId="354566080" sldId="267"/>
        </pc:sldMkLst>
        <pc:spChg chg="del mod">
          <ac:chgData name="Dionne, Heather" userId="07d00079-465d-4c0c-b083-01236880518a" providerId="ADAL" clId="{3ED15C58-5F30-44A2-A500-30098EE5C3B5}" dt="2023-05-02T18:29:36.511" v="31" actId="478"/>
          <ac:spMkLst>
            <pc:docMk/>
            <pc:sldMk cId="354566080" sldId="267"/>
            <ac:spMk id="2" creationId="{FAA34CEC-69B7-46CE-961C-713CEFE59356}"/>
          </ac:spMkLst>
        </pc:spChg>
        <pc:spChg chg="del mod">
          <ac:chgData name="Dionne, Heather" userId="07d00079-465d-4c0c-b083-01236880518a" providerId="ADAL" clId="{3ED15C58-5F30-44A2-A500-30098EE5C3B5}" dt="2023-05-02T18:29:34.471" v="29" actId="478"/>
          <ac:spMkLst>
            <pc:docMk/>
            <pc:sldMk cId="354566080" sldId="267"/>
            <ac:spMk id="3" creationId="{12B2A6C8-6E2E-4F53-8277-149AC7F0993F}"/>
          </ac:spMkLst>
        </pc:spChg>
        <pc:spChg chg="add mod">
          <ac:chgData name="Dionne, Heather" userId="07d00079-465d-4c0c-b083-01236880518a" providerId="ADAL" clId="{3ED15C58-5F30-44A2-A500-30098EE5C3B5}" dt="2023-05-05T14:34:46.379" v="1415" actId="20577"/>
          <ac:spMkLst>
            <pc:docMk/>
            <pc:sldMk cId="354566080" sldId="267"/>
            <ac:spMk id="6" creationId="{05059924-398F-4B9C-B41E-4CEDDB96D745}"/>
          </ac:spMkLst>
        </pc:spChg>
        <pc:picChg chg="add mod">
          <ac:chgData name="Dionne, Heather" userId="07d00079-465d-4c0c-b083-01236880518a" providerId="ADAL" clId="{3ED15C58-5F30-44A2-A500-30098EE5C3B5}" dt="2023-05-02T18:30:23.731" v="35" actId="1076"/>
          <ac:picMkLst>
            <pc:docMk/>
            <pc:sldMk cId="354566080" sldId="267"/>
            <ac:picMk id="5" creationId="{14998557-A850-4771-9A56-BAE07E6C57AB}"/>
          </ac:picMkLst>
        </pc:picChg>
      </pc:sldChg>
      <pc:sldChg chg="add del">
        <pc:chgData name="Dionne, Heather" userId="07d00079-465d-4c0c-b083-01236880518a" providerId="ADAL" clId="{3ED15C58-5F30-44A2-A500-30098EE5C3B5}" dt="2023-05-05T14:32:15.442" v="1323" actId="2696"/>
        <pc:sldMkLst>
          <pc:docMk/>
          <pc:sldMk cId="420121994" sldId="268"/>
        </pc:sldMkLst>
      </pc:sldChg>
      <pc:sldChg chg="add del">
        <pc:chgData name="Dionne, Heather" userId="07d00079-465d-4c0c-b083-01236880518a" providerId="ADAL" clId="{3ED15C58-5F30-44A2-A500-30098EE5C3B5}" dt="2023-05-05T14:31:47.429" v="1320" actId="2696"/>
        <pc:sldMkLst>
          <pc:docMk/>
          <pc:sldMk cId="1324038487" sldId="268"/>
        </pc:sldMkLst>
      </pc:sldChg>
      <pc:sldChg chg="add del">
        <pc:chgData name="Dionne, Heather" userId="07d00079-465d-4c0c-b083-01236880518a" providerId="ADAL" clId="{3ED15C58-5F30-44A2-A500-30098EE5C3B5}" dt="2023-05-05T14:32:18.097" v="1324" actId="2696"/>
        <pc:sldMkLst>
          <pc:docMk/>
          <pc:sldMk cId="3027083254" sldId="287"/>
        </pc:sldMkLst>
      </pc:sldChg>
      <pc:sldMasterChg chg="delSldLayout">
        <pc:chgData name="Dionne, Heather" userId="07d00079-465d-4c0c-b083-01236880518a" providerId="ADAL" clId="{3ED15C58-5F30-44A2-A500-30098EE5C3B5}" dt="2023-05-05T14:32:18.098" v="1325" actId="2696"/>
        <pc:sldMasterMkLst>
          <pc:docMk/>
          <pc:sldMasterMk cId="0" sldId="2147483840"/>
        </pc:sldMasterMkLst>
        <pc:sldLayoutChg chg="del">
          <pc:chgData name="Dionne, Heather" userId="07d00079-465d-4c0c-b083-01236880518a" providerId="ADAL" clId="{3ED15C58-5F30-44A2-A500-30098EE5C3B5}" dt="2023-05-05T14:32:18.098" v="1325" actId="2696"/>
          <pc:sldLayoutMkLst>
            <pc:docMk/>
            <pc:sldMasterMk cId="0" sldId="2147483840"/>
            <pc:sldLayoutMk cId="425381052" sldId="2147483852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CPG Funds Recieved</a:t>
            </a:r>
            <a:r>
              <a:rPr lang="en-US" baseline="0"/>
              <a:t> Annually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UCF!$L$3:$L$7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UCF!$M$3:$M$7</c:f>
              <c:numCache>
                <c:formatCode>"$"#,##0</c:formatCode>
                <c:ptCount val="5"/>
                <c:pt idx="0">
                  <c:v>250720</c:v>
                </c:pt>
                <c:pt idx="1">
                  <c:v>252040</c:v>
                </c:pt>
                <c:pt idx="2">
                  <c:v>261420</c:v>
                </c:pt>
                <c:pt idx="3">
                  <c:v>250000</c:v>
                </c:pt>
                <c:pt idx="4">
                  <c:v>273462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DCB-4547-A4A8-3C08BBE77A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89948624"/>
        <c:axId val="689946000"/>
      </c:barChart>
      <c:catAx>
        <c:axId val="689948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9946000"/>
        <c:crosses val="autoZero"/>
        <c:auto val="1"/>
        <c:lblAlgn val="ctr"/>
        <c:lblOffset val="100"/>
        <c:noMultiLvlLbl val="0"/>
      </c:catAx>
      <c:valAx>
        <c:axId val="68994600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CPG</a:t>
                </a:r>
                <a:r>
                  <a:rPr lang="en-US" baseline="0" dirty="0"/>
                  <a:t> Funding Received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&quot;$&quot;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99486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Budget Break</a:t>
            </a:r>
            <a:r>
              <a:rPr lang="en-US" baseline="0"/>
              <a:t> Down 2018-2022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9067337682878002"/>
          <c:y val="0.1747467608951708"/>
          <c:w val="0.60043984550981611"/>
          <c:h val="0.77342756183745587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UCF!$B$13</c:f>
              <c:strCache>
                <c:ptCount val="1"/>
                <c:pt idx="0">
                  <c:v>Salaries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32%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A32-4850-9C3D-EC65ED1EBC0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UCF!$C$13</c:f>
              <c:numCache>
                <c:formatCode>General</c:formatCode>
                <c:ptCount val="1"/>
                <c:pt idx="0">
                  <c:v>302965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A32-4850-9C3D-EC65ED1EBC04}"/>
            </c:ext>
          </c:extLst>
        </c:ser>
        <c:ser>
          <c:idx val="1"/>
          <c:order val="1"/>
          <c:tx>
            <c:strRef>
              <c:f>UCF!$B$14</c:f>
              <c:strCache>
                <c:ptCount val="1"/>
                <c:pt idx="0">
                  <c:v>Fringe 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30%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A32-4850-9C3D-EC65ED1EBC0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UCF!$C$14</c:f>
              <c:numCache>
                <c:formatCode>General</c:formatCode>
                <c:ptCount val="1"/>
                <c:pt idx="0">
                  <c:v>283204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A32-4850-9C3D-EC65ED1EBC04}"/>
            </c:ext>
          </c:extLst>
        </c:ser>
        <c:ser>
          <c:idx val="2"/>
          <c:order val="2"/>
          <c:tx>
            <c:strRef>
              <c:f>UCF!$B$15</c:f>
              <c:strCache>
                <c:ptCount val="1"/>
                <c:pt idx="0">
                  <c:v>Travel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0.22395024547010722"/>
                  <c:y val="4.711425206124852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A32-4850-9C3D-EC65ED1EBC0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UCF!$C$15</c:f>
              <c:numCache>
                <c:formatCode>General</c:formatCode>
                <c:ptCount val="1"/>
                <c:pt idx="0">
                  <c:v>10000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A32-4850-9C3D-EC65ED1EBC04}"/>
            </c:ext>
          </c:extLst>
        </c:ser>
        <c:ser>
          <c:idx val="3"/>
          <c:order val="3"/>
          <c:tx>
            <c:strRef>
              <c:f>UCF!$B$16</c:f>
              <c:strCache>
                <c:ptCount val="1"/>
                <c:pt idx="0">
                  <c:v>Supplies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0.21708565993480691"/>
                  <c:y val="-5.158046056963731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A32-4850-9C3D-EC65ED1EBC0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UCF!$C$16</c:f>
              <c:numCache>
                <c:formatCode>General</c:formatCode>
                <c:ptCount val="1"/>
                <c:pt idx="0">
                  <c:v>9948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6A32-4850-9C3D-EC65ED1EBC04}"/>
            </c:ext>
          </c:extLst>
        </c:ser>
        <c:ser>
          <c:idx val="4"/>
          <c:order val="4"/>
          <c:tx>
            <c:strRef>
              <c:f>UCF!$B$17</c:f>
              <c:strCache>
                <c:ptCount val="1"/>
                <c:pt idx="0">
                  <c:v>Contractual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6A32-4850-9C3D-EC65ED1EBC04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35%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A32-4850-9C3D-EC65ED1EBC0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UCF!$C$17</c:f>
              <c:numCache>
                <c:formatCode>General</c:formatCode>
                <c:ptCount val="1"/>
                <c:pt idx="0">
                  <c:v>330805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6A32-4850-9C3D-EC65ED1EBC04}"/>
            </c:ext>
          </c:extLst>
        </c:ser>
        <c:ser>
          <c:idx val="5"/>
          <c:order val="5"/>
          <c:tx>
            <c:strRef>
              <c:f>UCF!$B$18</c:f>
              <c:strCache>
                <c:ptCount val="1"/>
                <c:pt idx="0">
                  <c:v>Pass-through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10%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A32-4850-9C3D-EC65ED1EBC0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UCF!$C$18</c:f>
              <c:numCache>
                <c:formatCode>General</c:formatCode>
                <c:ptCount val="1"/>
                <c:pt idx="0">
                  <c:v>100000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6A32-4850-9C3D-EC65ED1EBC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07319256"/>
        <c:axId val="607316304"/>
      </c:barChart>
      <c:catAx>
        <c:axId val="60731925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07316304"/>
        <c:crosses val="autoZero"/>
        <c:auto val="1"/>
        <c:lblAlgn val="ctr"/>
        <c:lblOffset val="100"/>
        <c:noMultiLvlLbl val="0"/>
      </c:catAx>
      <c:valAx>
        <c:axId val="60731630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Budget</a:t>
                </a:r>
                <a:r>
                  <a:rPr lang="en-US" baseline="0" dirty="0"/>
                  <a:t> Percentage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73192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3351860515592806"/>
          <c:y val="0.3202930729065227"/>
          <c:w val="0.17269955931028766"/>
          <c:h val="0.477035140925405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UCF!$C$29</c:f>
              <c:strCache>
                <c:ptCount val="1"/>
                <c:pt idx="0">
                  <c:v>CPG Funding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UCF!$B$30:$B$34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UCF!$C$30:$C$34</c:f>
              <c:numCache>
                <c:formatCode>General</c:formatCode>
                <c:ptCount val="5"/>
                <c:pt idx="0">
                  <c:v>0</c:v>
                </c:pt>
                <c:pt idx="1">
                  <c:v>33000</c:v>
                </c:pt>
                <c:pt idx="2">
                  <c:v>74420</c:v>
                </c:pt>
                <c:pt idx="3" formatCode="_(* #,##0.00_);_(* \(#,##0.00\);_(* &quot;-&quot;??_);_(@_)">
                  <c:v>57770</c:v>
                </c:pt>
                <c:pt idx="4" formatCode="_(* #,##0.00_);_(* \(#,##0.00\);_(* &quot;-&quot;??_);_(@_)">
                  <c:v>102615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5B2-4F44-9E49-32AAB27C3373}"/>
            </c:ext>
          </c:extLst>
        </c:ser>
        <c:ser>
          <c:idx val="1"/>
          <c:order val="1"/>
          <c:tx>
            <c:strRef>
              <c:f>UCF!$D$29</c:f>
              <c:strCache>
                <c:ptCount val="1"/>
                <c:pt idx="0">
                  <c:v>RGGI Funding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UCF!$B$30:$B$34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UCF!$D$30:$D$34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325000</c:v>
                </c:pt>
                <c:pt idx="4">
                  <c:v>335000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5B2-4F44-9E49-32AAB27C33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18856080"/>
        <c:axId val="618851816"/>
      </c:barChart>
      <c:lineChart>
        <c:grouping val="standard"/>
        <c:varyColors val="0"/>
        <c:ser>
          <c:idx val="2"/>
          <c:order val="2"/>
          <c:tx>
            <c:strRef>
              <c:f>UCF!$E$29</c:f>
              <c:strCache>
                <c:ptCount val="1"/>
                <c:pt idx="0">
                  <c:v>Grants Awarded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UCF!$B$30:$B$34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UCF!$E$30:$E$34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5B2-4F44-9E49-32AAB27C33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13718528"/>
        <c:axId val="613725416"/>
      </c:lineChart>
      <c:catAx>
        <c:axId val="618856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8851816"/>
        <c:crosses val="autoZero"/>
        <c:auto val="1"/>
        <c:lblAlgn val="ctr"/>
        <c:lblOffset val="100"/>
        <c:noMultiLvlLbl val="0"/>
      </c:catAx>
      <c:valAx>
        <c:axId val="61885181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Available Funding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8856080"/>
        <c:crosses val="autoZero"/>
        <c:crossBetween val="between"/>
      </c:valAx>
      <c:valAx>
        <c:axId val="613725416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Number of Grants</a:t>
                </a:r>
                <a:r>
                  <a:rPr lang="en-US" baseline="0"/>
                  <a:t> Awarded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3718528"/>
        <c:crosses val="max"/>
        <c:crossBetween val="between"/>
      </c:valAx>
      <c:catAx>
        <c:axId val="6137185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1372541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58FF09-C5E7-4A58-BDA9-C78F866E8141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05E6AE-72A1-4B63-B4C6-3BD111470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370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Average Award to States Programs = $257,028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FY18 - $225,720 (plus $22,500 pass-thru) = 248,220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FY19 - $227,040 (plus $25,000 pass-thru) = 252,040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FY20 - $236,420 (plus $25,000 pass-thru)  = 261,420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FY21 - $225,000 (plus $25,000 pass-thru) = 250,000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FY22 - $248,462 (plus $25,000 pass-thru = 273,462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E722F-8639-4A9B-852E-F1414D690AF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691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9531D-84D4-4C8B-99FD-9294018AF4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95CC71-68A6-4DE5-AF49-A8E5478D6E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D2A5C-B41F-4ED2-AE95-0505D13DF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2DD205-6061-4B4C-9D5F-BA87BDD18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F65F0E-13D8-4D91-837D-258F1F1EE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616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11B87-E743-4E18-B3EC-2CCC24ADA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346955-8211-47A9-BB08-A33414352F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2EB06F-27E9-4386-9F6A-FE7281C7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9F24A8-D2F6-4658-956F-6CFB20893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5A5C98-1E54-41B4-8D02-07FDF7D4B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523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8BB997-AB54-4B84-8103-0071BF15FA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19984D-E2D7-47C0-A1CA-C32D37518B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FA603-D403-4D63-B9B5-AF4A39494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BC4BE8-B662-45AF-AFF3-DEF621F3B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4CBCDB-A41A-4B88-A720-3192DE8B3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1403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4552" y="1686600"/>
            <a:ext cx="5138547" cy="4023360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b="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1700" y="1686600"/>
            <a:ext cx="5595749" cy="4023360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b="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162ED08-E50D-4AD2-BC39-B490F9667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553" y="705712"/>
            <a:ext cx="10962894" cy="894488"/>
          </a:xfrm>
        </p:spPr>
        <p:txBody>
          <a:bodyPr lIns="0" tIns="0" rIns="0" bIns="0" anchor="t">
            <a:noAutofit/>
          </a:bodyPr>
          <a:lstStyle>
            <a:lvl1pPr>
              <a:defRPr sz="3000" spc="0">
                <a:solidFill>
                  <a:srgbClr val="0D2C6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C39A9EA6-D768-4372-A010-47A2182C1B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49637" y="6470704"/>
            <a:ext cx="2154143" cy="274320"/>
          </a:xfrm>
        </p:spPr>
        <p:txBody>
          <a:bodyPr lIns="0" tIns="0" rIns="0" bIns="0"/>
          <a:lstStyle/>
          <a:p>
            <a:fld id="{FDEE75F8-48EB-4839-9E71-8CCEE647FA5C}" type="datetime1">
              <a:rPr lang="en-US" smtClean="0"/>
              <a:t>5/5/2023</a:t>
            </a:fld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69C71D2-1C5D-40CA-AFAF-088BB52B1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03780" y="6470704"/>
            <a:ext cx="973667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6768076-5609-46B6-86BC-0BDE13FA2C91}"/>
              </a:ext>
            </a:extLst>
          </p:cNvPr>
          <p:cNvCxnSpPr>
            <a:cxnSpLocks/>
          </p:cNvCxnSpPr>
          <p:nvPr userDrawn="1"/>
        </p:nvCxnSpPr>
        <p:spPr>
          <a:xfrm>
            <a:off x="609600" y="6400800"/>
            <a:ext cx="109728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468A054-3B19-45ED-860F-14E038E86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470704"/>
            <a:ext cx="5901459" cy="274320"/>
          </a:xfrm>
        </p:spPr>
        <p:txBody>
          <a:bodyPr lIns="0" rIns="0"/>
          <a:lstStyle>
            <a:lvl1pPr algn="l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Connecticut Department of Energy &amp; Environmental Protection</a:t>
            </a:r>
          </a:p>
        </p:txBody>
      </p:sp>
    </p:spTree>
    <p:extLst>
      <p:ext uri="{BB962C8B-B14F-4D97-AF65-F5344CB8AC3E}">
        <p14:creationId xmlns:p14="http://schemas.microsoft.com/office/powerpoint/2010/main" val="24334193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4552" y="1675474"/>
            <a:ext cx="5481445" cy="496224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i="1" cap="none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0300" y="1675474"/>
            <a:ext cx="5367146" cy="496224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400" b="0" i="1" kern="1200" cap="none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D780309-6910-414A-91EC-1823BFD05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553" y="705712"/>
            <a:ext cx="10962894" cy="894488"/>
          </a:xfrm>
        </p:spPr>
        <p:txBody>
          <a:bodyPr lIns="0" tIns="0" rIns="0" bIns="0" anchor="t">
            <a:noAutofit/>
          </a:bodyPr>
          <a:lstStyle>
            <a:lvl1pPr>
              <a:defRPr sz="3000" spc="0">
                <a:solidFill>
                  <a:srgbClr val="0D2C6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C74E7B9-D3D9-4B11-A4D7-69C365DDF59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4554" y="2241600"/>
            <a:ext cx="5481446" cy="3701993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b="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CC6F98A-32F3-4392-9E0C-766359163A36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10300" y="2245987"/>
            <a:ext cx="5367146" cy="3697593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b="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D9789951-F588-4C33-83C7-D9D2DD38AA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49637" y="6470704"/>
            <a:ext cx="2154143" cy="274320"/>
          </a:xfrm>
        </p:spPr>
        <p:txBody>
          <a:bodyPr lIns="0" tIns="0" rIns="0" bIns="0"/>
          <a:lstStyle/>
          <a:p>
            <a:fld id="{FDEE75F8-48EB-4839-9E71-8CCEE647FA5C}" type="datetime1">
              <a:rPr lang="en-US" smtClean="0"/>
              <a:t>5/5/2023</a:t>
            </a:fld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795FA173-CA01-4864-983B-33ABF3CA1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03780" y="6470704"/>
            <a:ext cx="973667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3DB43C8-54CF-4C85-9B76-A6E71FDC123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400800"/>
            <a:ext cx="109728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1B1C10DE-3E04-4C56-AEA0-69DA92934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470704"/>
            <a:ext cx="5901459" cy="274320"/>
          </a:xfrm>
        </p:spPr>
        <p:txBody>
          <a:bodyPr lIns="0" rIns="0"/>
          <a:lstStyle>
            <a:lvl1pPr algn="l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Connecticut Department of Energy &amp; Environmental Protection</a:t>
            </a:r>
          </a:p>
        </p:txBody>
      </p:sp>
    </p:spTree>
    <p:extLst>
      <p:ext uri="{BB962C8B-B14F-4D97-AF65-F5344CB8AC3E}">
        <p14:creationId xmlns:p14="http://schemas.microsoft.com/office/powerpoint/2010/main" val="1533804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90967-B432-4E48-80B7-2398F1CC0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DDD1DC-C800-4A9A-A282-714AA388D0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F216FB-3F86-4C7D-8742-FA2349565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D2A7E9-2916-4793-A321-611B1D57A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45C417-6EBE-43B5-8C1C-E3D2856D0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192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E3D95-1C9E-4DC1-9E98-30DEB4B1B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1D8EF7-D6DB-47AC-830A-FD063453C9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444FDB-EB4B-4D93-8577-A83DA2275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2696FA-E381-4C80-8290-BF0970F04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5E8D00-A7CA-477C-B1AD-88CA7BB16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377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21EA4-1AB5-4AD2-98F4-5738376FC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3D1CFA-376E-4755-80C9-9E4761CC74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2072BC-670B-494B-BAC9-F2B91133B9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AB2C88-7C5D-497B-A2B1-6AC48B5A6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5/2/2023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D9A069-37F9-4644-A168-1250A73C7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A15434-AB2E-41A5-82BA-AE7161B3D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725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FA11B-EE38-4365-B8B5-E9B555786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E32EA0-D451-4CE9-9DBE-2489B9ADF3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08B063-D3D1-42BA-B6CE-6BD594EE40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8047AC-21CA-4D6D-98FE-FFCA3EA0B7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732CF6-04CA-483D-8756-47E53FD40B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9E066F-1CFD-4EF6-9FE1-1F8D8A36F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5/2/2023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DDB55F-E0F2-4F90-810C-DEEEB5581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19DFAC-9401-4A14-B149-BDED69B0C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762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1FA0D-237D-44DD-A840-5E4B4F633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F3F617-520A-4F63-B73F-9680C6D16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5/2/2023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A1975E-7623-4E8F-9A32-24C83CF7D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61C05F-AB50-4A0D-B4F3-74402F7E9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631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991A22-D73A-49F3-AAC0-C439BD59D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5/2/2023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145E34-2FC8-49C7-A4A7-3A7A63B0E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E4D89F-66D0-403C-978E-691E971EC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951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32E45-A728-478D-83DD-5092DE761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C2489-1142-488D-A116-0C8F8F4A1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B39861-F2A6-4DD0-8500-C60FC6599F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420FAA-2752-42E3-B222-0D1319356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5/2/2023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E2CDD5-603B-4748-92AA-0CB5F0EE4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ED8A9C-4C44-45E1-82E7-36E3E06C4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283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85316-DF9C-4355-8565-1BB5D5E51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A44F94-CEE9-460D-A4D9-98BC4183E5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4997E1-EE88-42C3-88DC-7FBC00F08D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2B9DA6-AADB-473B-857C-B86E10D87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5/2/2023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031244-BBF1-4748-A6B8-AF7AFDC8A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261C8-A5B7-497C-A06A-FC06ED559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721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0E011F-EFBE-4241-9888-F68AC9424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6B3759-F0D1-4B4A-9F91-20FC04E69D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A87891-683C-40D8-8C43-D5650C0DC1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5/2/2023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FE2D6-3503-486E-914D-86431BC29C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CACB0-99A0-4CE4-B0D5-99225E3271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564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  <p:sldLayoutId id="2147483865" r:id="rId12"/>
    <p:sldLayoutId id="2147483866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0785E-C411-4F57-A63E-23C55293B1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3256" y="1273354"/>
            <a:ext cx="6550153" cy="3099863"/>
          </a:xfrm>
        </p:spPr>
        <p:txBody>
          <a:bodyPr/>
          <a:lstStyle/>
          <a:p>
            <a:r>
              <a:rPr lang="en-US" dirty="0"/>
              <a:t>Our Capital Forest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A92B4B-BE99-4F3A-AA7E-3E76F0F297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357724" y="4670246"/>
            <a:ext cx="7315200" cy="914400"/>
          </a:xfrm>
        </p:spPr>
        <p:txBody>
          <a:bodyPr/>
          <a:lstStyle/>
          <a:p>
            <a:r>
              <a:rPr lang="en-US" dirty="0"/>
              <a:t>Heather Dionne</a:t>
            </a:r>
          </a:p>
          <a:p>
            <a:r>
              <a:rPr lang="en-US" dirty="0"/>
              <a:t>City Forester &amp; Chair of the CT Urban Forest Council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9F887A61-3962-4FFA-A0CE-AC52FCCB116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6851650" y="762000"/>
            <a:ext cx="5340350" cy="5334000"/>
          </a:xfrm>
        </p:spPr>
      </p:pic>
    </p:spTree>
    <p:extLst>
      <p:ext uri="{BB962C8B-B14F-4D97-AF65-F5344CB8AC3E}">
        <p14:creationId xmlns:p14="http://schemas.microsoft.com/office/powerpoint/2010/main" val="42766453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998557-A850-4771-9A56-BAE07E6C5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1064" y="51234"/>
            <a:ext cx="8892883" cy="68067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059924-398F-4B9C-B41E-4CEDDB96D745}"/>
              </a:ext>
            </a:extLst>
          </p:cNvPr>
          <p:cNvSpPr txBox="1"/>
          <p:nvPr/>
        </p:nvSpPr>
        <p:spPr>
          <a:xfrm>
            <a:off x="106017" y="954157"/>
            <a:ext cx="2743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Our existing Charter Oak Scion located in Bushnell Park.  </a:t>
            </a:r>
          </a:p>
          <a:p>
            <a:endParaRPr lang="en-US" dirty="0"/>
          </a:p>
          <a:p>
            <a:r>
              <a:rPr lang="en-US" dirty="0"/>
              <a:t>I have been working with Planters Choice Nursery, and within the next couple of years, will have a new scion to replace the one that we recently lost near the pond in Bushnell Park.</a:t>
            </a:r>
          </a:p>
        </p:txBody>
      </p:sp>
    </p:spTree>
    <p:extLst>
      <p:ext uri="{BB962C8B-B14F-4D97-AF65-F5344CB8AC3E}">
        <p14:creationId xmlns:p14="http://schemas.microsoft.com/office/powerpoint/2010/main" val="3545660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FEABD58-EF5F-457A-B2D5-E2901C0909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862" y="1673250"/>
            <a:ext cx="6400800" cy="2362201"/>
          </a:xfrm>
        </p:spPr>
        <p:txBody>
          <a:bodyPr/>
          <a:lstStyle/>
          <a:p>
            <a:pPr lvl="1"/>
            <a:r>
              <a:rPr lang="en-US" sz="2000" b="0" dirty="0"/>
              <a:t>CT has five of the ten worst disparities in tree cover, income and temperature in the nation</a:t>
            </a:r>
            <a:r>
              <a:rPr lang="en-US" sz="2000" b="0" baseline="30000" dirty="0">
                <a:solidFill>
                  <a:srgbClr val="3F3F3F">
                    <a:lumMod val="75000"/>
                    <a:lumOff val="25000"/>
                  </a:srgbClr>
                </a:solidFill>
                <a:latin typeface="Public Sans ExtraBold"/>
              </a:rPr>
              <a:t>4</a:t>
            </a:r>
            <a:endParaRPr kumimoji="0" lang="en-US" sz="2000" b="0" i="0" u="none" strike="noStrike" kern="1200" cap="none" spc="0" normalizeH="0" baseline="30000" noProof="0" dirty="0">
              <a:ln>
                <a:noFill/>
              </a:ln>
              <a:solidFill>
                <a:srgbClr val="3F3F3F">
                  <a:lumMod val="75000"/>
                  <a:lumOff val="25000"/>
                </a:srgbClr>
              </a:solidFill>
              <a:effectLst/>
              <a:uLnTx/>
              <a:uFillTx/>
              <a:latin typeface="Public Sans ExtraBold"/>
              <a:ea typeface="+mn-ea"/>
              <a:cs typeface="+mn-cs"/>
            </a:endParaRPr>
          </a:p>
          <a:p>
            <a:pPr lvl="1"/>
            <a:r>
              <a:rPr lang="en-US" sz="2000" b="0" dirty="0"/>
              <a:t>On average, cities remove 15 trees for every 1 tree planted </a:t>
            </a:r>
          </a:p>
          <a:p>
            <a:pPr lvl="1"/>
            <a:r>
              <a:rPr lang="en-US" sz="2000" b="0" dirty="0"/>
              <a:t>Few urban forestry NGOs</a:t>
            </a:r>
          </a:p>
          <a:p>
            <a:pPr marL="128016" lvl="1" indent="0">
              <a:buNone/>
            </a:pPr>
            <a:r>
              <a:rPr lang="en-US" sz="2000" b="0" baseline="30000" dirty="0">
                <a:solidFill>
                  <a:srgbClr val="3F3F3F">
                    <a:lumMod val="75000"/>
                    <a:lumOff val="25000"/>
                  </a:srgbClr>
                </a:solidFill>
                <a:latin typeface="Public Sans"/>
              </a:rPr>
              <a:t>					           </a:t>
            </a:r>
            <a:r>
              <a:rPr lang="en-US" sz="1200" b="0" baseline="30000" dirty="0">
                <a:solidFill>
                  <a:srgbClr val="3F3F3F">
                    <a:lumMod val="75000"/>
                    <a:lumOff val="25000"/>
                  </a:srgbClr>
                </a:solidFill>
                <a:latin typeface="Public Sans"/>
              </a:rPr>
              <a:t>4</a:t>
            </a:r>
            <a:r>
              <a:rPr lang="en-US" sz="1200" b="0" dirty="0">
                <a:solidFill>
                  <a:srgbClr val="3F3F3F">
                    <a:lumMod val="75000"/>
                    <a:lumOff val="25000"/>
                  </a:srgbClr>
                </a:solidFill>
                <a:latin typeface="Public Sans"/>
              </a:rPr>
              <a:t>McDonald et al. 2021</a:t>
            </a:r>
            <a:endParaRPr lang="en-US" dirty="0"/>
          </a:p>
          <a:p>
            <a:pPr lvl="1"/>
            <a:endParaRPr lang="en-US" dirty="0"/>
          </a:p>
          <a:p>
            <a:pPr marL="128016" lvl="1" indent="0">
              <a:buNone/>
            </a:pPr>
            <a:r>
              <a:rPr lang="en-US" dirty="0"/>
              <a:t>	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2DD0FCC-1079-4859-99E1-D5FD6FF06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Urban and community forests in Connecticut</a:t>
            </a:r>
            <a:br>
              <a:rPr lang="en-US" dirty="0"/>
            </a:br>
            <a:r>
              <a:rPr lang="en-US" b="1" dirty="0"/>
              <a:t>The bad news 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0353D3-34FD-4D07-85D0-B40702994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75F8-48EB-4839-9E71-8CCEE647FA5C}" type="datetime1">
              <a:rPr lang="en-US" smtClean="0"/>
              <a:t>5/5/2023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8C9639-4A52-4FB5-A3D9-515139A70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Connecticut Department of Energy &amp; Environmental Protection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8A23D0-2B88-70F9-78F9-ED62199D5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799" y="3896414"/>
            <a:ext cx="3090141" cy="23919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651BDB0-8076-DD0C-814A-3FBE79DE18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41"/>
          <a:stretch/>
        </p:blipFill>
        <p:spPr>
          <a:xfrm>
            <a:off x="7162799" y="1195837"/>
            <a:ext cx="3090141" cy="2518203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CEFFBBD-B24D-5BCA-0683-55B4599D8EF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34508" y="3455295"/>
          <a:ext cx="5867400" cy="2595563"/>
        </p:xfrm>
        <a:graphic>
          <a:graphicData uri="http://schemas.openxmlformats.org/drawingml/2006/table">
            <a:tbl>
              <a:tblPr firstRow="1" firstCol="1" bandRow="1"/>
              <a:tblGrid>
                <a:gridCol w="2396579">
                  <a:extLst>
                    <a:ext uri="{9D8B030D-6E8A-4147-A177-3AD203B41FA5}">
                      <a16:colId xmlns:a16="http://schemas.microsoft.com/office/drawing/2014/main" val="2049706044"/>
                    </a:ext>
                  </a:extLst>
                </a:gridCol>
                <a:gridCol w="618656">
                  <a:extLst>
                    <a:ext uri="{9D8B030D-6E8A-4147-A177-3AD203B41FA5}">
                      <a16:colId xmlns:a16="http://schemas.microsoft.com/office/drawing/2014/main" val="3254136626"/>
                    </a:ext>
                  </a:extLst>
                </a:gridCol>
                <a:gridCol w="562819">
                  <a:extLst>
                    <a:ext uri="{9D8B030D-6E8A-4147-A177-3AD203B41FA5}">
                      <a16:colId xmlns:a16="http://schemas.microsoft.com/office/drawing/2014/main" val="3623748128"/>
                    </a:ext>
                  </a:extLst>
                </a:gridCol>
                <a:gridCol w="636423">
                  <a:extLst>
                    <a:ext uri="{9D8B030D-6E8A-4147-A177-3AD203B41FA5}">
                      <a16:colId xmlns:a16="http://schemas.microsoft.com/office/drawing/2014/main" val="270183785"/>
                    </a:ext>
                  </a:extLst>
                </a:gridCol>
                <a:gridCol w="685281">
                  <a:extLst>
                    <a:ext uri="{9D8B030D-6E8A-4147-A177-3AD203B41FA5}">
                      <a16:colId xmlns:a16="http://schemas.microsoft.com/office/drawing/2014/main" val="2568406961"/>
                    </a:ext>
                  </a:extLst>
                </a:gridCol>
                <a:gridCol w="967642">
                  <a:extLst>
                    <a:ext uri="{9D8B030D-6E8A-4147-A177-3AD203B41FA5}">
                      <a16:colId xmlns:a16="http://schemas.microsoft.com/office/drawing/2014/main" val="2228567920"/>
                    </a:ext>
                  </a:extLst>
                </a:gridCol>
              </a:tblGrid>
              <a:tr h="3238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b="1" i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Forest Cover (%) 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Temperature (Celsius)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9582641"/>
                  </a:ext>
                </a:extLst>
              </a:tr>
              <a:tr h="4857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Urbanized Area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Poorest census blocks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b="1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City median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b="1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Richest census blocks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b="1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Inter-quartile Range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b="1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Difference (Poorest - richest blocks)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2357350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highlight>
                            <a:srgbClr val="C0C0C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Bridgeport--Stamford, CT--NY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highlight>
                            <a:srgbClr val="C0C0C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14.8%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highlight>
                            <a:srgbClr val="C0C0C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44.5%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highlight>
                            <a:srgbClr val="C0C0C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69.0%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highlight>
                            <a:srgbClr val="C0C0C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54.2%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highlight>
                            <a:srgbClr val="C0C0C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4.8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3898074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Baltimore, MD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21.3%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39.9%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61.5%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40.2%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3.0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47340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highlight>
                            <a:srgbClr val="C0C0C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New Haven, CT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highlight>
                            <a:srgbClr val="C0C0C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20.9%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highlight>
                            <a:srgbClr val="C0C0C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38.9%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highlight>
                            <a:srgbClr val="C0C0C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61.0%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highlight>
                            <a:srgbClr val="C0C0C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40.1%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highlight>
                            <a:srgbClr val="C0C0C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3.0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39044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highlight>
                            <a:srgbClr val="C0C0C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Worcester, MA--CT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highlight>
                            <a:srgbClr val="C0C0C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21.0%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highlight>
                            <a:srgbClr val="C0C0C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47.7%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highlight>
                            <a:srgbClr val="C0C0C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60.3%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highlight>
                            <a:srgbClr val="C0C0C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39.3%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highlight>
                            <a:srgbClr val="C0C0C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4.1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2179209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highlight>
                            <a:srgbClr val="C0C0C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Hartford, CT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highlight>
                            <a:srgbClr val="C0C0C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18.0%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highlight>
                            <a:srgbClr val="C0C0C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39.1%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highlight>
                            <a:srgbClr val="C0C0C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57.0%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highlight>
                            <a:srgbClr val="C0C0C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39.0%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highlight>
                            <a:srgbClr val="C0C0C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3.9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4822882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highlight>
                            <a:srgbClr val="C0C0C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Springfield, MA--CT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highlight>
                            <a:srgbClr val="C0C0C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18.7%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highlight>
                            <a:srgbClr val="C0C0C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36.0%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highlight>
                            <a:srgbClr val="C0C0C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54.8%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highlight>
                            <a:srgbClr val="C0C0C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36.1%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highlight>
                            <a:srgbClr val="C0C0C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3.1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1139767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Philadelphia, PA--NJ--DE--MD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4.6%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22.2%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40.1%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35.5%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4.1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6258088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Boston, MA--NH--RI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13.7%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32.3%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48.8%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35.1%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3.7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820367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Poughkeepsie--Newburgh, NY--NJ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21.6%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44.6%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53.4%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31.8%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3.4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0827132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Providence, RI--MA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17.5%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29.3%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46.8%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29.3%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5.4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02918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70832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AFCFE0A-252C-4B21-A5CF-1F79CC39B3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4552" y="1675474"/>
            <a:ext cx="10129648" cy="496224"/>
          </a:xfrm>
        </p:spPr>
        <p:txBody>
          <a:bodyPr/>
          <a:lstStyle/>
          <a:p>
            <a:r>
              <a:rPr lang="en-US" dirty="0"/>
              <a:t>CT receives an average of $257,000 from the Consolidated Grant Program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D8CC0D0-7E2E-4003-87E1-4012DC681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Urban and community Forestry Program Overview</a:t>
            </a:r>
            <a:br>
              <a:rPr lang="en-US" dirty="0"/>
            </a:br>
            <a:r>
              <a:rPr lang="en-US" b="1" dirty="0"/>
              <a:t>budget – Consolidated grant Program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7B5C3E-2668-49EA-AF10-F1B2E1663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75F8-48EB-4839-9E71-8CCEE647FA5C}" type="datetime1">
              <a:rPr lang="en-US" smtClean="0"/>
              <a:t>5/5/2023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D5FD6F-3591-4FDD-9A3D-A84A723A2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Connecticut Department of Energy &amp; Environmental Protection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1860C724-5A61-20E3-648E-824F20C6297C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962840" y="2490115"/>
          <a:ext cx="5404938" cy="34534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BBDEDC0-97E4-F730-E226-15C9D01DB255}"/>
              </a:ext>
            </a:extLst>
          </p:cNvPr>
          <p:cNvCxnSpPr>
            <a:cxnSpLocks/>
          </p:cNvCxnSpPr>
          <p:nvPr/>
        </p:nvCxnSpPr>
        <p:spPr>
          <a:xfrm>
            <a:off x="1524000" y="4216854"/>
            <a:ext cx="449580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65FABBC1-0979-4F3C-B6B1-2C2165A10CC5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6479184" y="2426136"/>
          <a:ext cx="5246932" cy="37503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5567757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76AD70-ADF9-4019-8E78-11AF852A8B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1675474"/>
            <a:ext cx="10891646" cy="496224"/>
          </a:xfrm>
        </p:spPr>
        <p:txBody>
          <a:bodyPr/>
          <a:lstStyle/>
          <a:p>
            <a:r>
              <a:rPr lang="en-US" dirty="0"/>
              <a:t>State allocations have significantly increased in recent years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D8CC0D0-7E2E-4003-87E1-4012DC681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Urban and community Forestry Program Overview</a:t>
            </a:r>
            <a:br>
              <a:rPr lang="en-US" dirty="0"/>
            </a:br>
            <a:r>
              <a:rPr lang="en-US" b="1" dirty="0"/>
              <a:t>Budget – State Funding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F7EC1B-2A4A-4011-951E-42F919352DE3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92698" y="2246972"/>
            <a:ext cx="10180101" cy="3702050"/>
          </a:xfrm>
        </p:spPr>
        <p:txBody>
          <a:bodyPr/>
          <a:lstStyle/>
          <a:p>
            <a:pPr lvl="1"/>
            <a:r>
              <a:rPr lang="en-US" sz="2000" dirty="0"/>
              <a:t>2021 - $980,000 from Regional Greenhouse Gas Initiative </a:t>
            </a:r>
          </a:p>
          <a:p>
            <a:pPr lvl="2"/>
            <a:r>
              <a:rPr lang="en-US" sz="2000" dirty="0"/>
              <a:t>$390,000 to Urban Forest Council to run Climate Change Grant program</a:t>
            </a:r>
          </a:p>
          <a:p>
            <a:pPr lvl="2"/>
            <a:r>
              <a:rPr lang="en-US" sz="2000" dirty="0"/>
              <a:t>$290,000 to University of Connecticut to run Capacity Building Grant Program and provide work training experience for students from under-represented demographics</a:t>
            </a:r>
          </a:p>
          <a:p>
            <a:pPr lvl="1"/>
            <a:r>
              <a:rPr lang="en-US" sz="2000" dirty="0"/>
              <a:t>2023 - $550,000 from American Rescue Plan Act  </a:t>
            </a:r>
          </a:p>
          <a:p>
            <a:pPr lvl="2"/>
            <a:r>
              <a:rPr lang="en-US" sz="2000" dirty="0"/>
              <a:t>$290,000 to Urban Forest Council to run Climate Change Grant program</a:t>
            </a:r>
          </a:p>
          <a:p>
            <a:pPr lvl="2"/>
            <a:r>
              <a:rPr lang="en-US" sz="2000" dirty="0"/>
              <a:t>$210,000 to University of Connecticut to run outreach and engagement campaign </a:t>
            </a:r>
          </a:p>
          <a:p>
            <a:pPr lvl="1"/>
            <a:r>
              <a:rPr lang="en-US" sz="2000" dirty="0"/>
              <a:t>2023 and beyond…?</a:t>
            </a:r>
          </a:p>
          <a:p>
            <a:pPr lvl="2"/>
            <a:r>
              <a:rPr lang="en-US" sz="2000" dirty="0"/>
              <a:t>Hopes to transition the UCF coordinator position from federal to state funds</a:t>
            </a:r>
          </a:p>
          <a:p>
            <a:pPr marL="310896" lvl="2" indent="0">
              <a:buNone/>
            </a:pP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7B5C3E-2668-49EA-AF10-F1B2E1663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75F8-48EB-4839-9E71-8CCEE647FA5C}" type="datetime1">
              <a:rPr lang="en-US" smtClean="0"/>
              <a:t>5/5/2023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D5FD6F-3591-4FDD-9A3D-A84A723A2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Connecticut Department of Energy &amp; Environmental Protection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2639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06CE9FF-7787-4A36-8680-5F6019824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highlights, challenges, and future vision 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A25002-A0D1-40C7-A919-26B67DAD8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75F8-48EB-4839-9E71-8CCEE647FA5C}" type="datetime1">
              <a:rPr lang="en-US" smtClean="0"/>
              <a:t>5/5/2023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E1B220-ECD9-4611-808A-69CE3377B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Connecticut Department of Energy &amp; Environmental Protection</a:t>
            </a:r>
            <a:endParaRPr lang="en-US" dirty="0"/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4AF3CFE7-B782-8120-AC84-2B43D4B48874}"/>
              </a:ext>
            </a:extLst>
          </p:cNvPr>
          <p:cNvSpPr txBox="1">
            <a:spLocks/>
          </p:cNvSpPr>
          <p:nvPr/>
        </p:nvSpPr>
        <p:spPr>
          <a:xfrm>
            <a:off x="6705599" y="2097741"/>
            <a:ext cx="4419600" cy="4360783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000" dirty="0"/>
              <a:t>Unprecedented investments in urban and community forestry grant programs </a:t>
            </a:r>
          </a:p>
          <a:p>
            <a:pPr lvl="1"/>
            <a:r>
              <a:rPr lang="en-US" sz="2000" dirty="0"/>
              <a:t>$927,805 available for sub-grants from 2018-2022</a:t>
            </a:r>
            <a:r>
              <a:rPr lang="en-US" sz="2000" baseline="30000" dirty="0"/>
              <a:t>* </a:t>
            </a:r>
            <a:endParaRPr lang="en-US" sz="2000" dirty="0"/>
          </a:p>
          <a:p>
            <a:pPr lvl="1"/>
            <a:r>
              <a:rPr lang="en-US" sz="2000" dirty="0"/>
              <a:t>$628,221 has been allocated to date with $130,623 to be allocated soon</a:t>
            </a:r>
            <a:r>
              <a:rPr lang="en-US" sz="2000" baseline="30000" dirty="0"/>
              <a:t>* </a:t>
            </a:r>
            <a:endParaRPr lang="en-US" sz="2000" dirty="0"/>
          </a:p>
          <a:p>
            <a:pPr lvl="1"/>
            <a:r>
              <a:rPr lang="en-US" sz="2000" dirty="0"/>
              <a:t>40 sub-grants awarded to 22 different municipalities</a:t>
            </a:r>
            <a:r>
              <a:rPr lang="en-US" sz="2000" baseline="30000" dirty="0"/>
              <a:t>* </a:t>
            </a:r>
          </a:p>
          <a:p>
            <a:pPr lvl="1"/>
            <a:endParaRPr lang="en-US" sz="2000" baseline="30000" dirty="0"/>
          </a:p>
          <a:p>
            <a:pPr marL="128016" lvl="1" indent="0" algn="r">
              <a:buNone/>
            </a:pPr>
            <a:r>
              <a:rPr lang="en-US" sz="1200" baseline="30000" dirty="0"/>
              <a:t>*</a:t>
            </a:r>
            <a:r>
              <a:rPr lang="en-US" sz="1200" dirty="0"/>
              <a:t>Data excludes CUFC’s small grants program 2018-2020</a:t>
            </a:r>
            <a:endParaRPr lang="en-US" dirty="0"/>
          </a:p>
          <a:p>
            <a:pPr marL="128016" lvl="1" indent="0">
              <a:buFont typeface="Wingdings 3" pitchFamily="18" charset="2"/>
              <a:buNone/>
            </a:pPr>
            <a:endParaRPr lang="en-US" dirty="0"/>
          </a:p>
          <a:p>
            <a:pPr marL="128016" lvl="1" indent="0">
              <a:buFont typeface="Wingdings 3" pitchFamily="18" charset="2"/>
              <a:buNone/>
            </a:pPr>
            <a:endParaRPr lang="en-US" dirty="0"/>
          </a:p>
          <a:p>
            <a:pPr marL="128016" lvl="1" indent="0" algn="r">
              <a:buFont typeface="Wingdings 3" pitchFamily="18" charset="2"/>
              <a:buNone/>
            </a:pPr>
            <a:endParaRPr lang="en-US" sz="1200" dirty="0"/>
          </a:p>
          <a:p>
            <a:pPr marL="128016" lvl="1" indent="0" algn="r">
              <a:buFont typeface="Wingdings 3" pitchFamily="18" charset="2"/>
              <a:buNone/>
            </a:pPr>
            <a:endParaRPr lang="en-US" sz="1200" baseline="30000" dirty="0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0FF6014F-1152-3A5B-7C9B-844344B55DA8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752296" y="2133600"/>
          <a:ext cx="5953303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20" name="Group 19">
            <a:extLst>
              <a:ext uri="{FF2B5EF4-FFF2-40B4-BE49-F238E27FC236}">
                <a16:creationId xmlns:a16="http://schemas.microsoft.com/office/drawing/2014/main" id="{F0668579-F818-56D4-E8C3-F91B9E2F3F9A}"/>
              </a:ext>
            </a:extLst>
          </p:cNvPr>
          <p:cNvGrpSpPr/>
          <p:nvPr/>
        </p:nvGrpSpPr>
        <p:grpSpPr>
          <a:xfrm>
            <a:off x="780871" y="1082655"/>
            <a:ext cx="7560351" cy="588896"/>
            <a:chOff x="974049" y="1108800"/>
            <a:chExt cx="7560351" cy="588896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A35EEFB-2195-DE39-0CF2-878FE0E6FAEF}"/>
                </a:ext>
              </a:extLst>
            </p:cNvPr>
            <p:cNvGrpSpPr/>
            <p:nvPr/>
          </p:nvGrpSpPr>
          <p:grpSpPr>
            <a:xfrm>
              <a:off x="1448540" y="1108800"/>
              <a:ext cx="7085860" cy="577800"/>
              <a:chOff x="1419596" y="1242"/>
              <a:chExt cx="5062519" cy="577800"/>
            </a:xfrm>
          </p:grpSpPr>
          <p:sp>
            <p:nvSpPr>
              <p:cNvPr id="18" name="Arrow: Pentagon 17">
                <a:extLst>
                  <a:ext uri="{FF2B5EF4-FFF2-40B4-BE49-F238E27FC236}">
                    <a16:creationId xmlns:a16="http://schemas.microsoft.com/office/drawing/2014/main" id="{835A3F17-B5BF-1F5F-ADDD-DC12DA0E1AC4}"/>
                  </a:ext>
                </a:extLst>
              </p:cNvPr>
              <p:cNvSpPr/>
              <p:nvPr/>
            </p:nvSpPr>
            <p:spPr>
              <a:xfrm rot="10800000">
                <a:off x="1419596" y="1242"/>
                <a:ext cx="5062519" cy="577800"/>
              </a:xfrm>
              <a:prstGeom prst="homePlate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6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6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9" name="Arrow: Pentagon 4">
                <a:extLst>
                  <a:ext uri="{FF2B5EF4-FFF2-40B4-BE49-F238E27FC236}">
                    <a16:creationId xmlns:a16="http://schemas.microsoft.com/office/drawing/2014/main" id="{FBD73B23-2A18-0759-1226-107751527F05}"/>
                  </a:ext>
                </a:extLst>
              </p:cNvPr>
              <p:cNvSpPr txBox="1"/>
              <p:nvPr/>
            </p:nvSpPr>
            <p:spPr>
              <a:xfrm>
                <a:off x="1564046" y="1242"/>
                <a:ext cx="4918069" cy="57780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54794" tIns="76200" rIns="142240" bIns="76200" numCol="1" spcCol="1270" anchor="ctr" anchorCtr="0">
                <a:noAutofit/>
              </a:bodyPr>
              <a:lstStyle/>
              <a:p>
                <a:pPr marL="0" lvl="0" indent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2000" kern="1200" dirty="0"/>
                  <a:t>Maintain existing canopy cover and increase tree cover in target areas – </a:t>
                </a:r>
                <a:r>
                  <a:rPr lang="en-US" sz="2000" b="1" kern="1200" dirty="0"/>
                  <a:t>Grant Programs</a:t>
                </a:r>
              </a:p>
            </p:txBody>
          </p:sp>
        </p:grp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05D5586-02BA-F79F-3258-A13C8E6DEFAC}"/>
                </a:ext>
              </a:extLst>
            </p:cNvPr>
            <p:cNvSpPr/>
            <p:nvPr/>
          </p:nvSpPr>
          <p:spPr>
            <a:xfrm>
              <a:off x="974049" y="1119896"/>
              <a:ext cx="577800" cy="577800"/>
            </a:xfrm>
            <a:prstGeom prst="ellipse">
              <a:avLst/>
            </a:prstGeom>
            <a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6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</p:spTree>
    <p:extLst>
      <p:ext uri="{BB962C8B-B14F-4D97-AF65-F5344CB8AC3E}">
        <p14:creationId xmlns:p14="http://schemas.microsoft.com/office/powerpoint/2010/main" val="1900108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83A5088-09CB-1D9F-4367-C2793A7A5A1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9288" y="859035"/>
            <a:ext cx="8390609" cy="559374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06CE9FF-7787-4A36-8680-5F6019824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553" y="705711"/>
            <a:ext cx="10962894" cy="1003081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Program highlights, challenges, and future vision 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A25002-A0D1-40C7-A919-26B67DAD8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75F8-48EB-4839-9E71-8CCEE647FA5C}" type="datetime1">
              <a:rPr lang="en-US" smtClean="0"/>
              <a:t>5/5/2023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E1B220-ECD9-4611-808A-69CE3377B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Connecticut Department of Energy &amp; Environmental Protection</a:t>
            </a:r>
            <a:endParaRPr lang="en-US" dirty="0"/>
          </a:p>
        </p:txBody>
      </p:sp>
      <p:graphicFrame>
        <p:nvGraphicFramePr>
          <p:cNvPr id="2" name="Content Placeholder 9">
            <a:extLst>
              <a:ext uri="{FF2B5EF4-FFF2-40B4-BE49-F238E27FC236}">
                <a16:creationId xmlns:a16="http://schemas.microsoft.com/office/drawing/2014/main" id="{AB86F691-88C5-F5F6-8A8E-FC3E77416950}"/>
              </a:ext>
            </a:extLst>
          </p:cNvPr>
          <p:cNvGraphicFramePr>
            <a:graphicFrameLocks noGrp="1"/>
          </p:cNvGraphicFramePr>
          <p:nvPr>
            <p:ph sz="half" idx="1"/>
            <p:extLst/>
          </p:nvPr>
        </p:nvGraphicFramePr>
        <p:xfrm>
          <a:off x="1448540" y="4456933"/>
          <a:ext cx="3811237" cy="1958915"/>
        </p:xfrm>
        <a:graphic>
          <a:graphicData uri="http://schemas.openxmlformats.org/drawingml/2006/table">
            <a:tbl>
              <a:tblPr firstRow="1" firstCol="1" bandRow="1">
                <a:tableStyleId>{7E9639D4-E3E2-4D34-9284-5A2195B3D0D7}</a:tableStyleId>
              </a:tblPr>
              <a:tblGrid>
                <a:gridCol w="1609016">
                  <a:extLst>
                    <a:ext uri="{9D8B030D-6E8A-4147-A177-3AD203B41FA5}">
                      <a16:colId xmlns:a16="http://schemas.microsoft.com/office/drawing/2014/main" val="3068382081"/>
                    </a:ext>
                  </a:extLst>
                </a:gridCol>
                <a:gridCol w="1221298">
                  <a:extLst>
                    <a:ext uri="{9D8B030D-6E8A-4147-A177-3AD203B41FA5}">
                      <a16:colId xmlns:a16="http://schemas.microsoft.com/office/drawing/2014/main" val="3069025841"/>
                    </a:ext>
                  </a:extLst>
                </a:gridCol>
                <a:gridCol w="980923">
                  <a:extLst>
                    <a:ext uri="{9D8B030D-6E8A-4147-A177-3AD203B41FA5}">
                      <a16:colId xmlns:a16="http://schemas.microsoft.com/office/drawing/2014/main" val="2709231179"/>
                    </a:ext>
                  </a:extLst>
                </a:gridCol>
              </a:tblGrid>
              <a:tr h="3467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0" dirty="0">
                          <a:effectLst/>
                        </a:rPr>
                        <a:t>Grant Program</a:t>
                      </a:r>
                      <a:endParaRPr lang="en-US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401" marR="35401" marT="0" marB="0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0" dirty="0">
                          <a:effectLst/>
                        </a:rPr>
                        <a:t>Grants Funded</a:t>
                      </a:r>
                      <a:endParaRPr lang="en-US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401" marR="354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0" dirty="0">
                          <a:effectLst/>
                        </a:rPr>
                        <a:t>Amount Awarded</a:t>
                      </a:r>
                      <a:endParaRPr lang="en-US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401" marR="354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41173381"/>
                  </a:ext>
                </a:extLst>
              </a:tr>
              <a:tr h="3915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0" dirty="0">
                          <a:effectLst/>
                        </a:rPr>
                        <a:t>Urban Forestry Climate Change</a:t>
                      </a:r>
                      <a:endParaRPr lang="en-US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401" marR="35401" marT="0" marB="0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</a:rPr>
                        <a:t>12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401" marR="354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</a:rPr>
                        <a:t>$370,497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401" marR="354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527335"/>
                  </a:ext>
                </a:extLst>
              </a:tr>
              <a:tr h="4673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0" dirty="0">
                          <a:effectLst/>
                        </a:rPr>
                        <a:t>Urban Forestry Equity through Capacity Building</a:t>
                      </a:r>
                      <a:endParaRPr lang="en-US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401" marR="35401" marT="0" marB="0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</a:rPr>
                        <a:t>14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401" marR="354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</a:rPr>
                        <a:t>$129,539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401" marR="354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0988936"/>
                  </a:ext>
                </a:extLst>
              </a:tr>
              <a:tr h="3199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0" dirty="0">
                          <a:effectLst/>
                        </a:rPr>
                        <a:t>America the Beautiful</a:t>
                      </a:r>
                      <a:endParaRPr lang="en-US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401" marR="35401" marT="0" marB="0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</a:rPr>
                        <a:t>10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401" marR="354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</a:rPr>
                        <a:t>$120,225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401" marR="354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818704"/>
                  </a:ext>
                </a:extLst>
              </a:tr>
              <a:tr h="4332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0" dirty="0">
                          <a:effectLst/>
                        </a:rPr>
                        <a:t>Community Forestry Small Grants</a:t>
                      </a:r>
                      <a:endParaRPr lang="en-US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401" marR="35401" marT="0" marB="0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</a:rPr>
                        <a:t>4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401" marR="354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</a:rPr>
                        <a:t>$7,960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401" marR="354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2644394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FD50304F-1625-A35C-2A14-C7AED2C555A0}"/>
              </a:ext>
            </a:extLst>
          </p:cNvPr>
          <p:cNvGrpSpPr/>
          <p:nvPr/>
        </p:nvGrpSpPr>
        <p:grpSpPr>
          <a:xfrm>
            <a:off x="889286" y="1108800"/>
            <a:ext cx="7560351" cy="588896"/>
            <a:chOff x="974049" y="1108800"/>
            <a:chExt cx="7560351" cy="58889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5D7A52F-9E36-0B54-B4D6-27F15DA93F63}"/>
                </a:ext>
              </a:extLst>
            </p:cNvPr>
            <p:cNvGrpSpPr/>
            <p:nvPr/>
          </p:nvGrpSpPr>
          <p:grpSpPr>
            <a:xfrm>
              <a:off x="1448540" y="1108800"/>
              <a:ext cx="7085860" cy="577800"/>
              <a:chOff x="1419596" y="1242"/>
              <a:chExt cx="5062519" cy="577800"/>
            </a:xfrm>
          </p:grpSpPr>
          <p:sp>
            <p:nvSpPr>
              <p:cNvPr id="14" name="Arrow: Pentagon 13">
                <a:extLst>
                  <a:ext uri="{FF2B5EF4-FFF2-40B4-BE49-F238E27FC236}">
                    <a16:creationId xmlns:a16="http://schemas.microsoft.com/office/drawing/2014/main" id="{0EB0ED59-1F4B-5689-C562-6353C6485A80}"/>
                  </a:ext>
                </a:extLst>
              </p:cNvPr>
              <p:cNvSpPr/>
              <p:nvPr/>
            </p:nvSpPr>
            <p:spPr>
              <a:xfrm rot="10800000">
                <a:off x="1419596" y="1242"/>
                <a:ext cx="5062519" cy="577800"/>
              </a:xfrm>
              <a:prstGeom prst="homePlate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6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6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5" name="Arrow: Pentagon 4">
                <a:extLst>
                  <a:ext uri="{FF2B5EF4-FFF2-40B4-BE49-F238E27FC236}">
                    <a16:creationId xmlns:a16="http://schemas.microsoft.com/office/drawing/2014/main" id="{6C0DEF2C-729E-75D4-1990-6507BE189996}"/>
                  </a:ext>
                </a:extLst>
              </p:cNvPr>
              <p:cNvSpPr txBox="1"/>
              <p:nvPr/>
            </p:nvSpPr>
            <p:spPr>
              <a:xfrm>
                <a:off x="1564046" y="1242"/>
                <a:ext cx="4918069" cy="57780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54794" tIns="76200" rIns="142240" bIns="76200" numCol="1" spcCol="1270" anchor="ctr" anchorCtr="0">
                <a:noAutofit/>
              </a:bodyPr>
              <a:lstStyle/>
              <a:p>
                <a:pPr marL="0" lvl="0" indent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2000" kern="1200" dirty="0"/>
                  <a:t>Maintain existing canopy cover and increase tree cover in target areas – </a:t>
                </a:r>
                <a:r>
                  <a:rPr lang="en-US" sz="2000" b="1" kern="1200" dirty="0"/>
                  <a:t>Grant Programs</a:t>
                </a:r>
              </a:p>
            </p:txBody>
          </p:sp>
        </p:grp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186FDF7-F17F-F9B8-0A4A-680C148A88BA}"/>
                </a:ext>
              </a:extLst>
            </p:cNvPr>
            <p:cNvSpPr/>
            <p:nvPr/>
          </p:nvSpPr>
          <p:spPr>
            <a:xfrm>
              <a:off x="974049" y="1119896"/>
              <a:ext cx="577800" cy="577800"/>
            </a:xfrm>
            <a:prstGeom prst="ellipse">
              <a:avLst/>
            </a:prstGeom>
            <a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6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4DF4E40D-A569-3C99-CB5B-B32524C190EB}"/>
              </a:ext>
            </a:extLst>
          </p:cNvPr>
          <p:cNvSpPr/>
          <p:nvPr/>
        </p:nvSpPr>
        <p:spPr>
          <a:xfrm>
            <a:off x="725392" y="1697696"/>
            <a:ext cx="5029200" cy="28146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6218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06CE9FF-7787-4A36-8680-5F6019824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125" y="706253"/>
            <a:ext cx="10962894" cy="894488"/>
          </a:xfrm>
        </p:spPr>
        <p:txBody>
          <a:bodyPr/>
          <a:lstStyle/>
          <a:p>
            <a:r>
              <a:rPr lang="en-US" dirty="0"/>
              <a:t>Program highlights, challenges, and future vision 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A25002-A0D1-40C7-A919-26B67DAD8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75F8-48EB-4839-9E71-8CCEE647FA5C}" type="datetime1">
              <a:rPr lang="en-US" smtClean="0"/>
              <a:t>5/5/2023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E1B220-ECD9-4611-808A-69CE3377B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Connecticut Department of Energy &amp; Environmental Protection</a:t>
            </a:r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875F4F6-9431-C7D5-2D93-27A442EBBA51}"/>
              </a:ext>
            </a:extLst>
          </p:cNvPr>
          <p:cNvGrpSpPr/>
          <p:nvPr/>
        </p:nvGrpSpPr>
        <p:grpSpPr>
          <a:xfrm>
            <a:off x="974049" y="1108800"/>
            <a:ext cx="7560351" cy="588896"/>
            <a:chOff x="974049" y="1108800"/>
            <a:chExt cx="7560351" cy="58889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020AF18-A02F-AE06-7061-7503D61C5358}"/>
                </a:ext>
              </a:extLst>
            </p:cNvPr>
            <p:cNvGrpSpPr/>
            <p:nvPr/>
          </p:nvGrpSpPr>
          <p:grpSpPr>
            <a:xfrm>
              <a:off x="1448540" y="1108800"/>
              <a:ext cx="7085860" cy="577800"/>
              <a:chOff x="1419596" y="1242"/>
              <a:chExt cx="5062519" cy="577800"/>
            </a:xfrm>
          </p:grpSpPr>
          <p:sp>
            <p:nvSpPr>
              <p:cNvPr id="15" name="Arrow: Pentagon 14">
                <a:extLst>
                  <a:ext uri="{FF2B5EF4-FFF2-40B4-BE49-F238E27FC236}">
                    <a16:creationId xmlns:a16="http://schemas.microsoft.com/office/drawing/2014/main" id="{E18C48BD-54B4-85FF-56D1-4E6462654DC4}"/>
                  </a:ext>
                </a:extLst>
              </p:cNvPr>
              <p:cNvSpPr/>
              <p:nvPr/>
            </p:nvSpPr>
            <p:spPr>
              <a:xfrm rot="10800000">
                <a:off x="1419596" y="1242"/>
                <a:ext cx="5062519" cy="577800"/>
              </a:xfrm>
              <a:prstGeom prst="homePlate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6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6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6" name="Arrow: Pentagon 4">
                <a:extLst>
                  <a:ext uri="{FF2B5EF4-FFF2-40B4-BE49-F238E27FC236}">
                    <a16:creationId xmlns:a16="http://schemas.microsoft.com/office/drawing/2014/main" id="{CB2820D1-6ED0-3AA3-2B06-A18DFBD1F17E}"/>
                  </a:ext>
                </a:extLst>
              </p:cNvPr>
              <p:cNvSpPr txBox="1"/>
              <p:nvPr/>
            </p:nvSpPr>
            <p:spPr>
              <a:xfrm>
                <a:off x="1564046" y="1242"/>
                <a:ext cx="4918069" cy="57780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54794" tIns="76200" rIns="142240" bIns="76200" numCol="1" spcCol="1270" anchor="ctr" anchorCtr="0">
                <a:noAutofit/>
              </a:bodyPr>
              <a:lstStyle/>
              <a:p>
                <a:pPr marL="0" lvl="0" indent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2000" kern="1200" dirty="0"/>
                  <a:t>Maintain existing canopy cover and increase tree cover in target areas – </a:t>
                </a:r>
                <a:r>
                  <a:rPr lang="en-US" sz="2000" b="1" kern="1200" dirty="0"/>
                  <a:t>Grant Programs</a:t>
                </a:r>
              </a:p>
            </p:txBody>
          </p:sp>
        </p:grp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3CF39EB-D027-0D27-A6EF-ADFDC5353F7F}"/>
                </a:ext>
              </a:extLst>
            </p:cNvPr>
            <p:cNvSpPr/>
            <p:nvPr/>
          </p:nvSpPr>
          <p:spPr>
            <a:xfrm>
              <a:off x="974049" y="1119896"/>
              <a:ext cx="577800" cy="577800"/>
            </a:xfrm>
            <a:prstGeom prst="ellipse">
              <a:avLst/>
            </a:prstGeo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6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7B3B0693-0E09-F3A0-AB89-AD1FF538696C}"/>
              </a:ext>
            </a:extLst>
          </p:cNvPr>
          <p:cNvSpPr/>
          <p:nvPr/>
        </p:nvSpPr>
        <p:spPr>
          <a:xfrm>
            <a:off x="6542986" y="2209800"/>
            <a:ext cx="4342701" cy="82597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Grant Prerequisites </a:t>
            </a:r>
            <a:r>
              <a:rPr lang="en-US" dirty="0"/>
              <a:t>– some grant project types would require prior planning projects  </a:t>
            </a:r>
            <a:r>
              <a:rPr lang="en-US" b="1" dirty="0"/>
              <a:t>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AE0F34B-9613-404D-A789-15FB318B7E66}"/>
              </a:ext>
            </a:extLst>
          </p:cNvPr>
          <p:cNvSpPr/>
          <p:nvPr/>
        </p:nvSpPr>
        <p:spPr>
          <a:xfrm>
            <a:off x="983574" y="2205540"/>
            <a:ext cx="4343400" cy="82597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Grant Ladder </a:t>
            </a:r>
            <a:r>
              <a:rPr lang="en-US" dirty="0"/>
              <a:t>– iterative grant opportunities to help urban forestry groups grow </a:t>
            </a:r>
            <a:endParaRPr lang="en-US" b="1" dirty="0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29EDA816-F014-0459-B036-112448D1B580}"/>
              </a:ext>
            </a:extLst>
          </p:cNvPr>
          <p:cNvSpPr/>
          <p:nvPr/>
        </p:nvSpPr>
        <p:spPr>
          <a:xfrm>
            <a:off x="9463052" y="3334713"/>
            <a:ext cx="1676400" cy="5482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Natural Areas Management 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6A59FB82-8F70-7946-B5FE-6F3F5F5F3326}"/>
              </a:ext>
            </a:extLst>
          </p:cNvPr>
          <p:cNvSpPr/>
          <p:nvPr/>
        </p:nvSpPr>
        <p:spPr>
          <a:xfrm>
            <a:off x="6458532" y="3360231"/>
            <a:ext cx="1111071" cy="52556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Tree Planting 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AF71C081-E1DE-4434-E7E6-8B1E213085AC}"/>
              </a:ext>
            </a:extLst>
          </p:cNvPr>
          <p:cNvSpPr/>
          <p:nvPr/>
        </p:nvSpPr>
        <p:spPr>
          <a:xfrm>
            <a:off x="7671070" y="3360231"/>
            <a:ext cx="1621271" cy="5157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Pruning &amp; Maintenance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F31A169-D90A-2144-EC0E-E8FA74DA9907}"/>
              </a:ext>
            </a:extLst>
          </p:cNvPr>
          <p:cNvGrpSpPr/>
          <p:nvPr/>
        </p:nvGrpSpPr>
        <p:grpSpPr>
          <a:xfrm>
            <a:off x="983574" y="3337567"/>
            <a:ext cx="4149235" cy="2029079"/>
            <a:chOff x="974049" y="3182581"/>
            <a:chExt cx="4149235" cy="2029079"/>
          </a:xfrm>
        </p:grpSpPr>
        <p:cxnSp>
          <p:nvCxnSpPr>
            <p:cNvPr id="26" name="Connector: Elbow 25">
              <a:extLst>
                <a:ext uri="{FF2B5EF4-FFF2-40B4-BE49-F238E27FC236}">
                  <a16:creationId xmlns:a16="http://schemas.microsoft.com/office/drawing/2014/main" id="{C752FEEA-7476-20CA-B7B0-4155A5C16C49}"/>
                </a:ext>
              </a:extLst>
            </p:cNvPr>
            <p:cNvCxnSpPr/>
            <p:nvPr/>
          </p:nvCxnSpPr>
          <p:spPr>
            <a:xfrm flipV="1">
              <a:off x="1262949" y="4320638"/>
              <a:ext cx="586989" cy="441099"/>
            </a:xfrm>
            <a:prstGeom prst="bentConnector3">
              <a:avLst/>
            </a:prstGeom>
            <a:ln w="19050">
              <a:solidFill>
                <a:srgbClr val="62A39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8D812315-6972-A70F-2C2D-DCBBAEBA5C17}"/>
                </a:ext>
              </a:extLst>
            </p:cNvPr>
            <p:cNvGrpSpPr/>
            <p:nvPr/>
          </p:nvGrpSpPr>
          <p:grpSpPr>
            <a:xfrm>
              <a:off x="974049" y="3182581"/>
              <a:ext cx="4149235" cy="2029079"/>
              <a:chOff x="7890365" y="3651960"/>
              <a:chExt cx="4149235" cy="2029079"/>
            </a:xfrm>
          </p:grpSpPr>
          <p:cxnSp>
            <p:nvCxnSpPr>
              <p:cNvPr id="27" name="Connector: Elbow 26">
                <a:extLst>
                  <a:ext uri="{FF2B5EF4-FFF2-40B4-BE49-F238E27FC236}">
                    <a16:creationId xmlns:a16="http://schemas.microsoft.com/office/drawing/2014/main" id="{8EA23071-5AAA-BAD2-0BBA-FF95336B6490}"/>
                  </a:ext>
                </a:extLst>
              </p:cNvPr>
              <p:cNvCxnSpPr/>
              <p:nvPr/>
            </p:nvCxnSpPr>
            <p:spPr>
              <a:xfrm flipV="1">
                <a:off x="9176103" y="4013623"/>
                <a:ext cx="586989" cy="441099"/>
              </a:xfrm>
              <a:prstGeom prst="bentConnector3">
                <a:avLst/>
              </a:prstGeom>
              <a:ln w="19050">
                <a:solidFill>
                  <a:srgbClr val="62A39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F7753B96-1658-BCE3-512B-D23EFC8A1B35}"/>
                  </a:ext>
                </a:extLst>
              </p:cNvPr>
              <p:cNvSpPr/>
              <p:nvPr/>
            </p:nvSpPr>
            <p:spPr>
              <a:xfrm>
                <a:off x="7890365" y="5147639"/>
                <a:ext cx="1540552" cy="5334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Small Grants Program </a:t>
                </a: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CDA5C31-5503-526A-F400-30395B6FFD66}"/>
                  </a:ext>
                </a:extLst>
              </p:cNvPr>
              <p:cNvSpPr/>
              <p:nvPr/>
            </p:nvSpPr>
            <p:spPr>
              <a:xfrm>
                <a:off x="9829800" y="3651960"/>
                <a:ext cx="2209800" cy="548231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Climate Change Grant Program</a:t>
                </a:r>
              </a:p>
            </p:txBody>
          </p:sp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D3E18EBC-A451-AD34-5A79-53669F413B45}"/>
                  </a:ext>
                </a:extLst>
              </p:cNvPr>
              <p:cNvSpPr/>
              <p:nvPr/>
            </p:nvSpPr>
            <p:spPr>
              <a:xfrm>
                <a:off x="8816589" y="4427517"/>
                <a:ext cx="1893007" cy="548231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Capacity Building Grant Program</a:t>
                </a:r>
              </a:p>
            </p:txBody>
          </p:sp>
        </p:grpSp>
      </p:grp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37E6F7F-DDAC-460D-6CAF-BC4E6AB38DDD}"/>
              </a:ext>
            </a:extLst>
          </p:cNvPr>
          <p:cNvCxnSpPr>
            <a:cxnSpLocks/>
            <a:endCxn id="42" idx="2"/>
          </p:cNvCxnSpPr>
          <p:nvPr/>
        </p:nvCxnSpPr>
        <p:spPr>
          <a:xfrm flipH="1" flipV="1">
            <a:off x="7014068" y="3885798"/>
            <a:ext cx="12190" cy="947448"/>
          </a:xfrm>
          <a:prstGeom prst="straightConnector1">
            <a:avLst/>
          </a:prstGeom>
          <a:ln w="19050">
            <a:solidFill>
              <a:srgbClr val="62A39F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572FDB83-2B2E-54D6-7DE3-8ECF2A6F86F8}"/>
              </a:ext>
            </a:extLst>
          </p:cNvPr>
          <p:cNvCxnSpPr>
            <a:cxnSpLocks/>
          </p:cNvCxnSpPr>
          <p:nvPr/>
        </p:nvCxnSpPr>
        <p:spPr>
          <a:xfrm flipH="1" flipV="1">
            <a:off x="7185247" y="3967413"/>
            <a:ext cx="1444904" cy="859535"/>
          </a:xfrm>
          <a:prstGeom prst="straightConnector1">
            <a:avLst/>
          </a:prstGeom>
          <a:ln w="19050">
            <a:solidFill>
              <a:srgbClr val="62A39F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4AACB946-5CEF-3646-4B72-77F77E0A0652}"/>
              </a:ext>
            </a:extLst>
          </p:cNvPr>
          <p:cNvCxnSpPr>
            <a:cxnSpLocks/>
          </p:cNvCxnSpPr>
          <p:nvPr/>
        </p:nvCxnSpPr>
        <p:spPr>
          <a:xfrm flipV="1">
            <a:off x="8772525" y="3967413"/>
            <a:ext cx="990600" cy="812500"/>
          </a:xfrm>
          <a:prstGeom prst="straightConnector1">
            <a:avLst/>
          </a:prstGeom>
          <a:ln w="19050">
            <a:solidFill>
              <a:srgbClr val="62A39F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0E88972C-4568-6960-CD26-360E8B19DEAD}"/>
              </a:ext>
            </a:extLst>
          </p:cNvPr>
          <p:cNvCxnSpPr>
            <a:cxnSpLocks/>
            <a:stCxn id="31" idx="0"/>
          </p:cNvCxnSpPr>
          <p:nvPr/>
        </p:nvCxnSpPr>
        <p:spPr>
          <a:xfrm flipV="1">
            <a:off x="7165485" y="3931103"/>
            <a:ext cx="1115983" cy="784041"/>
          </a:xfrm>
          <a:prstGeom prst="straightConnector1">
            <a:avLst/>
          </a:prstGeom>
          <a:ln w="19050">
            <a:solidFill>
              <a:srgbClr val="62A39F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8584AD88-49A1-8ADF-54DE-1968649487AB}"/>
              </a:ext>
            </a:extLst>
          </p:cNvPr>
          <p:cNvCxnSpPr>
            <a:cxnSpLocks/>
          </p:cNvCxnSpPr>
          <p:nvPr/>
        </p:nvCxnSpPr>
        <p:spPr>
          <a:xfrm flipH="1" flipV="1">
            <a:off x="10237521" y="3923456"/>
            <a:ext cx="12190" cy="947448"/>
          </a:xfrm>
          <a:prstGeom prst="straightConnector1">
            <a:avLst/>
          </a:prstGeom>
          <a:ln w="19050">
            <a:solidFill>
              <a:srgbClr val="62A39F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7B2CCF3D-AB3F-1A61-B9D5-337EA351B0D9}"/>
              </a:ext>
            </a:extLst>
          </p:cNvPr>
          <p:cNvSpPr/>
          <p:nvPr/>
        </p:nvSpPr>
        <p:spPr>
          <a:xfrm>
            <a:off x="9550945" y="4694204"/>
            <a:ext cx="1500614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Management Plan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95E4295-2E7A-CCFE-F519-B77DA477DC8D}"/>
              </a:ext>
            </a:extLst>
          </p:cNvPr>
          <p:cNvSpPr/>
          <p:nvPr/>
        </p:nvSpPr>
        <p:spPr>
          <a:xfrm>
            <a:off x="6542986" y="4715144"/>
            <a:ext cx="1244998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Tree Inventory 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3FE86-C1F7-4954-7801-07ED7D24576D}"/>
              </a:ext>
            </a:extLst>
          </p:cNvPr>
          <p:cNvSpPr/>
          <p:nvPr/>
        </p:nvSpPr>
        <p:spPr>
          <a:xfrm>
            <a:off x="7930358" y="4705528"/>
            <a:ext cx="1500614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Tree Cover Assessment </a:t>
            </a:r>
          </a:p>
        </p:txBody>
      </p:sp>
    </p:spTree>
    <p:extLst>
      <p:ext uri="{BB962C8B-B14F-4D97-AF65-F5344CB8AC3E}">
        <p14:creationId xmlns:p14="http://schemas.microsoft.com/office/powerpoint/2010/main" val="3428838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7266719-74FF-4137-A75F-B2CB5747E924}"/>
              </a:ext>
            </a:extLst>
          </p:cNvPr>
          <p:cNvSpPr txBox="1"/>
          <p:nvPr/>
        </p:nvSpPr>
        <p:spPr>
          <a:xfrm>
            <a:off x="318052" y="1258957"/>
            <a:ext cx="276970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CHALLENGES: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Invasive insects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Drought (2016, 2017, 2018, 2020 &amp; 2022)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High Intensity Storms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An Aging Canopy With a Gap in Tree 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Funding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Staff shortage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Planting Goal of 3,500 Trees/Year for 50 Years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Educational Outreach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Forest Fires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717852-7878-4648-BB21-8F404E875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9121" y="177249"/>
            <a:ext cx="5293757" cy="3970318"/>
          </a:xfrm>
          <a:prstGeom prst="rect">
            <a:avLst/>
          </a:prstGeom>
        </p:spPr>
      </p:pic>
      <p:pic>
        <p:nvPicPr>
          <p:cNvPr id="6" name="Picture 2" descr="http://t2.gstatic.com/licensed-image?q=tbn:ANd9GcQrXzkuUaNg7a9KABQJq_OcGDWFWf09bPjsAu-jqpcdOpp2gkLvCtzJ-IEydTMVmMEayJ-sRo6_oD7vIBg">
            <a:extLst>
              <a:ext uri="{FF2B5EF4-FFF2-40B4-BE49-F238E27FC236}">
                <a16:creationId xmlns:a16="http://schemas.microsoft.com/office/drawing/2014/main" id="{32624DFF-D4B1-4F36-9A26-1CDFD4716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5226" y="402724"/>
            <a:ext cx="2918722" cy="1945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0A34F1-44AA-489B-9E58-D4570F6E6A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4242" y="2987214"/>
            <a:ext cx="2436814" cy="32490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53FD5F-2F1B-42EF-B891-FEA9DA8E52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4674" y="3424963"/>
            <a:ext cx="4333463" cy="325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217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6E9705A-2C30-4FFC-87DC-4199774C6843}"/>
              </a:ext>
            </a:extLst>
          </p:cNvPr>
          <p:cNvSpPr txBox="1"/>
          <p:nvPr/>
        </p:nvSpPr>
        <p:spPr>
          <a:xfrm>
            <a:off x="265044" y="864108"/>
            <a:ext cx="271669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Positives: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Hartford has approximately 560,000 trees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434 Shoulder Miles of Roadway to Maintain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Approximately 2,500 Acres of Greenspace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We Have a Very Active and Engaged Tree Advisory Commission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 Robust Tree Canopy Action Plan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Great Relationships with State and Federal Agencies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People are Figuring Out How Important Trees Are for Our 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We Have Great Staff and Partnerships</a:t>
            </a:r>
            <a:r>
              <a:rPr lang="en-US" dirty="0"/>
              <a:t>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ABD4BBD-FDEB-4CA7-A801-2223D2AA17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41142" y="660340"/>
            <a:ext cx="7264180" cy="544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6821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F361B43-DFC4-4282-B1AF-F333E86BEC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84640" y="1245704"/>
            <a:ext cx="8815812" cy="3768591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745715-2427-42AE-8A33-FA1510EFFE2C}"/>
              </a:ext>
            </a:extLst>
          </p:cNvPr>
          <p:cNvSpPr txBox="1"/>
          <p:nvPr/>
        </p:nvSpPr>
        <p:spPr>
          <a:xfrm>
            <a:off x="145774" y="993913"/>
            <a:ext cx="2703443" cy="4929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2019 the City allocated $108,641 for the inventory of 22,000 street and park trees and 8,000 vacant sites for tree planting. </a:t>
            </a:r>
          </a:p>
          <a:p>
            <a:endParaRPr lang="en-US" dirty="0"/>
          </a:p>
          <a:p>
            <a:r>
              <a:rPr lang="en-US" dirty="0"/>
              <a:t>We utilized Davey Resource Group and their software TreeKeeper for inventorying the locations. </a:t>
            </a:r>
          </a:p>
          <a:p>
            <a:endParaRPr lang="en-US" dirty="0"/>
          </a:p>
          <a:p>
            <a:r>
              <a:rPr lang="en-US" dirty="0"/>
              <a:t>We pay an annual fee to maintain our inventory which is kept up to date of all activities from planting, tree removal, pruning and stump grinding.</a:t>
            </a:r>
          </a:p>
        </p:txBody>
      </p:sp>
    </p:spTree>
    <p:extLst>
      <p:ext uri="{BB962C8B-B14F-4D97-AF65-F5344CB8AC3E}">
        <p14:creationId xmlns:p14="http://schemas.microsoft.com/office/powerpoint/2010/main" val="3103872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4663A81-1A03-4901-AA9D-F0A7DBA572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29808" y="1825625"/>
            <a:ext cx="5732384" cy="4351338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8EA44B-28EC-4BC6-B68E-58253C3F9F5F}"/>
              </a:ext>
            </a:extLst>
          </p:cNvPr>
          <p:cNvSpPr txBox="1"/>
          <p:nvPr/>
        </p:nvSpPr>
        <p:spPr>
          <a:xfrm>
            <a:off x="159027" y="967410"/>
            <a:ext cx="307450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2020 The City of Hartford procured $60,000 in grant funds to establish a Tree Canopy Action Plan. </a:t>
            </a:r>
          </a:p>
          <a:p>
            <a:endParaRPr lang="en-US" dirty="0"/>
          </a:p>
          <a:p>
            <a:r>
              <a:rPr lang="en-US" dirty="0"/>
              <a:t>The 339 page document is incredibly comprehensive and helps the city plan and build off of the recommendations. </a:t>
            </a:r>
          </a:p>
          <a:p>
            <a:endParaRPr lang="en-US" dirty="0"/>
          </a:p>
          <a:p>
            <a:r>
              <a:rPr lang="en-US" dirty="0"/>
              <a:t>It provides examples of other cities programs, highlights neighborhoods with the least canopy coverage, and provides staff recommendations to match the need of maintenance.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7050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4C9C1EC-DE30-4496-A7B2-99F6A9B98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740" y="0"/>
            <a:ext cx="88036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26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92D142-C46A-44AE-B0D1-9217B8BAC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3013" y="305998"/>
            <a:ext cx="6332952" cy="63481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2AA573-53D2-41E8-BFB4-F4B6128A3966}"/>
              </a:ext>
            </a:extLst>
          </p:cNvPr>
          <p:cNvSpPr txBox="1"/>
          <p:nvPr/>
        </p:nvSpPr>
        <p:spPr>
          <a:xfrm>
            <a:off x="198783" y="1113183"/>
            <a:ext cx="306125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Due to lower canopy coverage, the temperatures of the city reach much higher than rural areas.</a:t>
            </a:r>
          </a:p>
          <a:p>
            <a:endParaRPr lang="en-US" dirty="0"/>
          </a:p>
          <a:p>
            <a:r>
              <a:rPr lang="en-US" dirty="0"/>
              <a:t>This in itself speaks volumes for the dire need of reforestation efforts and how human health is affected.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7201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3165E-854E-455D-A7A6-33D5F250C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A9CE89-BBCA-48BA-AC5E-D563373D35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43677" cy="66472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2902BF-4F76-4CE8-B47C-9FC7F0B655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616" y="886194"/>
            <a:ext cx="5223454" cy="537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6287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E60F3E2-CB89-4553-A2BE-1B898DBB31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3702" y="110959"/>
            <a:ext cx="5143688" cy="66360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5313B4-5D7F-4122-A9AE-2EDE1DE32B6E}"/>
              </a:ext>
            </a:extLst>
          </p:cNvPr>
          <p:cNvSpPr txBox="1"/>
          <p:nvPr/>
        </p:nvSpPr>
        <p:spPr>
          <a:xfrm>
            <a:off x="251791" y="1338470"/>
            <a:ext cx="290222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benefits of tree planting and mature tree maintenance are obvious to us tree people.</a:t>
            </a:r>
          </a:p>
          <a:p>
            <a:endParaRPr lang="en-US" dirty="0"/>
          </a:p>
          <a:p>
            <a:r>
              <a:rPr lang="en-US" dirty="0"/>
              <a:t>The education and outreach must be done for the public to support a well-rounded urban and community forestry program.</a:t>
            </a:r>
          </a:p>
        </p:txBody>
      </p:sp>
    </p:spTree>
    <p:extLst>
      <p:ext uri="{BB962C8B-B14F-4D97-AF65-F5344CB8AC3E}">
        <p14:creationId xmlns:p14="http://schemas.microsoft.com/office/powerpoint/2010/main" val="29550913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53AFEDFD235449B62D0E4AD0FC3165" ma:contentTypeVersion="16" ma:contentTypeDescription="Create a new document." ma:contentTypeScope="" ma:versionID="28814ffa23722126a94f3dc9efc91816">
  <xsd:schema xmlns:xsd="http://www.w3.org/2001/XMLSchema" xmlns:xs="http://www.w3.org/2001/XMLSchema" xmlns:p="http://schemas.microsoft.com/office/2006/metadata/properties" xmlns:ns2="941d13d7-cd23-4444-865e-085fcbc3ae9c" xmlns:ns3="9f6c258b-11ca-465f-9403-fd542d489a0f" targetNamespace="http://schemas.microsoft.com/office/2006/metadata/properties" ma:root="true" ma:fieldsID="f51cfe7f59cf84398523f6fd92e7c032" ns2:_="" ns3:_="">
    <xsd:import namespace="941d13d7-cd23-4444-865e-085fcbc3ae9c"/>
    <xsd:import namespace="9f6c258b-11ca-465f-9403-fd542d489a0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1d13d7-cd23-4444-865e-085fcbc3ae9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33a3e4d-181c-4347-8673-318d28bfdb6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6c258b-11ca-465f-9403-fd542d489a0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fbd4f1d-0d5d-4549-97a8-f60281ef7dad}" ma:internalName="TaxCatchAll" ma:showField="CatchAllData" ma:web="9f6c258b-11ca-465f-9403-fd542d489a0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41d13d7-cd23-4444-865e-085fcbc3ae9c">
      <Terms xmlns="http://schemas.microsoft.com/office/infopath/2007/PartnerControls"/>
    </lcf76f155ced4ddcb4097134ff3c332f>
    <TaxCatchAll xmlns="9f6c258b-11ca-465f-9403-fd542d489a0f" xsi:nil="true"/>
  </documentManagement>
</p:properties>
</file>

<file path=customXml/itemProps1.xml><?xml version="1.0" encoding="utf-8"?>
<ds:datastoreItem xmlns:ds="http://schemas.openxmlformats.org/officeDocument/2006/customXml" ds:itemID="{AE2F3144-684C-4E9B-A2FD-E47EB7254989}"/>
</file>

<file path=customXml/itemProps2.xml><?xml version="1.0" encoding="utf-8"?>
<ds:datastoreItem xmlns:ds="http://schemas.openxmlformats.org/officeDocument/2006/customXml" ds:itemID="{B1E59CCD-635C-4FF3-80F1-E105A72ED2B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6D55696-189C-440D-A76A-2D7947FB1959}">
  <ds:schemaRefs>
    <ds:schemaRef ds:uri="http://schemas.microsoft.com/office/2006/documentManagement/types"/>
    <ds:schemaRef ds:uri="7266d92f-bfb2-4865-a2c7-4616e69b8f55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http://purl.org/dc/dcmitype/"/>
    <ds:schemaRef ds:uri="http://schemas.microsoft.com/office/2006/metadata/properties"/>
    <ds:schemaRef ds:uri="2e93e87c-da02-4e03-af4d-87b7f8f15dc1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4479</TotalTime>
  <Words>1082</Words>
  <Application>Microsoft Office PowerPoint</Application>
  <PresentationFormat>Widescreen</PresentationFormat>
  <Paragraphs>201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Public Sans</vt:lpstr>
      <vt:lpstr>Public Sans ExtraBold</vt:lpstr>
      <vt:lpstr>Times New Roman</vt:lpstr>
      <vt:lpstr>Wingdings 3</vt:lpstr>
      <vt:lpstr>Office Theme</vt:lpstr>
      <vt:lpstr>Our Capital Forest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Urban and community forests in Connecticut The bad news  </vt:lpstr>
      <vt:lpstr>Urban and community Forestry Program Overview budget – Consolidated grant Program </vt:lpstr>
      <vt:lpstr>Urban and community Forestry Program Overview Budget – State Funding </vt:lpstr>
      <vt:lpstr>Program highlights, challenges, and future vision  </vt:lpstr>
      <vt:lpstr>Program highlights, challenges, and future vision  </vt:lpstr>
      <vt:lpstr>Program highlights, challenges, and future vision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Our Capital City and it’s Trees</dc:title>
  <dc:creator>Dionne, Heather</dc:creator>
  <cp:lastModifiedBy>Dionne, Heather</cp:lastModifiedBy>
  <cp:revision>7</cp:revision>
  <dcterms:created xsi:type="dcterms:W3CDTF">2023-05-02T12:06:52Z</dcterms:created>
  <dcterms:modified xsi:type="dcterms:W3CDTF">2023-05-05T14:46:03Z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0x010100C715B45388D5D54982F4AC5B2CF2A987</vt:lpwstr>
  </property>
</Properties>
</file>