
<file path=[Content_Types].xml><?xml version="1.0" encoding="utf-8"?>
<Types xmlns="http://schemas.openxmlformats.org/package/2006/content-types">
  <Default Extension="jfif" ContentType="image/jpeg"/>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6.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9.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slideLayouts/slideLayout38.xml" ContentType="application/vnd.openxmlformats-officedocument.presentationml.slideLayout+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theme/theme3.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 id="2147483696" r:id="rId4"/>
  </p:sldMasterIdLst>
  <p:notesMasterIdLst>
    <p:notesMasterId r:id="rId30"/>
  </p:notesMasterIdLst>
  <p:sldIdLst>
    <p:sldId id="256" r:id="rId5"/>
    <p:sldId id="269" r:id="rId6"/>
    <p:sldId id="257" r:id="rId7"/>
    <p:sldId id="258" r:id="rId8"/>
    <p:sldId id="259" r:id="rId9"/>
    <p:sldId id="261" r:id="rId10"/>
    <p:sldId id="294" r:id="rId11"/>
    <p:sldId id="263" r:id="rId12"/>
    <p:sldId id="264" r:id="rId13"/>
    <p:sldId id="295" r:id="rId14"/>
    <p:sldId id="298" r:id="rId15"/>
    <p:sldId id="296" r:id="rId16"/>
    <p:sldId id="299" r:id="rId17"/>
    <p:sldId id="268" r:id="rId18"/>
    <p:sldId id="273" r:id="rId19"/>
    <p:sldId id="270" r:id="rId20"/>
    <p:sldId id="300" r:id="rId21"/>
    <p:sldId id="384" r:id="rId22"/>
    <p:sldId id="385" r:id="rId23"/>
    <p:sldId id="383" r:id="rId24"/>
    <p:sldId id="272" r:id="rId25"/>
    <p:sldId id="266" r:id="rId26"/>
    <p:sldId id="271" r:id="rId27"/>
    <p:sldId id="292" r:id="rId28"/>
    <p:sldId id="373"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SdSiyQ3kYzyJoZFL+aIFtPBLQ1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8C4226-29C2-01DD-AC0B-6DE961714E8E}" name="Urbano, Andrea" initials="UA" userId="S::Andrea.Urbano@ct.gov::ab443455-90eb-45d2-84f8-b40a1c1177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E8853"/>
    <a:srgbClr val="FFFFFF"/>
    <a:srgbClr val="52C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87" autoAdjust="0"/>
  </p:normalViewPr>
  <p:slideViewPr>
    <p:cSldViewPr snapToGrid="0">
      <p:cViewPr varScale="1">
        <p:scale>
          <a:sx n="55" d="100"/>
          <a:sy n="55" d="100"/>
        </p:scale>
        <p:origin x="25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43" Type="http://customschemas.google.com/relationships/presentationmetadata" Target="metadata"/><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g"/><Relationship Id="rId5" Type="http://schemas.openxmlformats.org/officeDocument/2006/relationships/image" Target="../media/image29.jpeg"/><Relationship Id="rId4" Type="http://schemas.openxmlformats.org/officeDocument/2006/relationships/image" Target="../media/image28.jpg"/></Relationships>
</file>

<file path=ppt/diagrams/_rels/data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image" Target="../media/image34.jpeg"/><Relationship Id="rId6" Type="http://schemas.openxmlformats.org/officeDocument/2006/relationships/image" Target="../media/image39.jfif"/><Relationship Id="rId5" Type="http://schemas.openxmlformats.org/officeDocument/2006/relationships/image" Target="../media/image38.jpeg"/><Relationship Id="rId4"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g"/><Relationship Id="rId5" Type="http://schemas.openxmlformats.org/officeDocument/2006/relationships/image" Target="../media/image29.jpeg"/><Relationship Id="rId4" Type="http://schemas.openxmlformats.org/officeDocument/2006/relationships/image" Target="../media/image2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image" Target="../media/image34.jpeg"/><Relationship Id="rId6" Type="http://schemas.openxmlformats.org/officeDocument/2006/relationships/image" Target="../media/image39.jfif"/><Relationship Id="rId5" Type="http://schemas.openxmlformats.org/officeDocument/2006/relationships/image" Target="../media/image38.jpe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38DA8-CF13-42D5-966F-8A0127FC8C8A}" type="doc">
      <dgm:prSet loTypeId="urn:microsoft.com/office/officeart/2011/layout/TabList" loCatId="list" qsTypeId="urn:microsoft.com/office/officeart/2005/8/quickstyle/simple1" qsCatId="simple" csTypeId="urn:microsoft.com/office/officeart/2005/8/colors/accent5_3" csCatId="accent5" phldr="1"/>
      <dgm:spPr/>
      <dgm:t>
        <a:bodyPr/>
        <a:lstStyle/>
        <a:p>
          <a:endParaRPr lang="en-US"/>
        </a:p>
      </dgm:t>
    </dgm:pt>
    <dgm:pt modelId="{8210E015-7D0C-4875-AFC2-751432918675}">
      <dgm:prSet/>
      <dgm:spPr/>
      <dgm:t>
        <a:bodyPr/>
        <a:lstStyle/>
        <a:p>
          <a:r>
            <a:rPr lang="en-US" dirty="0"/>
            <a:t>Elevated temperatures</a:t>
          </a:r>
        </a:p>
      </dgm:t>
    </dgm:pt>
    <dgm:pt modelId="{21623DC8-06B1-4EDA-87D2-7235F0F95029}" type="parTrans" cxnId="{B7616ED6-9212-47D7-BE3C-4C02D1BC4E78}">
      <dgm:prSet/>
      <dgm:spPr/>
      <dgm:t>
        <a:bodyPr/>
        <a:lstStyle/>
        <a:p>
          <a:endParaRPr lang="en-US"/>
        </a:p>
      </dgm:t>
    </dgm:pt>
    <dgm:pt modelId="{D0E96C12-6DA2-47F0-84AC-DE55929514B8}" type="sibTrans" cxnId="{B7616ED6-9212-47D7-BE3C-4C02D1BC4E78}">
      <dgm:prSet/>
      <dgm:spPr/>
      <dgm:t>
        <a:bodyPr/>
        <a:lstStyle/>
        <a:p>
          <a:endParaRPr lang="en-US"/>
        </a:p>
      </dgm:t>
    </dgm:pt>
    <dgm:pt modelId="{7A203451-BCE7-41AD-BD7E-83ABEB45535A}">
      <dgm:prSet/>
      <dgm:spPr/>
      <dgm:t>
        <a:bodyPr/>
        <a:lstStyle/>
        <a:p>
          <a:r>
            <a:rPr lang="en-US" dirty="0"/>
            <a:t>Altered disturbance regimes </a:t>
          </a:r>
        </a:p>
      </dgm:t>
    </dgm:pt>
    <dgm:pt modelId="{B365EF90-0527-4643-9868-9C04B29926FA}" type="parTrans" cxnId="{832A4CAE-45D2-4433-A151-20AF738EFA1D}">
      <dgm:prSet/>
      <dgm:spPr/>
      <dgm:t>
        <a:bodyPr/>
        <a:lstStyle/>
        <a:p>
          <a:endParaRPr lang="en-US"/>
        </a:p>
      </dgm:t>
    </dgm:pt>
    <dgm:pt modelId="{0021D299-F3A5-4CD3-9A42-1ECF14A5FBB2}" type="sibTrans" cxnId="{832A4CAE-45D2-4433-A151-20AF738EFA1D}">
      <dgm:prSet/>
      <dgm:spPr/>
      <dgm:t>
        <a:bodyPr/>
        <a:lstStyle/>
        <a:p>
          <a:endParaRPr lang="en-US"/>
        </a:p>
      </dgm:t>
    </dgm:pt>
    <dgm:pt modelId="{966D0559-CFDD-4242-9CB2-FE96FC58D27F}">
      <dgm:prSet/>
      <dgm:spPr/>
      <dgm:t>
        <a:bodyPr/>
        <a:lstStyle/>
        <a:p>
          <a:r>
            <a:rPr lang="en-US" dirty="0"/>
            <a:t>Invasive pests &amp; pathogens</a:t>
          </a:r>
        </a:p>
      </dgm:t>
    </dgm:pt>
    <dgm:pt modelId="{703E731A-A879-4353-A067-D733857B8DBA}" type="parTrans" cxnId="{2B0E7C75-95BD-45C4-9141-80694782C401}">
      <dgm:prSet/>
      <dgm:spPr/>
      <dgm:t>
        <a:bodyPr/>
        <a:lstStyle/>
        <a:p>
          <a:endParaRPr lang="en-US"/>
        </a:p>
      </dgm:t>
    </dgm:pt>
    <dgm:pt modelId="{200D71AF-71BB-4CF4-871C-7655A5B30BDC}" type="sibTrans" cxnId="{2B0E7C75-95BD-45C4-9141-80694782C401}">
      <dgm:prSet/>
      <dgm:spPr/>
      <dgm:t>
        <a:bodyPr/>
        <a:lstStyle/>
        <a:p>
          <a:endParaRPr lang="en-US"/>
        </a:p>
      </dgm:t>
    </dgm:pt>
    <dgm:pt modelId="{1ACAEF90-94CD-4A29-9F2A-22DAA2846001}" type="pres">
      <dgm:prSet presAssocID="{DBF38DA8-CF13-42D5-966F-8A0127FC8C8A}" presName="Name0" presStyleCnt="0">
        <dgm:presLayoutVars>
          <dgm:chMax/>
          <dgm:chPref val="3"/>
          <dgm:dir/>
          <dgm:animOne val="branch"/>
          <dgm:animLvl val="lvl"/>
        </dgm:presLayoutVars>
      </dgm:prSet>
      <dgm:spPr/>
    </dgm:pt>
    <dgm:pt modelId="{24C97896-2DA2-4626-AE22-B7F0E04BD2FD}" type="pres">
      <dgm:prSet presAssocID="{8210E015-7D0C-4875-AFC2-751432918675}" presName="composite" presStyleCnt="0"/>
      <dgm:spPr/>
    </dgm:pt>
    <dgm:pt modelId="{E4845508-8819-4804-B3C9-BD661B1E7444}" type="pres">
      <dgm:prSet presAssocID="{8210E015-7D0C-4875-AFC2-751432918675}" presName="FirstChild" presStyleLbl="revTx" presStyleIdx="0" presStyleCnt="3">
        <dgm:presLayoutVars>
          <dgm:chMax val="0"/>
          <dgm:chPref val="0"/>
          <dgm:bulletEnabled val="1"/>
        </dgm:presLayoutVars>
      </dgm:prSet>
      <dgm:spPr/>
    </dgm:pt>
    <dgm:pt modelId="{B039788F-CBDD-42CE-8362-347A7DBCB70B}" type="pres">
      <dgm:prSet presAssocID="{8210E015-7D0C-4875-AFC2-751432918675}" presName="Parent" presStyleLbl="alignNode1" presStyleIdx="0" presStyleCnt="3">
        <dgm:presLayoutVars>
          <dgm:chMax val="3"/>
          <dgm:chPref val="3"/>
          <dgm:bulletEnabled val="1"/>
        </dgm:presLayoutVars>
      </dgm:prSet>
      <dgm:spPr/>
    </dgm:pt>
    <dgm:pt modelId="{EAE4C79C-500F-4715-A865-E5FA103EA984}" type="pres">
      <dgm:prSet presAssocID="{8210E015-7D0C-4875-AFC2-751432918675}" presName="Accent" presStyleLbl="parChTrans1D1" presStyleIdx="0" presStyleCnt="3"/>
      <dgm:spPr/>
    </dgm:pt>
    <dgm:pt modelId="{57E75363-5CE4-4C4F-AA2C-29D256A44255}" type="pres">
      <dgm:prSet presAssocID="{D0E96C12-6DA2-47F0-84AC-DE55929514B8}" presName="sibTrans" presStyleCnt="0"/>
      <dgm:spPr/>
    </dgm:pt>
    <dgm:pt modelId="{DEAD9AAA-81B9-4DF0-893A-A43EE178B5A1}" type="pres">
      <dgm:prSet presAssocID="{7A203451-BCE7-41AD-BD7E-83ABEB45535A}" presName="composite" presStyleCnt="0"/>
      <dgm:spPr/>
    </dgm:pt>
    <dgm:pt modelId="{222FEE3E-06BF-4A16-BDF1-F96A72D43EEB}" type="pres">
      <dgm:prSet presAssocID="{7A203451-BCE7-41AD-BD7E-83ABEB45535A}" presName="FirstChild" presStyleLbl="revTx" presStyleIdx="1" presStyleCnt="3">
        <dgm:presLayoutVars>
          <dgm:chMax val="0"/>
          <dgm:chPref val="0"/>
          <dgm:bulletEnabled val="1"/>
        </dgm:presLayoutVars>
      </dgm:prSet>
      <dgm:spPr/>
    </dgm:pt>
    <dgm:pt modelId="{5E7139AF-9B7B-4619-8E10-2B380B649565}" type="pres">
      <dgm:prSet presAssocID="{7A203451-BCE7-41AD-BD7E-83ABEB45535A}" presName="Parent" presStyleLbl="alignNode1" presStyleIdx="1" presStyleCnt="3">
        <dgm:presLayoutVars>
          <dgm:chMax val="3"/>
          <dgm:chPref val="3"/>
          <dgm:bulletEnabled val="1"/>
        </dgm:presLayoutVars>
      </dgm:prSet>
      <dgm:spPr/>
    </dgm:pt>
    <dgm:pt modelId="{5A7E9634-F25F-46E2-B0F2-1D1668F9764E}" type="pres">
      <dgm:prSet presAssocID="{7A203451-BCE7-41AD-BD7E-83ABEB45535A}" presName="Accent" presStyleLbl="parChTrans1D1" presStyleIdx="1" presStyleCnt="3"/>
      <dgm:spPr/>
    </dgm:pt>
    <dgm:pt modelId="{8393D12C-C9F3-46B2-868B-F1793F5D9276}" type="pres">
      <dgm:prSet presAssocID="{0021D299-F3A5-4CD3-9A42-1ECF14A5FBB2}" presName="sibTrans" presStyleCnt="0"/>
      <dgm:spPr/>
    </dgm:pt>
    <dgm:pt modelId="{FBEFC617-85FC-4D3E-B740-66507FCF7E4B}" type="pres">
      <dgm:prSet presAssocID="{966D0559-CFDD-4242-9CB2-FE96FC58D27F}" presName="composite" presStyleCnt="0"/>
      <dgm:spPr/>
    </dgm:pt>
    <dgm:pt modelId="{FEFB09C6-97DC-45A1-8737-AC40DB8D113F}" type="pres">
      <dgm:prSet presAssocID="{966D0559-CFDD-4242-9CB2-FE96FC58D27F}" presName="FirstChild" presStyleLbl="revTx" presStyleIdx="2" presStyleCnt="3">
        <dgm:presLayoutVars>
          <dgm:chMax val="0"/>
          <dgm:chPref val="0"/>
          <dgm:bulletEnabled val="1"/>
        </dgm:presLayoutVars>
      </dgm:prSet>
      <dgm:spPr/>
    </dgm:pt>
    <dgm:pt modelId="{341EF772-B5B5-41DD-8112-CD209E6B224B}" type="pres">
      <dgm:prSet presAssocID="{966D0559-CFDD-4242-9CB2-FE96FC58D27F}" presName="Parent" presStyleLbl="alignNode1" presStyleIdx="2" presStyleCnt="3">
        <dgm:presLayoutVars>
          <dgm:chMax val="3"/>
          <dgm:chPref val="3"/>
          <dgm:bulletEnabled val="1"/>
        </dgm:presLayoutVars>
      </dgm:prSet>
      <dgm:spPr/>
    </dgm:pt>
    <dgm:pt modelId="{203D2777-8B6C-4572-9B3E-148E54887072}" type="pres">
      <dgm:prSet presAssocID="{966D0559-CFDD-4242-9CB2-FE96FC58D27F}" presName="Accent" presStyleLbl="parChTrans1D1" presStyleIdx="2" presStyleCnt="3"/>
      <dgm:spPr/>
    </dgm:pt>
  </dgm:ptLst>
  <dgm:cxnLst>
    <dgm:cxn modelId="{7CCAB739-3F32-419D-B5A6-4FFE1BA13A0A}" type="presOf" srcId="{966D0559-CFDD-4242-9CB2-FE96FC58D27F}" destId="{341EF772-B5B5-41DD-8112-CD209E6B224B}" srcOrd="0" destOrd="0" presId="urn:microsoft.com/office/officeart/2011/layout/TabList"/>
    <dgm:cxn modelId="{4E53CF5F-9F4F-4049-A828-593954EA2F40}" type="presOf" srcId="{DBF38DA8-CF13-42D5-966F-8A0127FC8C8A}" destId="{1ACAEF90-94CD-4A29-9F2A-22DAA2846001}" srcOrd="0" destOrd="0" presId="urn:microsoft.com/office/officeart/2011/layout/TabList"/>
    <dgm:cxn modelId="{F1A8A871-0EAC-433C-8E1E-70F0F0DCA48D}" type="presOf" srcId="{8210E015-7D0C-4875-AFC2-751432918675}" destId="{B039788F-CBDD-42CE-8362-347A7DBCB70B}" srcOrd="0" destOrd="0" presId="urn:microsoft.com/office/officeart/2011/layout/TabList"/>
    <dgm:cxn modelId="{2B0E7C75-95BD-45C4-9141-80694782C401}" srcId="{DBF38DA8-CF13-42D5-966F-8A0127FC8C8A}" destId="{966D0559-CFDD-4242-9CB2-FE96FC58D27F}" srcOrd="2" destOrd="0" parTransId="{703E731A-A879-4353-A067-D733857B8DBA}" sibTransId="{200D71AF-71BB-4CF4-871C-7655A5B30BDC}"/>
    <dgm:cxn modelId="{832A4CAE-45D2-4433-A151-20AF738EFA1D}" srcId="{DBF38DA8-CF13-42D5-966F-8A0127FC8C8A}" destId="{7A203451-BCE7-41AD-BD7E-83ABEB45535A}" srcOrd="1" destOrd="0" parTransId="{B365EF90-0527-4643-9868-9C04B29926FA}" sibTransId="{0021D299-F3A5-4CD3-9A42-1ECF14A5FBB2}"/>
    <dgm:cxn modelId="{027BC4D3-DB08-449C-BBA9-0701AC8A2353}" type="presOf" srcId="{7A203451-BCE7-41AD-BD7E-83ABEB45535A}" destId="{5E7139AF-9B7B-4619-8E10-2B380B649565}" srcOrd="0" destOrd="0" presId="urn:microsoft.com/office/officeart/2011/layout/TabList"/>
    <dgm:cxn modelId="{B7616ED6-9212-47D7-BE3C-4C02D1BC4E78}" srcId="{DBF38DA8-CF13-42D5-966F-8A0127FC8C8A}" destId="{8210E015-7D0C-4875-AFC2-751432918675}" srcOrd="0" destOrd="0" parTransId="{21623DC8-06B1-4EDA-87D2-7235F0F95029}" sibTransId="{D0E96C12-6DA2-47F0-84AC-DE55929514B8}"/>
    <dgm:cxn modelId="{A1752253-D791-44BE-A074-4CD6CDEF273E}" type="presParOf" srcId="{1ACAEF90-94CD-4A29-9F2A-22DAA2846001}" destId="{24C97896-2DA2-4626-AE22-B7F0E04BD2FD}" srcOrd="0" destOrd="0" presId="urn:microsoft.com/office/officeart/2011/layout/TabList"/>
    <dgm:cxn modelId="{B3BEC012-F32D-4E35-B3AD-14F70D2684AB}" type="presParOf" srcId="{24C97896-2DA2-4626-AE22-B7F0E04BD2FD}" destId="{E4845508-8819-4804-B3C9-BD661B1E7444}" srcOrd="0" destOrd="0" presId="urn:microsoft.com/office/officeart/2011/layout/TabList"/>
    <dgm:cxn modelId="{53947D9C-0A4B-44F3-BE48-49E5640F68C0}" type="presParOf" srcId="{24C97896-2DA2-4626-AE22-B7F0E04BD2FD}" destId="{B039788F-CBDD-42CE-8362-347A7DBCB70B}" srcOrd="1" destOrd="0" presId="urn:microsoft.com/office/officeart/2011/layout/TabList"/>
    <dgm:cxn modelId="{5E3A53EC-9F43-42CE-9C0F-589FB772C8E0}" type="presParOf" srcId="{24C97896-2DA2-4626-AE22-B7F0E04BD2FD}" destId="{EAE4C79C-500F-4715-A865-E5FA103EA984}" srcOrd="2" destOrd="0" presId="urn:microsoft.com/office/officeart/2011/layout/TabList"/>
    <dgm:cxn modelId="{9B4273CA-8318-4D2C-BAD5-C936C367CE9E}" type="presParOf" srcId="{1ACAEF90-94CD-4A29-9F2A-22DAA2846001}" destId="{57E75363-5CE4-4C4F-AA2C-29D256A44255}" srcOrd="1" destOrd="0" presId="urn:microsoft.com/office/officeart/2011/layout/TabList"/>
    <dgm:cxn modelId="{A3172BE3-DF81-4624-8BEA-73057D361A6A}" type="presParOf" srcId="{1ACAEF90-94CD-4A29-9F2A-22DAA2846001}" destId="{DEAD9AAA-81B9-4DF0-893A-A43EE178B5A1}" srcOrd="2" destOrd="0" presId="urn:microsoft.com/office/officeart/2011/layout/TabList"/>
    <dgm:cxn modelId="{399EE977-4262-462F-B1D3-6CD200EAD811}" type="presParOf" srcId="{DEAD9AAA-81B9-4DF0-893A-A43EE178B5A1}" destId="{222FEE3E-06BF-4A16-BDF1-F96A72D43EEB}" srcOrd="0" destOrd="0" presId="urn:microsoft.com/office/officeart/2011/layout/TabList"/>
    <dgm:cxn modelId="{8081DB42-2B1C-4E81-B7EA-BF4C7782BA11}" type="presParOf" srcId="{DEAD9AAA-81B9-4DF0-893A-A43EE178B5A1}" destId="{5E7139AF-9B7B-4619-8E10-2B380B649565}" srcOrd="1" destOrd="0" presId="urn:microsoft.com/office/officeart/2011/layout/TabList"/>
    <dgm:cxn modelId="{A1F751DF-A0C1-46A0-BEFA-4F61115E1FD5}" type="presParOf" srcId="{DEAD9AAA-81B9-4DF0-893A-A43EE178B5A1}" destId="{5A7E9634-F25F-46E2-B0F2-1D1668F9764E}" srcOrd="2" destOrd="0" presId="urn:microsoft.com/office/officeart/2011/layout/TabList"/>
    <dgm:cxn modelId="{DD92A404-762F-4E03-9DEC-020228044896}" type="presParOf" srcId="{1ACAEF90-94CD-4A29-9F2A-22DAA2846001}" destId="{8393D12C-C9F3-46B2-868B-F1793F5D9276}" srcOrd="3" destOrd="0" presId="urn:microsoft.com/office/officeart/2011/layout/TabList"/>
    <dgm:cxn modelId="{523FE066-F12B-43B0-BC43-4B803B4E049E}" type="presParOf" srcId="{1ACAEF90-94CD-4A29-9F2A-22DAA2846001}" destId="{FBEFC617-85FC-4D3E-B740-66507FCF7E4B}" srcOrd="4" destOrd="0" presId="urn:microsoft.com/office/officeart/2011/layout/TabList"/>
    <dgm:cxn modelId="{6628632B-CD36-43A5-BEDE-2AA3197B27AA}" type="presParOf" srcId="{FBEFC617-85FC-4D3E-B740-66507FCF7E4B}" destId="{FEFB09C6-97DC-45A1-8737-AC40DB8D113F}" srcOrd="0" destOrd="0" presId="urn:microsoft.com/office/officeart/2011/layout/TabList"/>
    <dgm:cxn modelId="{11BE12D8-903D-4AFC-AF63-E9E5FE72B26C}" type="presParOf" srcId="{FBEFC617-85FC-4D3E-B740-66507FCF7E4B}" destId="{341EF772-B5B5-41DD-8112-CD209E6B224B}" srcOrd="1" destOrd="0" presId="urn:microsoft.com/office/officeart/2011/layout/TabList"/>
    <dgm:cxn modelId="{FB24B7AD-08CF-413D-ACBF-711FAB13124C}" type="presParOf" srcId="{FBEFC617-85FC-4D3E-B740-66507FCF7E4B}" destId="{203D2777-8B6C-4572-9B3E-148E54887072}" srcOrd="2" destOrd="0" presId="urn:microsoft.com/office/officeart/2011/layout/Tab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F38DA8-CF13-42D5-966F-8A0127FC8C8A}" type="doc">
      <dgm:prSet loTypeId="urn:microsoft.com/office/officeart/2005/8/layout/vList3" loCatId="list" qsTypeId="urn:microsoft.com/office/officeart/2005/8/quickstyle/simple1" qsCatId="simple" csTypeId="urn:microsoft.com/office/officeart/2005/8/colors/accent5_3" csCatId="accent5" phldr="1"/>
      <dgm:spPr/>
      <dgm:t>
        <a:bodyPr/>
        <a:lstStyle/>
        <a:p>
          <a:endParaRPr lang="en-US"/>
        </a:p>
      </dgm:t>
    </dgm:pt>
    <dgm:pt modelId="{8210E015-7D0C-4875-AFC2-751432918675}">
      <dgm:prSet custT="1"/>
      <dgm:spPr/>
      <dgm:t>
        <a:bodyPr/>
        <a:lstStyle/>
        <a:p>
          <a:r>
            <a:rPr lang="en-US" sz="2000" dirty="0"/>
            <a:t>Protect &amp; promote biodiversity</a:t>
          </a:r>
        </a:p>
      </dgm:t>
    </dgm:pt>
    <dgm:pt modelId="{21623DC8-06B1-4EDA-87D2-7235F0F95029}" type="parTrans" cxnId="{B7616ED6-9212-47D7-BE3C-4C02D1BC4E78}">
      <dgm:prSet/>
      <dgm:spPr/>
      <dgm:t>
        <a:bodyPr/>
        <a:lstStyle/>
        <a:p>
          <a:endParaRPr lang="en-US"/>
        </a:p>
      </dgm:t>
    </dgm:pt>
    <dgm:pt modelId="{D0E96C12-6DA2-47F0-84AC-DE55929514B8}" type="sibTrans" cxnId="{B7616ED6-9212-47D7-BE3C-4C02D1BC4E78}">
      <dgm:prSet/>
      <dgm:spPr/>
      <dgm:t>
        <a:bodyPr/>
        <a:lstStyle/>
        <a:p>
          <a:endParaRPr lang="en-US"/>
        </a:p>
      </dgm:t>
    </dgm:pt>
    <dgm:pt modelId="{848E59E3-D216-41CC-B099-891D53EF0E0A}">
      <dgm:prSet custT="1"/>
      <dgm:spPr/>
      <dgm:t>
        <a:bodyPr/>
        <a:lstStyle/>
        <a:p>
          <a:pPr>
            <a:spcAft>
              <a:spcPts val="0"/>
            </a:spcAft>
          </a:pPr>
          <a:r>
            <a:rPr lang="en-US" sz="1800" dirty="0"/>
            <a:t>Dynamic systems: multiple pathways of recovery </a:t>
          </a:r>
        </a:p>
        <a:p>
          <a:pPr>
            <a:spcAft>
              <a:spcPct val="35000"/>
            </a:spcAft>
          </a:pPr>
          <a:r>
            <a:rPr lang="en-US" sz="1800" dirty="0"/>
            <a:t>Can reduce impacts of disturbances</a:t>
          </a:r>
        </a:p>
      </dgm:t>
    </dgm:pt>
    <dgm:pt modelId="{66E83D97-DF02-4950-8DEB-BB045A31199D}" type="parTrans" cxnId="{86A43288-B76B-4D6C-9EA0-28EA3F0543BF}">
      <dgm:prSet/>
      <dgm:spPr/>
      <dgm:t>
        <a:bodyPr/>
        <a:lstStyle/>
        <a:p>
          <a:endParaRPr lang="en-US"/>
        </a:p>
      </dgm:t>
    </dgm:pt>
    <dgm:pt modelId="{868FE5D7-C65C-4880-8D82-89E6B6928263}" type="sibTrans" cxnId="{86A43288-B76B-4D6C-9EA0-28EA3F0543BF}">
      <dgm:prSet/>
      <dgm:spPr/>
      <dgm:t>
        <a:bodyPr/>
        <a:lstStyle/>
        <a:p>
          <a:endParaRPr lang="en-US"/>
        </a:p>
      </dgm:t>
    </dgm:pt>
    <dgm:pt modelId="{7A203451-BCE7-41AD-BD7E-83ABEB45535A}">
      <dgm:prSet custT="1"/>
      <dgm:spPr/>
      <dgm:t>
        <a:bodyPr/>
        <a:lstStyle/>
        <a:p>
          <a:pPr>
            <a:spcAft>
              <a:spcPts val="0"/>
            </a:spcAft>
          </a:pPr>
          <a:r>
            <a:rPr lang="en-US" sz="2000" dirty="0"/>
            <a:t>Combat temperature increases</a:t>
          </a:r>
        </a:p>
        <a:p>
          <a:pPr>
            <a:spcAft>
              <a:spcPct val="35000"/>
            </a:spcAft>
          </a:pPr>
          <a:r>
            <a:rPr lang="en-US" sz="2000" dirty="0"/>
            <a:t>Slow the rate of change</a:t>
          </a:r>
        </a:p>
      </dgm:t>
    </dgm:pt>
    <dgm:pt modelId="{B365EF90-0527-4643-9868-9C04B29926FA}" type="parTrans" cxnId="{832A4CAE-45D2-4433-A151-20AF738EFA1D}">
      <dgm:prSet/>
      <dgm:spPr/>
      <dgm:t>
        <a:bodyPr/>
        <a:lstStyle/>
        <a:p>
          <a:endParaRPr lang="en-US"/>
        </a:p>
      </dgm:t>
    </dgm:pt>
    <dgm:pt modelId="{0021D299-F3A5-4CD3-9A42-1ECF14A5FBB2}" type="sibTrans" cxnId="{832A4CAE-45D2-4433-A151-20AF738EFA1D}">
      <dgm:prSet/>
      <dgm:spPr/>
      <dgm:t>
        <a:bodyPr/>
        <a:lstStyle/>
        <a:p>
          <a:endParaRPr lang="en-US"/>
        </a:p>
      </dgm:t>
    </dgm:pt>
    <dgm:pt modelId="{966D0559-CFDD-4242-9CB2-FE96FC58D27F}">
      <dgm:prSet custT="1"/>
      <dgm:spPr/>
      <dgm:t>
        <a:bodyPr/>
        <a:lstStyle/>
        <a:p>
          <a:r>
            <a:rPr lang="en-US" sz="2000" dirty="0"/>
            <a:t>Reduce flooding &amp; associated impacts</a:t>
          </a:r>
        </a:p>
      </dgm:t>
    </dgm:pt>
    <dgm:pt modelId="{703E731A-A879-4353-A067-D733857B8DBA}" type="parTrans" cxnId="{2B0E7C75-95BD-45C4-9141-80694782C401}">
      <dgm:prSet/>
      <dgm:spPr/>
      <dgm:t>
        <a:bodyPr/>
        <a:lstStyle/>
        <a:p>
          <a:endParaRPr lang="en-US"/>
        </a:p>
      </dgm:t>
    </dgm:pt>
    <dgm:pt modelId="{200D71AF-71BB-4CF4-871C-7655A5B30BDC}" type="sibTrans" cxnId="{2B0E7C75-95BD-45C4-9141-80694782C401}">
      <dgm:prSet/>
      <dgm:spPr/>
      <dgm:t>
        <a:bodyPr/>
        <a:lstStyle/>
        <a:p>
          <a:endParaRPr lang="en-US"/>
        </a:p>
      </dgm:t>
    </dgm:pt>
    <dgm:pt modelId="{F0E46447-2E28-4F5A-8136-60593945C451}">
      <dgm:prSet custT="1"/>
      <dgm:spPr/>
      <dgm:t>
        <a:bodyPr/>
        <a:lstStyle/>
        <a:p>
          <a:r>
            <a:rPr lang="en-US" sz="2000" dirty="0"/>
            <a:t>Provide sustainable &amp; renewable resources, clean air and water </a:t>
          </a:r>
        </a:p>
      </dgm:t>
    </dgm:pt>
    <dgm:pt modelId="{D24B11A6-F2BD-4ABC-A916-190A4C94C039}" type="sibTrans" cxnId="{18234F61-5A50-4A9B-AD8C-B784DEDAA8DF}">
      <dgm:prSet/>
      <dgm:spPr/>
      <dgm:t>
        <a:bodyPr/>
        <a:lstStyle/>
        <a:p>
          <a:endParaRPr lang="en-US"/>
        </a:p>
      </dgm:t>
    </dgm:pt>
    <dgm:pt modelId="{E5D6F08F-F8F2-425C-A16A-701CB57E3ACF}" type="parTrans" cxnId="{18234F61-5A50-4A9B-AD8C-B784DEDAA8DF}">
      <dgm:prSet/>
      <dgm:spPr/>
      <dgm:t>
        <a:bodyPr/>
        <a:lstStyle/>
        <a:p>
          <a:endParaRPr lang="en-US"/>
        </a:p>
      </dgm:t>
    </dgm:pt>
    <dgm:pt modelId="{58D30B7B-66B7-4D3C-BDE4-50CE794DE36B}" type="pres">
      <dgm:prSet presAssocID="{DBF38DA8-CF13-42D5-966F-8A0127FC8C8A}" presName="linearFlow" presStyleCnt="0">
        <dgm:presLayoutVars>
          <dgm:dir/>
          <dgm:resizeHandles val="exact"/>
        </dgm:presLayoutVars>
      </dgm:prSet>
      <dgm:spPr/>
    </dgm:pt>
    <dgm:pt modelId="{118BC60F-FFB7-457B-8EB4-314FC2DB3941}" type="pres">
      <dgm:prSet presAssocID="{7A203451-BCE7-41AD-BD7E-83ABEB45535A}" presName="composite" presStyleCnt="0"/>
      <dgm:spPr/>
    </dgm:pt>
    <dgm:pt modelId="{377A276D-29C0-4FC4-BCE5-7C4EF18BE3A0}" type="pres">
      <dgm:prSet presAssocID="{7A203451-BCE7-41AD-BD7E-83ABEB45535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0CA27C09-2392-44CA-9846-94DB159E75A1}" type="pres">
      <dgm:prSet presAssocID="{7A203451-BCE7-41AD-BD7E-83ABEB45535A}" presName="txShp" presStyleLbl="node1" presStyleIdx="0" presStyleCnt="5">
        <dgm:presLayoutVars>
          <dgm:bulletEnabled val="1"/>
        </dgm:presLayoutVars>
      </dgm:prSet>
      <dgm:spPr/>
    </dgm:pt>
    <dgm:pt modelId="{F6326E0F-707B-4355-B0D5-AA905704F323}" type="pres">
      <dgm:prSet presAssocID="{0021D299-F3A5-4CD3-9A42-1ECF14A5FBB2}" presName="spacing" presStyleCnt="0"/>
      <dgm:spPr/>
    </dgm:pt>
    <dgm:pt modelId="{803FE7B9-3FC6-4A01-A711-7B7B4E4ACBC2}" type="pres">
      <dgm:prSet presAssocID="{966D0559-CFDD-4242-9CB2-FE96FC58D27F}" presName="composite" presStyleCnt="0"/>
      <dgm:spPr/>
    </dgm:pt>
    <dgm:pt modelId="{01956F0C-C0AC-44DD-88A3-44BF3E2F65E0}" type="pres">
      <dgm:prSet presAssocID="{966D0559-CFDD-4242-9CB2-FE96FC58D27F}"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2E935CD2-8696-4644-87DB-41ED76212C0D}" type="pres">
      <dgm:prSet presAssocID="{966D0559-CFDD-4242-9CB2-FE96FC58D27F}" presName="txShp" presStyleLbl="node1" presStyleIdx="1" presStyleCnt="5">
        <dgm:presLayoutVars>
          <dgm:bulletEnabled val="1"/>
        </dgm:presLayoutVars>
      </dgm:prSet>
      <dgm:spPr/>
    </dgm:pt>
    <dgm:pt modelId="{27F1EC88-C593-47AD-BA2E-75DBFB2DC45D}" type="pres">
      <dgm:prSet presAssocID="{200D71AF-71BB-4CF4-871C-7655A5B30BDC}" presName="spacing" presStyleCnt="0"/>
      <dgm:spPr/>
    </dgm:pt>
    <dgm:pt modelId="{E0ADB331-AEAD-4ED2-946C-4E35B496864F}" type="pres">
      <dgm:prSet presAssocID="{848E59E3-D216-41CC-B099-891D53EF0E0A}" presName="composite" presStyleCnt="0"/>
      <dgm:spPr/>
    </dgm:pt>
    <dgm:pt modelId="{61D08062-17C6-4380-A5C9-A38F789C82E4}" type="pres">
      <dgm:prSet presAssocID="{848E59E3-D216-41CC-B099-891D53EF0E0A}"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FD783949-D676-478E-A3C4-D43E6DEAA614}" type="pres">
      <dgm:prSet presAssocID="{848E59E3-D216-41CC-B099-891D53EF0E0A}" presName="txShp" presStyleLbl="node1" presStyleIdx="2" presStyleCnt="5">
        <dgm:presLayoutVars>
          <dgm:bulletEnabled val="1"/>
        </dgm:presLayoutVars>
      </dgm:prSet>
      <dgm:spPr/>
    </dgm:pt>
    <dgm:pt modelId="{0345A6D2-E33B-455E-AE50-EF85C0A44788}" type="pres">
      <dgm:prSet presAssocID="{868FE5D7-C65C-4880-8D82-89E6B6928263}" presName="spacing" presStyleCnt="0"/>
      <dgm:spPr/>
    </dgm:pt>
    <dgm:pt modelId="{02876203-8BFE-45BA-9E4F-FEFF67B69B02}" type="pres">
      <dgm:prSet presAssocID="{8210E015-7D0C-4875-AFC2-751432918675}" presName="composite" presStyleCnt="0"/>
      <dgm:spPr/>
    </dgm:pt>
    <dgm:pt modelId="{72165562-3E3E-4BC1-A659-8405CA8D3B0A}" type="pres">
      <dgm:prSet presAssocID="{8210E015-7D0C-4875-AFC2-751432918675}"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2DEA1AA7-D099-4A6D-9AB8-B97C037CCBF7}" type="pres">
      <dgm:prSet presAssocID="{8210E015-7D0C-4875-AFC2-751432918675}" presName="txShp" presStyleLbl="node1" presStyleIdx="3" presStyleCnt="5">
        <dgm:presLayoutVars>
          <dgm:bulletEnabled val="1"/>
        </dgm:presLayoutVars>
      </dgm:prSet>
      <dgm:spPr/>
    </dgm:pt>
    <dgm:pt modelId="{46A00397-46C5-4E05-B2BB-3AA2D3311114}" type="pres">
      <dgm:prSet presAssocID="{D0E96C12-6DA2-47F0-84AC-DE55929514B8}" presName="spacing" presStyleCnt="0"/>
      <dgm:spPr/>
    </dgm:pt>
    <dgm:pt modelId="{3BDB776A-ED0F-4ED1-9DAF-1A32E758F9B0}" type="pres">
      <dgm:prSet presAssocID="{F0E46447-2E28-4F5A-8136-60593945C451}" presName="composite" presStyleCnt="0"/>
      <dgm:spPr/>
    </dgm:pt>
    <dgm:pt modelId="{97086384-BDB4-4A5D-822A-E6A9EE0E1C25}" type="pres">
      <dgm:prSet presAssocID="{F0E46447-2E28-4F5A-8136-60593945C451}"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pt>
    <dgm:pt modelId="{9B0DF899-561E-41A4-86A2-9175398F8003}" type="pres">
      <dgm:prSet presAssocID="{F0E46447-2E28-4F5A-8136-60593945C451}" presName="txShp" presStyleLbl="node1" presStyleIdx="4" presStyleCnt="5">
        <dgm:presLayoutVars>
          <dgm:bulletEnabled val="1"/>
        </dgm:presLayoutVars>
      </dgm:prSet>
      <dgm:spPr/>
    </dgm:pt>
  </dgm:ptLst>
  <dgm:cxnLst>
    <dgm:cxn modelId="{AD8F4B16-5548-46DE-A8F6-1586838DE512}" type="presOf" srcId="{F0E46447-2E28-4F5A-8136-60593945C451}" destId="{9B0DF899-561E-41A4-86A2-9175398F8003}" srcOrd="0" destOrd="0" presId="urn:microsoft.com/office/officeart/2005/8/layout/vList3"/>
    <dgm:cxn modelId="{6E5E453A-9B12-4F00-90A1-E53B04E84905}" type="presOf" srcId="{7A203451-BCE7-41AD-BD7E-83ABEB45535A}" destId="{0CA27C09-2392-44CA-9846-94DB159E75A1}" srcOrd="0" destOrd="0" presId="urn:microsoft.com/office/officeart/2005/8/layout/vList3"/>
    <dgm:cxn modelId="{18234F61-5A50-4A9B-AD8C-B784DEDAA8DF}" srcId="{DBF38DA8-CF13-42D5-966F-8A0127FC8C8A}" destId="{F0E46447-2E28-4F5A-8136-60593945C451}" srcOrd="4" destOrd="0" parTransId="{E5D6F08F-F8F2-425C-A16A-701CB57E3ACF}" sibTransId="{D24B11A6-F2BD-4ABC-A916-190A4C94C039}"/>
    <dgm:cxn modelId="{06B0C050-DDB1-4049-A9F0-632C6F694D9E}" type="presOf" srcId="{848E59E3-D216-41CC-B099-891D53EF0E0A}" destId="{FD783949-D676-478E-A3C4-D43E6DEAA614}" srcOrd="0" destOrd="0" presId="urn:microsoft.com/office/officeart/2005/8/layout/vList3"/>
    <dgm:cxn modelId="{2B0E7C75-95BD-45C4-9141-80694782C401}" srcId="{DBF38DA8-CF13-42D5-966F-8A0127FC8C8A}" destId="{966D0559-CFDD-4242-9CB2-FE96FC58D27F}" srcOrd="1" destOrd="0" parTransId="{703E731A-A879-4353-A067-D733857B8DBA}" sibTransId="{200D71AF-71BB-4CF4-871C-7655A5B30BDC}"/>
    <dgm:cxn modelId="{86A43288-B76B-4D6C-9EA0-28EA3F0543BF}" srcId="{DBF38DA8-CF13-42D5-966F-8A0127FC8C8A}" destId="{848E59E3-D216-41CC-B099-891D53EF0E0A}" srcOrd="2" destOrd="0" parTransId="{66E83D97-DF02-4950-8DEB-BB045A31199D}" sibTransId="{868FE5D7-C65C-4880-8D82-89E6B6928263}"/>
    <dgm:cxn modelId="{832A4CAE-45D2-4433-A151-20AF738EFA1D}" srcId="{DBF38DA8-CF13-42D5-966F-8A0127FC8C8A}" destId="{7A203451-BCE7-41AD-BD7E-83ABEB45535A}" srcOrd="0" destOrd="0" parTransId="{B365EF90-0527-4643-9868-9C04B29926FA}" sibTransId="{0021D299-F3A5-4CD3-9A42-1ECF14A5FBB2}"/>
    <dgm:cxn modelId="{38976BBB-C34F-47FE-98DC-21D419323896}" type="presOf" srcId="{8210E015-7D0C-4875-AFC2-751432918675}" destId="{2DEA1AA7-D099-4A6D-9AB8-B97C037CCBF7}" srcOrd="0" destOrd="0" presId="urn:microsoft.com/office/officeart/2005/8/layout/vList3"/>
    <dgm:cxn modelId="{14AB60C8-943C-4D9B-B879-671F62E172D3}" type="presOf" srcId="{DBF38DA8-CF13-42D5-966F-8A0127FC8C8A}" destId="{58D30B7B-66B7-4D3C-BDE4-50CE794DE36B}" srcOrd="0" destOrd="0" presId="urn:microsoft.com/office/officeart/2005/8/layout/vList3"/>
    <dgm:cxn modelId="{B7616ED6-9212-47D7-BE3C-4C02D1BC4E78}" srcId="{DBF38DA8-CF13-42D5-966F-8A0127FC8C8A}" destId="{8210E015-7D0C-4875-AFC2-751432918675}" srcOrd="3" destOrd="0" parTransId="{21623DC8-06B1-4EDA-87D2-7235F0F95029}" sibTransId="{D0E96C12-6DA2-47F0-84AC-DE55929514B8}"/>
    <dgm:cxn modelId="{947C3BFD-2797-4D67-BA53-832C80AAD34F}" type="presOf" srcId="{966D0559-CFDD-4242-9CB2-FE96FC58D27F}" destId="{2E935CD2-8696-4644-87DB-41ED76212C0D}" srcOrd="0" destOrd="0" presId="urn:microsoft.com/office/officeart/2005/8/layout/vList3"/>
    <dgm:cxn modelId="{AC677F53-6ABD-43A3-94EF-0B65114BC3A0}" type="presParOf" srcId="{58D30B7B-66B7-4D3C-BDE4-50CE794DE36B}" destId="{118BC60F-FFB7-457B-8EB4-314FC2DB3941}" srcOrd="0" destOrd="0" presId="urn:microsoft.com/office/officeart/2005/8/layout/vList3"/>
    <dgm:cxn modelId="{DFC61C85-C400-4416-B39B-079DEBEA4AEF}" type="presParOf" srcId="{118BC60F-FFB7-457B-8EB4-314FC2DB3941}" destId="{377A276D-29C0-4FC4-BCE5-7C4EF18BE3A0}" srcOrd="0" destOrd="0" presId="urn:microsoft.com/office/officeart/2005/8/layout/vList3"/>
    <dgm:cxn modelId="{394C53E8-4D1F-461E-81CC-339D47C797B9}" type="presParOf" srcId="{118BC60F-FFB7-457B-8EB4-314FC2DB3941}" destId="{0CA27C09-2392-44CA-9846-94DB159E75A1}" srcOrd="1" destOrd="0" presId="urn:microsoft.com/office/officeart/2005/8/layout/vList3"/>
    <dgm:cxn modelId="{0956EC97-95D1-41F4-BA83-7F11FB34F6F5}" type="presParOf" srcId="{58D30B7B-66B7-4D3C-BDE4-50CE794DE36B}" destId="{F6326E0F-707B-4355-B0D5-AA905704F323}" srcOrd="1" destOrd="0" presId="urn:microsoft.com/office/officeart/2005/8/layout/vList3"/>
    <dgm:cxn modelId="{7DBBDFA8-7907-4E6F-A71E-7E2A613F0360}" type="presParOf" srcId="{58D30B7B-66B7-4D3C-BDE4-50CE794DE36B}" destId="{803FE7B9-3FC6-4A01-A711-7B7B4E4ACBC2}" srcOrd="2" destOrd="0" presId="urn:microsoft.com/office/officeart/2005/8/layout/vList3"/>
    <dgm:cxn modelId="{ECADD53B-A188-490F-9069-805E3545813B}" type="presParOf" srcId="{803FE7B9-3FC6-4A01-A711-7B7B4E4ACBC2}" destId="{01956F0C-C0AC-44DD-88A3-44BF3E2F65E0}" srcOrd="0" destOrd="0" presId="urn:microsoft.com/office/officeart/2005/8/layout/vList3"/>
    <dgm:cxn modelId="{15CA4A3C-6D31-434B-AB62-5F53E5173697}" type="presParOf" srcId="{803FE7B9-3FC6-4A01-A711-7B7B4E4ACBC2}" destId="{2E935CD2-8696-4644-87DB-41ED76212C0D}" srcOrd="1" destOrd="0" presId="urn:microsoft.com/office/officeart/2005/8/layout/vList3"/>
    <dgm:cxn modelId="{330877DF-3FC5-4858-908A-F40E17251BE1}" type="presParOf" srcId="{58D30B7B-66B7-4D3C-BDE4-50CE794DE36B}" destId="{27F1EC88-C593-47AD-BA2E-75DBFB2DC45D}" srcOrd="3" destOrd="0" presId="urn:microsoft.com/office/officeart/2005/8/layout/vList3"/>
    <dgm:cxn modelId="{D5C424DB-F641-40A2-B9C8-08EB9316F337}" type="presParOf" srcId="{58D30B7B-66B7-4D3C-BDE4-50CE794DE36B}" destId="{E0ADB331-AEAD-4ED2-946C-4E35B496864F}" srcOrd="4" destOrd="0" presId="urn:microsoft.com/office/officeart/2005/8/layout/vList3"/>
    <dgm:cxn modelId="{32D8914F-F1A6-47E9-90BC-7C7A1D11D54B}" type="presParOf" srcId="{E0ADB331-AEAD-4ED2-946C-4E35B496864F}" destId="{61D08062-17C6-4380-A5C9-A38F789C82E4}" srcOrd="0" destOrd="0" presId="urn:microsoft.com/office/officeart/2005/8/layout/vList3"/>
    <dgm:cxn modelId="{AC28B26E-F20F-457E-9A3E-9261C594EF01}" type="presParOf" srcId="{E0ADB331-AEAD-4ED2-946C-4E35B496864F}" destId="{FD783949-D676-478E-A3C4-D43E6DEAA614}" srcOrd="1" destOrd="0" presId="urn:microsoft.com/office/officeart/2005/8/layout/vList3"/>
    <dgm:cxn modelId="{D5022DA5-34C0-468F-965F-3FA692A7C5AA}" type="presParOf" srcId="{58D30B7B-66B7-4D3C-BDE4-50CE794DE36B}" destId="{0345A6D2-E33B-455E-AE50-EF85C0A44788}" srcOrd="5" destOrd="0" presId="urn:microsoft.com/office/officeart/2005/8/layout/vList3"/>
    <dgm:cxn modelId="{D11DB750-DB13-4A70-A619-20129757D449}" type="presParOf" srcId="{58D30B7B-66B7-4D3C-BDE4-50CE794DE36B}" destId="{02876203-8BFE-45BA-9E4F-FEFF67B69B02}" srcOrd="6" destOrd="0" presId="urn:microsoft.com/office/officeart/2005/8/layout/vList3"/>
    <dgm:cxn modelId="{84E87C58-FDDE-49B7-8243-78D8E006BA1F}" type="presParOf" srcId="{02876203-8BFE-45BA-9E4F-FEFF67B69B02}" destId="{72165562-3E3E-4BC1-A659-8405CA8D3B0A}" srcOrd="0" destOrd="0" presId="urn:microsoft.com/office/officeart/2005/8/layout/vList3"/>
    <dgm:cxn modelId="{1010B55B-E7BE-4B17-8E33-0209A62BA224}" type="presParOf" srcId="{02876203-8BFE-45BA-9E4F-FEFF67B69B02}" destId="{2DEA1AA7-D099-4A6D-9AB8-B97C037CCBF7}" srcOrd="1" destOrd="0" presId="urn:microsoft.com/office/officeart/2005/8/layout/vList3"/>
    <dgm:cxn modelId="{A766038C-D39C-4BBB-AE7E-4896E013F84D}" type="presParOf" srcId="{58D30B7B-66B7-4D3C-BDE4-50CE794DE36B}" destId="{46A00397-46C5-4E05-B2BB-3AA2D3311114}" srcOrd="7" destOrd="0" presId="urn:microsoft.com/office/officeart/2005/8/layout/vList3"/>
    <dgm:cxn modelId="{F2DDB3D6-7343-47B7-ACF9-1C1F1FC52C8A}" type="presParOf" srcId="{58D30B7B-66B7-4D3C-BDE4-50CE794DE36B}" destId="{3BDB776A-ED0F-4ED1-9DAF-1A32E758F9B0}" srcOrd="8" destOrd="0" presId="urn:microsoft.com/office/officeart/2005/8/layout/vList3"/>
    <dgm:cxn modelId="{BC59D495-9B5D-42A5-A7C4-BB136EE5F7DC}" type="presParOf" srcId="{3BDB776A-ED0F-4ED1-9DAF-1A32E758F9B0}" destId="{97086384-BDB4-4A5D-822A-E6A9EE0E1C25}" srcOrd="0" destOrd="0" presId="urn:microsoft.com/office/officeart/2005/8/layout/vList3"/>
    <dgm:cxn modelId="{C137664F-FB05-49F9-861B-4A86D8E26CD4}" type="presParOf" srcId="{3BDB776A-ED0F-4ED1-9DAF-1A32E758F9B0}" destId="{9B0DF899-561E-41A4-86A2-9175398F800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F38DA8-CF13-42D5-966F-8A0127FC8C8A}" type="doc">
      <dgm:prSet loTypeId="urn:microsoft.com/office/officeart/2011/layout/TabList" loCatId="list" qsTypeId="urn:microsoft.com/office/officeart/2005/8/quickstyle/simple1" qsCatId="simple" csTypeId="urn:microsoft.com/office/officeart/2005/8/colors/accent5_3" csCatId="accent5" phldr="1"/>
      <dgm:spPr/>
      <dgm:t>
        <a:bodyPr/>
        <a:lstStyle/>
        <a:p>
          <a:endParaRPr lang="en-US"/>
        </a:p>
      </dgm:t>
    </dgm:pt>
    <dgm:pt modelId="{8210E015-7D0C-4875-AFC2-751432918675}">
      <dgm:prSet/>
      <dgm:spPr/>
      <dgm:t>
        <a:bodyPr/>
        <a:lstStyle/>
        <a:p>
          <a:r>
            <a:rPr lang="en-US" dirty="0"/>
            <a:t>Elevated temperatures</a:t>
          </a:r>
        </a:p>
      </dgm:t>
    </dgm:pt>
    <dgm:pt modelId="{21623DC8-06B1-4EDA-87D2-7235F0F95029}" type="parTrans" cxnId="{B7616ED6-9212-47D7-BE3C-4C02D1BC4E78}">
      <dgm:prSet/>
      <dgm:spPr/>
      <dgm:t>
        <a:bodyPr/>
        <a:lstStyle/>
        <a:p>
          <a:endParaRPr lang="en-US"/>
        </a:p>
      </dgm:t>
    </dgm:pt>
    <dgm:pt modelId="{D0E96C12-6DA2-47F0-84AC-DE55929514B8}" type="sibTrans" cxnId="{B7616ED6-9212-47D7-BE3C-4C02D1BC4E78}">
      <dgm:prSet/>
      <dgm:spPr/>
      <dgm:t>
        <a:bodyPr/>
        <a:lstStyle/>
        <a:p>
          <a:endParaRPr lang="en-US"/>
        </a:p>
      </dgm:t>
    </dgm:pt>
    <dgm:pt modelId="{7A203451-BCE7-41AD-BD7E-83ABEB45535A}">
      <dgm:prSet/>
      <dgm:spPr/>
      <dgm:t>
        <a:bodyPr/>
        <a:lstStyle/>
        <a:p>
          <a:r>
            <a:rPr lang="en-US" dirty="0"/>
            <a:t>Altered disturbance regimes </a:t>
          </a:r>
        </a:p>
      </dgm:t>
    </dgm:pt>
    <dgm:pt modelId="{B365EF90-0527-4643-9868-9C04B29926FA}" type="parTrans" cxnId="{832A4CAE-45D2-4433-A151-20AF738EFA1D}">
      <dgm:prSet/>
      <dgm:spPr/>
      <dgm:t>
        <a:bodyPr/>
        <a:lstStyle/>
        <a:p>
          <a:endParaRPr lang="en-US"/>
        </a:p>
      </dgm:t>
    </dgm:pt>
    <dgm:pt modelId="{0021D299-F3A5-4CD3-9A42-1ECF14A5FBB2}" type="sibTrans" cxnId="{832A4CAE-45D2-4433-A151-20AF738EFA1D}">
      <dgm:prSet/>
      <dgm:spPr/>
      <dgm:t>
        <a:bodyPr/>
        <a:lstStyle/>
        <a:p>
          <a:endParaRPr lang="en-US"/>
        </a:p>
      </dgm:t>
    </dgm:pt>
    <dgm:pt modelId="{966D0559-CFDD-4242-9CB2-FE96FC58D27F}">
      <dgm:prSet/>
      <dgm:spPr/>
      <dgm:t>
        <a:bodyPr/>
        <a:lstStyle/>
        <a:p>
          <a:r>
            <a:rPr lang="en-US" dirty="0"/>
            <a:t>Invasive pests &amp; pathogens</a:t>
          </a:r>
        </a:p>
      </dgm:t>
    </dgm:pt>
    <dgm:pt modelId="{703E731A-A879-4353-A067-D733857B8DBA}" type="parTrans" cxnId="{2B0E7C75-95BD-45C4-9141-80694782C401}">
      <dgm:prSet/>
      <dgm:spPr/>
      <dgm:t>
        <a:bodyPr/>
        <a:lstStyle/>
        <a:p>
          <a:endParaRPr lang="en-US"/>
        </a:p>
      </dgm:t>
    </dgm:pt>
    <dgm:pt modelId="{200D71AF-71BB-4CF4-871C-7655A5B30BDC}" type="sibTrans" cxnId="{2B0E7C75-95BD-45C4-9141-80694782C401}">
      <dgm:prSet/>
      <dgm:spPr/>
      <dgm:t>
        <a:bodyPr/>
        <a:lstStyle/>
        <a:p>
          <a:endParaRPr lang="en-US"/>
        </a:p>
      </dgm:t>
    </dgm:pt>
    <dgm:pt modelId="{11425D0F-C47A-436B-8DE7-790888EC53EF}">
      <dgm:prSet/>
      <dgm:spPr/>
      <dgm:t>
        <a:bodyPr/>
        <a:lstStyle/>
        <a:p>
          <a:endParaRPr lang="en-US"/>
        </a:p>
      </dgm:t>
    </dgm:pt>
    <dgm:pt modelId="{99FF1BCF-E4AF-4B74-BF42-97BA529E7E03}" type="parTrans" cxnId="{5FFDDBDD-BE55-4990-A7E9-0DE3FB596DBD}">
      <dgm:prSet/>
      <dgm:spPr/>
      <dgm:t>
        <a:bodyPr/>
        <a:lstStyle/>
        <a:p>
          <a:endParaRPr lang="en-US"/>
        </a:p>
      </dgm:t>
    </dgm:pt>
    <dgm:pt modelId="{9944A127-A1CB-4B87-AC4E-85FEEB74EB4B}" type="sibTrans" cxnId="{5FFDDBDD-BE55-4990-A7E9-0DE3FB596DBD}">
      <dgm:prSet/>
      <dgm:spPr/>
      <dgm:t>
        <a:bodyPr/>
        <a:lstStyle/>
        <a:p>
          <a:endParaRPr lang="en-US"/>
        </a:p>
      </dgm:t>
    </dgm:pt>
    <dgm:pt modelId="{1ACAEF90-94CD-4A29-9F2A-22DAA2846001}" type="pres">
      <dgm:prSet presAssocID="{DBF38DA8-CF13-42D5-966F-8A0127FC8C8A}" presName="Name0" presStyleCnt="0">
        <dgm:presLayoutVars>
          <dgm:chMax/>
          <dgm:chPref val="3"/>
          <dgm:dir/>
          <dgm:animOne val="branch"/>
          <dgm:animLvl val="lvl"/>
        </dgm:presLayoutVars>
      </dgm:prSet>
      <dgm:spPr/>
    </dgm:pt>
    <dgm:pt modelId="{24C97896-2DA2-4626-AE22-B7F0E04BD2FD}" type="pres">
      <dgm:prSet presAssocID="{8210E015-7D0C-4875-AFC2-751432918675}" presName="composite" presStyleCnt="0"/>
      <dgm:spPr/>
    </dgm:pt>
    <dgm:pt modelId="{E4845508-8819-4804-B3C9-BD661B1E7444}" type="pres">
      <dgm:prSet presAssocID="{8210E015-7D0C-4875-AFC2-751432918675}" presName="FirstChild" presStyleLbl="revTx" presStyleIdx="0" presStyleCnt="3">
        <dgm:presLayoutVars>
          <dgm:chMax val="0"/>
          <dgm:chPref val="0"/>
          <dgm:bulletEnabled val="1"/>
        </dgm:presLayoutVars>
      </dgm:prSet>
      <dgm:spPr/>
    </dgm:pt>
    <dgm:pt modelId="{B039788F-CBDD-42CE-8362-347A7DBCB70B}" type="pres">
      <dgm:prSet presAssocID="{8210E015-7D0C-4875-AFC2-751432918675}" presName="Parent" presStyleLbl="alignNode1" presStyleIdx="0" presStyleCnt="3">
        <dgm:presLayoutVars>
          <dgm:chMax val="3"/>
          <dgm:chPref val="3"/>
          <dgm:bulletEnabled val="1"/>
        </dgm:presLayoutVars>
      </dgm:prSet>
      <dgm:spPr/>
    </dgm:pt>
    <dgm:pt modelId="{EAE4C79C-500F-4715-A865-E5FA103EA984}" type="pres">
      <dgm:prSet presAssocID="{8210E015-7D0C-4875-AFC2-751432918675}" presName="Accent" presStyleLbl="parChTrans1D1" presStyleIdx="0" presStyleCnt="3"/>
      <dgm:spPr/>
    </dgm:pt>
    <dgm:pt modelId="{57E75363-5CE4-4C4F-AA2C-29D256A44255}" type="pres">
      <dgm:prSet presAssocID="{D0E96C12-6DA2-47F0-84AC-DE55929514B8}" presName="sibTrans" presStyleCnt="0"/>
      <dgm:spPr/>
    </dgm:pt>
    <dgm:pt modelId="{DEAD9AAA-81B9-4DF0-893A-A43EE178B5A1}" type="pres">
      <dgm:prSet presAssocID="{7A203451-BCE7-41AD-BD7E-83ABEB45535A}" presName="composite" presStyleCnt="0"/>
      <dgm:spPr/>
    </dgm:pt>
    <dgm:pt modelId="{222FEE3E-06BF-4A16-BDF1-F96A72D43EEB}" type="pres">
      <dgm:prSet presAssocID="{7A203451-BCE7-41AD-BD7E-83ABEB45535A}" presName="FirstChild" presStyleLbl="revTx" presStyleIdx="1" presStyleCnt="3">
        <dgm:presLayoutVars>
          <dgm:chMax val="0"/>
          <dgm:chPref val="0"/>
          <dgm:bulletEnabled val="1"/>
        </dgm:presLayoutVars>
      </dgm:prSet>
      <dgm:spPr/>
    </dgm:pt>
    <dgm:pt modelId="{5E7139AF-9B7B-4619-8E10-2B380B649565}" type="pres">
      <dgm:prSet presAssocID="{7A203451-BCE7-41AD-BD7E-83ABEB45535A}" presName="Parent" presStyleLbl="alignNode1" presStyleIdx="1" presStyleCnt="3">
        <dgm:presLayoutVars>
          <dgm:chMax val="3"/>
          <dgm:chPref val="3"/>
          <dgm:bulletEnabled val="1"/>
        </dgm:presLayoutVars>
      </dgm:prSet>
      <dgm:spPr/>
    </dgm:pt>
    <dgm:pt modelId="{5A7E9634-F25F-46E2-B0F2-1D1668F9764E}" type="pres">
      <dgm:prSet presAssocID="{7A203451-BCE7-41AD-BD7E-83ABEB45535A}" presName="Accent" presStyleLbl="parChTrans1D1" presStyleIdx="1" presStyleCnt="3"/>
      <dgm:spPr/>
    </dgm:pt>
    <dgm:pt modelId="{8393D12C-C9F3-46B2-868B-F1793F5D9276}" type="pres">
      <dgm:prSet presAssocID="{0021D299-F3A5-4CD3-9A42-1ECF14A5FBB2}" presName="sibTrans" presStyleCnt="0"/>
      <dgm:spPr/>
    </dgm:pt>
    <dgm:pt modelId="{FBEFC617-85FC-4D3E-B740-66507FCF7E4B}" type="pres">
      <dgm:prSet presAssocID="{966D0559-CFDD-4242-9CB2-FE96FC58D27F}" presName="composite" presStyleCnt="0"/>
      <dgm:spPr/>
    </dgm:pt>
    <dgm:pt modelId="{FEFB09C6-97DC-45A1-8737-AC40DB8D113F}" type="pres">
      <dgm:prSet presAssocID="{966D0559-CFDD-4242-9CB2-FE96FC58D27F}" presName="FirstChild" presStyleLbl="revTx" presStyleIdx="2" presStyleCnt="3">
        <dgm:presLayoutVars>
          <dgm:chMax val="0"/>
          <dgm:chPref val="0"/>
          <dgm:bulletEnabled val="1"/>
        </dgm:presLayoutVars>
      </dgm:prSet>
      <dgm:spPr/>
    </dgm:pt>
    <dgm:pt modelId="{341EF772-B5B5-41DD-8112-CD209E6B224B}" type="pres">
      <dgm:prSet presAssocID="{966D0559-CFDD-4242-9CB2-FE96FC58D27F}" presName="Parent" presStyleLbl="alignNode1" presStyleIdx="2" presStyleCnt="3">
        <dgm:presLayoutVars>
          <dgm:chMax val="3"/>
          <dgm:chPref val="3"/>
          <dgm:bulletEnabled val="1"/>
        </dgm:presLayoutVars>
      </dgm:prSet>
      <dgm:spPr/>
    </dgm:pt>
    <dgm:pt modelId="{203D2777-8B6C-4572-9B3E-148E54887072}" type="pres">
      <dgm:prSet presAssocID="{966D0559-CFDD-4242-9CB2-FE96FC58D27F}" presName="Accent" presStyleLbl="parChTrans1D1" presStyleIdx="2" presStyleCnt="3"/>
      <dgm:spPr/>
    </dgm:pt>
  </dgm:ptLst>
  <dgm:cxnLst>
    <dgm:cxn modelId="{2E9FE50D-8184-4C91-B425-01C402C65753}" type="presOf" srcId="{11425D0F-C47A-436B-8DE7-790888EC53EF}" destId="{E4845508-8819-4804-B3C9-BD661B1E7444}" srcOrd="0" destOrd="0" presId="urn:microsoft.com/office/officeart/2011/layout/TabList"/>
    <dgm:cxn modelId="{7CCAB739-3F32-419D-B5A6-4FFE1BA13A0A}" type="presOf" srcId="{966D0559-CFDD-4242-9CB2-FE96FC58D27F}" destId="{341EF772-B5B5-41DD-8112-CD209E6B224B}" srcOrd="0" destOrd="0" presId="urn:microsoft.com/office/officeart/2011/layout/TabList"/>
    <dgm:cxn modelId="{4E53CF5F-9F4F-4049-A828-593954EA2F40}" type="presOf" srcId="{DBF38DA8-CF13-42D5-966F-8A0127FC8C8A}" destId="{1ACAEF90-94CD-4A29-9F2A-22DAA2846001}" srcOrd="0" destOrd="0" presId="urn:microsoft.com/office/officeart/2011/layout/TabList"/>
    <dgm:cxn modelId="{F1A8A871-0EAC-433C-8E1E-70F0F0DCA48D}" type="presOf" srcId="{8210E015-7D0C-4875-AFC2-751432918675}" destId="{B039788F-CBDD-42CE-8362-347A7DBCB70B}" srcOrd="0" destOrd="0" presId="urn:microsoft.com/office/officeart/2011/layout/TabList"/>
    <dgm:cxn modelId="{2B0E7C75-95BD-45C4-9141-80694782C401}" srcId="{DBF38DA8-CF13-42D5-966F-8A0127FC8C8A}" destId="{966D0559-CFDD-4242-9CB2-FE96FC58D27F}" srcOrd="2" destOrd="0" parTransId="{703E731A-A879-4353-A067-D733857B8DBA}" sibTransId="{200D71AF-71BB-4CF4-871C-7655A5B30BDC}"/>
    <dgm:cxn modelId="{832A4CAE-45D2-4433-A151-20AF738EFA1D}" srcId="{DBF38DA8-CF13-42D5-966F-8A0127FC8C8A}" destId="{7A203451-BCE7-41AD-BD7E-83ABEB45535A}" srcOrd="1" destOrd="0" parTransId="{B365EF90-0527-4643-9868-9C04B29926FA}" sibTransId="{0021D299-F3A5-4CD3-9A42-1ECF14A5FBB2}"/>
    <dgm:cxn modelId="{027BC4D3-DB08-449C-BBA9-0701AC8A2353}" type="presOf" srcId="{7A203451-BCE7-41AD-BD7E-83ABEB45535A}" destId="{5E7139AF-9B7B-4619-8E10-2B380B649565}" srcOrd="0" destOrd="0" presId="urn:microsoft.com/office/officeart/2011/layout/TabList"/>
    <dgm:cxn modelId="{B7616ED6-9212-47D7-BE3C-4C02D1BC4E78}" srcId="{DBF38DA8-CF13-42D5-966F-8A0127FC8C8A}" destId="{8210E015-7D0C-4875-AFC2-751432918675}" srcOrd="0" destOrd="0" parTransId="{21623DC8-06B1-4EDA-87D2-7235F0F95029}" sibTransId="{D0E96C12-6DA2-47F0-84AC-DE55929514B8}"/>
    <dgm:cxn modelId="{5FFDDBDD-BE55-4990-A7E9-0DE3FB596DBD}" srcId="{8210E015-7D0C-4875-AFC2-751432918675}" destId="{11425D0F-C47A-436B-8DE7-790888EC53EF}" srcOrd="0" destOrd="0" parTransId="{99FF1BCF-E4AF-4B74-BF42-97BA529E7E03}" sibTransId="{9944A127-A1CB-4B87-AC4E-85FEEB74EB4B}"/>
    <dgm:cxn modelId="{A1752253-D791-44BE-A074-4CD6CDEF273E}" type="presParOf" srcId="{1ACAEF90-94CD-4A29-9F2A-22DAA2846001}" destId="{24C97896-2DA2-4626-AE22-B7F0E04BD2FD}" srcOrd="0" destOrd="0" presId="urn:microsoft.com/office/officeart/2011/layout/TabList"/>
    <dgm:cxn modelId="{B3BEC012-F32D-4E35-B3AD-14F70D2684AB}" type="presParOf" srcId="{24C97896-2DA2-4626-AE22-B7F0E04BD2FD}" destId="{E4845508-8819-4804-B3C9-BD661B1E7444}" srcOrd="0" destOrd="0" presId="urn:microsoft.com/office/officeart/2011/layout/TabList"/>
    <dgm:cxn modelId="{53947D9C-0A4B-44F3-BE48-49E5640F68C0}" type="presParOf" srcId="{24C97896-2DA2-4626-AE22-B7F0E04BD2FD}" destId="{B039788F-CBDD-42CE-8362-347A7DBCB70B}" srcOrd="1" destOrd="0" presId="urn:microsoft.com/office/officeart/2011/layout/TabList"/>
    <dgm:cxn modelId="{5E3A53EC-9F43-42CE-9C0F-589FB772C8E0}" type="presParOf" srcId="{24C97896-2DA2-4626-AE22-B7F0E04BD2FD}" destId="{EAE4C79C-500F-4715-A865-E5FA103EA984}" srcOrd="2" destOrd="0" presId="urn:microsoft.com/office/officeart/2011/layout/TabList"/>
    <dgm:cxn modelId="{9B4273CA-8318-4D2C-BAD5-C936C367CE9E}" type="presParOf" srcId="{1ACAEF90-94CD-4A29-9F2A-22DAA2846001}" destId="{57E75363-5CE4-4C4F-AA2C-29D256A44255}" srcOrd="1" destOrd="0" presId="urn:microsoft.com/office/officeart/2011/layout/TabList"/>
    <dgm:cxn modelId="{A3172BE3-DF81-4624-8BEA-73057D361A6A}" type="presParOf" srcId="{1ACAEF90-94CD-4A29-9F2A-22DAA2846001}" destId="{DEAD9AAA-81B9-4DF0-893A-A43EE178B5A1}" srcOrd="2" destOrd="0" presId="urn:microsoft.com/office/officeart/2011/layout/TabList"/>
    <dgm:cxn modelId="{399EE977-4262-462F-B1D3-6CD200EAD811}" type="presParOf" srcId="{DEAD9AAA-81B9-4DF0-893A-A43EE178B5A1}" destId="{222FEE3E-06BF-4A16-BDF1-F96A72D43EEB}" srcOrd="0" destOrd="0" presId="urn:microsoft.com/office/officeart/2011/layout/TabList"/>
    <dgm:cxn modelId="{8081DB42-2B1C-4E81-B7EA-BF4C7782BA11}" type="presParOf" srcId="{DEAD9AAA-81B9-4DF0-893A-A43EE178B5A1}" destId="{5E7139AF-9B7B-4619-8E10-2B380B649565}" srcOrd="1" destOrd="0" presId="urn:microsoft.com/office/officeart/2011/layout/TabList"/>
    <dgm:cxn modelId="{A1F751DF-A0C1-46A0-BEFA-4F61115E1FD5}" type="presParOf" srcId="{DEAD9AAA-81B9-4DF0-893A-A43EE178B5A1}" destId="{5A7E9634-F25F-46E2-B0F2-1D1668F9764E}" srcOrd="2" destOrd="0" presId="urn:microsoft.com/office/officeart/2011/layout/TabList"/>
    <dgm:cxn modelId="{DD92A404-762F-4E03-9DEC-020228044896}" type="presParOf" srcId="{1ACAEF90-94CD-4A29-9F2A-22DAA2846001}" destId="{8393D12C-C9F3-46B2-868B-F1793F5D9276}" srcOrd="3" destOrd="0" presId="urn:microsoft.com/office/officeart/2011/layout/TabList"/>
    <dgm:cxn modelId="{523FE066-F12B-43B0-BC43-4B803B4E049E}" type="presParOf" srcId="{1ACAEF90-94CD-4A29-9F2A-22DAA2846001}" destId="{FBEFC617-85FC-4D3E-B740-66507FCF7E4B}" srcOrd="4" destOrd="0" presId="urn:microsoft.com/office/officeart/2011/layout/TabList"/>
    <dgm:cxn modelId="{6628632B-CD36-43A5-BEDE-2AA3197B27AA}" type="presParOf" srcId="{FBEFC617-85FC-4D3E-B740-66507FCF7E4B}" destId="{FEFB09C6-97DC-45A1-8737-AC40DB8D113F}" srcOrd="0" destOrd="0" presId="urn:microsoft.com/office/officeart/2011/layout/TabList"/>
    <dgm:cxn modelId="{11BE12D8-903D-4AFC-AF63-E9E5FE72B26C}" type="presParOf" srcId="{FBEFC617-85FC-4D3E-B740-66507FCF7E4B}" destId="{341EF772-B5B5-41DD-8112-CD209E6B224B}" srcOrd="1" destOrd="0" presId="urn:microsoft.com/office/officeart/2011/layout/TabList"/>
    <dgm:cxn modelId="{FB24B7AD-08CF-413D-ACBF-711FAB13124C}" type="presParOf" srcId="{FBEFC617-85FC-4D3E-B740-66507FCF7E4B}" destId="{203D2777-8B6C-4572-9B3E-148E54887072}" srcOrd="2" destOrd="0" presId="urn:microsoft.com/office/officeart/2011/layout/Tab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F38DA8-CF13-42D5-966F-8A0127FC8C8A}" type="doc">
      <dgm:prSet loTypeId="urn:microsoft.com/office/officeart/2005/8/layout/vList3" loCatId="list" qsTypeId="urn:microsoft.com/office/officeart/2005/8/quickstyle/simple1" qsCatId="simple" csTypeId="urn:microsoft.com/office/officeart/2005/8/colors/accent5_2" csCatId="accent5" phldr="1"/>
      <dgm:spPr/>
      <dgm:t>
        <a:bodyPr/>
        <a:lstStyle/>
        <a:p>
          <a:endParaRPr lang="en-US"/>
        </a:p>
      </dgm:t>
    </dgm:pt>
    <dgm:pt modelId="{8210E015-7D0C-4875-AFC2-751432918675}">
      <dgm:prSet custT="1"/>
      <dgm:spPr>
        <a:xfrm rot="10800000">
          <a:off x="1580955" y="3495435"/>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800" dirty="0">
              <a:solidFill>
                <a:sysClr val="window" lastClr="FFFFFF"/>
              </a:solidFill>
              <a:latin typeface="Public Sans"/>
              <a:ea typeface="+mn-ea"/>
              <a:cs typeface="+mn-cs"/>
            </a:rPr>
            <a:t>Diversify age and size classes (landscape level)</a:t>
          </a:r>
        </a:p>
      </dgm:t>
    </dgm:pt>
    <dgm:pt modelId="{21623DC8-06B1-4EDA-87D2-7235F0F95029}" type="parTrans" cxnId="{B7616ED6-9212-47D7-BE3C-4C02D1BC4E78}">
      <dgm:prSet/>
      <dgm:spPr/>
      <dgm:t>
        <a:bodyPr/>
        <a:lstStyle/>
        <a:p>
          <a:endParaRPr lang="en-US"/>
        </a:p>
      </dgm:t>
    </dgm:pt>
    <dgm:pt modelId="{D0E96C12-6DA2-47F0-84AC-DE55929514B8}" type="sibTrans" cxnId="{B7616ED6-9212-47D7-BE3C-4C02D1BC4E78}">
      <dgm:prSet/>
      <dgm:spPr/>
      <dgm:t>
        <a:bodyPr/>
        <a:lstStyle/>
        <a:p>
          <a:endParaRPr lang="en-US"/>
        </a:p>
      </dgm:t>
    </dgm:pt>
    <dgm:pt modelId="{7A203451-BCE7-41AD-BD7E-83ABEB45535A}">
      <dgm:prSet custT="1"/>
      <dgm:spPr>
        <a:xfrm rot="10800000">
          <a:off x="1580955" y="1929"/>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Public Sans"/>
              <a:ea typeface="+mn-ea"/>
              <a:cs typeface="+mn-cs"/>
            </a:rPr>
            <a:t>Keep Forests as Forests: estate plan</a:t>
          </a:r>
        </a:p>
      </dgm:t>
    </dgm:pt>
    <dgm:pt modelId="{B365EF90-0527-4643-9868-9C04B29926FA}" type="parTrans" cxnId="{832A4CAE-45D2-4433-A151-20AF738EFA1D}">
      <dgm:prSet/>
      <dgm:spPr/>
      <dgm:t>
        <a:bodyPr/>
        <a:lstStyle/>
        <a:p>
          <a:endParaRPr lang="en-US"/>
        </a:p>
      </dgm:t>
    </dgm:pt>
    <dgm:pt modelId="{0021D299-F3A5-4CD3-9A42-1ECF14A5FBB2}" type="sibTrans" cxnId="{832A4CAE-45D2-4433-A151-20AF738EFA1D}">
      <dgm:prSet/>
      <dgm:spPr/>
      <dgm:t>
        <a:bodyPr/>
        <a:lstStyle/>
        <a:p>
          <a:endParaRPr lang="en-US"/>
        </a:p>
      </dgm:t>
    </dgm:pt>
    <dgm:pt modelId="{966D0559-CFDD-4242-9CB2-FE96FC58D27F}">
      <dgm:prSet custT="1"/>
      <dgm:spPr>
        <a:xfrm rot="10800000">
          <a:off x="1580955" y="2622058"/>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gm:spPr>
      <dgm:t>
        <a:bodyPr/>
        <a:lstStyle/>
        <a:p>
          <a:pPr>
            <a:buNone/>
          </a:pPr>
          <a:r>
            <a:rPr lang="en-US" sz="1800" dirty="0">
              <a:solidFill>
                <a:sysClr val="window" lastClr="FFFFFF"/>
              </a:solidFill>
              <a:latin typeface="Public Sans"/>
              <a:ea typeface="+mn-ea"/>
              <a:cs typeface="+mn-cs"/>
            </a:rPr>
            <a:t>Increase structural complexity (stand level)</a:t>
          </a:r>
        </a:p>
      </dgm:t>
    </dgm:pt>
    <dgm:pt modelId="{703E731A-A879-4353-A067-D733857B8DBA}" type="parTrans" cxnId="{2B0E7C75-95BD-45C4-9141-80694782C401}">
      <dgm:prSet/>
      <dgm:spPr/>
      <dgm:t>
        <a:bodyPr/>
        <a:lstStyle/>
        <a:p>
          <a:endParaRPr lang="en-US"/>
        </a:p>
      </dgm:t>
    </dgm:pt>
    <dgm:pt modelId="{200D71AF-71BB-4CF4-871C-7655A5B30BDC}" type="sibTrans" cxnId="{2B0E7C75-95BD-45C4-9141-80694782C401}">
      <dgm:prSet/>
      <dgm:spPr/>
      <dgm:t>
        <a:bodyPr/>
        <a:lstStyle/>
        <a:p>
          <a:endParaRPr lang="en-US"/>
        </a:p>
      </dgm:t>
    </dgm:pt>
    <dgm:pt modelId="{BA499CC9-B444-41A0-945D-D3CDDACCEFA5}">
      <dgm:prSet/>
      <dgm:spPr>
        <a:xfrm rot="10800000">
          <a:off x="1580955" y="4368811"/>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Consider site conditions &amp; species-specific tolerances</a:t>
          </a:r>
        </a:p>
      </dgm:t>
    </dgm:pt>
    <dgm:pt modelId="{30DB04BF-D8DA-4EB8-84C3-8BDF92496F23}" type="parTrans" cxnId="{550FD3F8-394D-4248-9AE0-56382D186EE2}">
      <dgm:prSet/>
      <dgm:spPr/>
      <dgm:t>
        <a:bodyPr/>
        <a:lstStyle/>
        <a:p>
          <a:endParaRPr lang="en-US"/>
        </a:p>
      </dgm:t>
    </dgm:pt>
    <dgm:pt modelId="{6AC5052C-586B-4848-9A92-FA9C1A8E2D40}" type="sibTrans" cxnId="{550FD3F8-394D-4248-9AE0-56382D186EE2}">
      <dgm:prSet/>
      <dgm:spPr/>
      <dgm:t>
        <a:bodyPr/>
        <a:lstStyle/>
        <a:p>
          <a:endParaRPr lang="en-US"/>
        </a:p>
      </dgm:t>
    </dgm:pt>
    <dgm:pt modelId="{04311DE5-0A85-412D-8736-01A16998F8C8}">
      <dgm:prSet custT="1"/>
      <dgm:spPr>
        <a:xfrm rot="10800000">
          <a:off x="1580955" y="5242188"/>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Control deer and invasive species</a:t>
          </a:r>
        </a:p>
      </dgm:t>
    </dgm:pt>
    <dgm:pt modelId="{0E6A4AD3-0331-44A5-BD13-0326B1ECF331}" type="parTrans" cxnId="{779099B2-B47C-4803-BDF6-5E3DCA97A2E7}">
      <dgm:prSet/>
      <dgm:spPr/>
      <dgm:t>
        <a:bodyPr/>
        <a:lstStyle/>
        <a:p>
          <a:endParaRPr lang="en-US"/>
        </a:p>
      </dgm:t>
    </dgm:pt>
    <dgm:pt modelId="{C595DE44-BDD2-4BAB-B8BD-368B0CE4125B}" type="sibTrans" cxnId="{779099B2-B47C-4803-BDF6-5E3DCA97A2E7}">
      <dgm:prSet/>
      <dgm:spPr/>
      <dgm:t>
        <a:bodyPr/>
        <a:lstStyle/>
        <a:p>
          <a:endParaRPr lang="en-US"/>
        </a:p>
      </dgm:t>
    </dgm:pt>
    <dgm:pt modelId="{F8D770A7-4F2E-4144-92BA-08CF1882D964}">
      <dgm:prSet custT="1"/>
      <dgm:spPr>
        <a:xfrm rot="10800000">
          <a:off x="1580955" y="875305"/>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dirty="0">
              <a:solidFill>
                <a:sysClr val="window" lastClr="FFFFFF"/>
              </a:solidFill>
              <a:latin typeface="Calibri" panose="020F0502020204030204"/>
              <a:ea typeface="+mn-ea"/>
              <a:cs typeface="+mn-cs"/>
            </a:rPr>
            <a:t>Have a forest management plan: integrate climate-smart practices</a:t>
          </a:r>
        </a:p>
      </dgm:t>
    </dgm:pt>
    <dgm:pt modelId="{D29F1A60-DD0F-45A8-BDF0-24DF56018734}" type="parTrans" cxnId="{666FFED0-685D-4F02-9C2C-89FA48DA116F}">
      <dgm:prSet/>
      <dgm:spPr/>
      <dgm:t>
        <a:bodyPr/>
        <a:lstStyle/>
        <a:p>
          <a:endParaRPr lang="en-US"/>
        </a:p>
      </dgm:t>
    </dgm:pt>
    <dgm:pt modelId="{3B6934A7-925A-459A-90AF-923534EA18A8}" type="sibTrans" cxnId="{666FFED0-685D-4F02-9C2C-89FA48DA116F}">
      <dgm:prSet/>
      <dgm:spPr/>
      <dgm:t>
        <a:bodyPr/>
        <a:lstStyle/>
        <a:p>
          <a:endParaRPr lang="en-US"/>
        </a:p>
      </dgm:t>
    </dgm:pt>
    <dgm:pt modelId="{79D8816B-A443-403F-A49C-A4053A94CBA6}">
      <dgm:prSet/>
      <dgm:spPr>
        <a:xfrm rot="10800000">
          <a:off x="1580955" y="1748682"/>
          <a:ext cx="5609048" cy="672600"/>
        </a:xfrm>
        <a:prstGeom prst="homePlate">
          <a:avLst/>
        </a:prstGeom>
        <a:solidFill>
          <a:srgbClr val="3E8853"/>
        </a:solidFill>
        <a:ln w="25400" cap="flat" cmpd="sng" algn="ctr">
          <a:solidFill>
            <a:srgbClr val="FFFFFF">
              <a:hueOff val="0"/>
              <a:satOff val="0"/>
              <a:lumOff val="0"/>
              <a:alphaOff val="0"/>
            </a:srgbClr>
          </a:solidFill>
          <a:prstDash val="solid"/>
        </a:ln>
        <a:effectLst/>
      </dgm:spPr>
      <dgm:t>
        <a:bodyPr/>
        <a:lstStyle/>
        <a:p>
          <a:pPr>
            <a:buNone/>
          </a:pPr>
          <a:r>
            <a:rPr lang="en-US" dirty="0">
              <a:solidFill>
                <a:srgbClr val="FFFFFF"/>
              </a:solidFill>
              <a:latin typeface="Arial"/>
              <a:ea typeface="+mn-ea"/>
              <a:cs typeface="+mn-cs"/>
            </a:rPr>
            <a:t>Increase species diversity</a:t>
          </a:r>
        </a:p>
      </dgm:t>
    </dgm:pt>
    <dgm:pt modelId="{B37B2A8E-F6B0-4BFA-827A-82495242521D}" type="parTrans" cxnId="{C17CF143-9120-4123-89CA-1DAAB3FF0AD6}">
      <dgm:prSet/>
      <dgm:spPr/>
      <dgm:t>
        <a:bodyPr/>
        <a:lstStyle/>
        <a:p>
          <a:endParaRPr lang="en-US"/>
        </a:p>
      </dgm:t>
    </dgm:pt>
    <dgm:pt modelId="{3B18E1B6-B292-4843-BE9A-1EE306418D0F}" type="sibTrans" cxnId="{C17CF143-9120-4123-89CA-1DAAB3FF0AD6}">
      <dgm:prSet/>
      <dgm:spPr/>
      <dgm:t>
        <a:bodyPr/>
        <a:lstStyle/>
        <a:p>
          <a:endParaRPr lang="en-US"/>
        </a:p>
      </dgm:t>
    </dgm:pt>
    <dgm:pt modelId="{58D30B7B-66B7-4D3C-BDE4-50CE794DE36B}" type="pres">
      <dgm:prSet presAssocID="{DBF38DA8-CF13-42D5-966F-8A0127FC8C8A}" presName="linearFlow" presStyleCnt="0">
        <dgm:presLayoutVars>
          <dgm:dir/>
          <dgm:resizeHandles val="exact"/>
        </dgm:presLayoutVars>
      </dgm:prSet>
      <dgm:spPr/>
    </dgm:pt>
    <dgm:pt modelId="{118BC60F-FFB7-457B-8EB4-314FC2DB3941}" type="pres">
      <dgm:prSet presAssocID="{7A203451-BCE7-41AD-BD7E-83ABEB45535A}" presName="composite" presStyleCnt="0"/>
      <dgm:spPr/>
    </dgm:pt>
    <dgm:pt modelId="{377A276D-29C0-4FC4-BCE5-7C4EF18BE3A0}" type="pres">
      <dgm:prSet presAssocID="{7A203451-BCE7-41AD-BD7E-83ABEB45535A}" presName="imgShp" presStyleLbl="fgImgPlace1" presStyleIdx="0" presStyleCnt="7"/>
      <dgm:spPr>
        <a:xfrm>
          <a:off x="1244655" y="1929"/>
          <a:ext cx="672600" cy="6726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ysClr val="window" lastClr="FFFFFF">
              <a:hueOff val="0"/>
              <a:satOff val="0"/>
              <a:lumOff val="0"/>
              <a:alphaOff val="0"/>
            </a:sysClr>
          </a:solidFill>
          <a:prstDash val="solid"/>
          <a:miter lim="800000"/>
        </a:ln>
        <a:effectLst/>
      </dgm:spPr>
    </dgm:pt>
    <dgm:pt modelId="{0CA27C09-2392-44CA-9846-94DB159E75A1}" type="pres">
      <dgm:prSet presAssocID="{7A203451-BCE7-41AD-BD7E-83ABEB45535A}" presName="txShp" presStyleLbl="node1" presStyleIdx="0" presStyleCnt="7">
        <dgm:presLayoutVars>
          <dgm:bulletEnabled val="1"/>
        </dgm:presLayoutVars>
      </dgm:prSet>
      <dgm:spPr>
        <a:prstGeom prst="homePlate">
          <a:avLst/>
        </a:prstGeom>
      </dgm:spPr>
    </dgm:pt>
    <dgm:pt modelId="{F6326E0F-707B-4355-B0D5-AA905704F323}" type="pres">
      <dgm:prSet presAssocID="{0021D299-F3A5-4CD3-9A42-1ECF14A5FBB2}" presName="spacing" presStyleCnt="0"/>
      <dgm:spPr/>
    </dgm:pt>
    <dgm:pt modelId="{245688E8-3868-4FA5-AD59-0520B1C6F2B6}" type="pres">
      <dgm:prSet presAssocID="{F8D770A7-4F2E-4144-92BA-08CF1882D964}" presName="composite" presStyleCnt="0"/>
      <dgm:spPr/>
    </dgm:pt>
    <dgm:pt modelId="{1F8331D3-E617-43F1-9CD2-F2A823D8F4E0}" type="pres">
      <dgm:prSet presAssocID="{F8D770A7-4F2E-4144-92BA-08CF1882D964}" presName="imgShp" presStyleLbl="fgImgPlace1" presStyleIdx="1" presStyleCnt="7"/>
      <dgm:spPr>
        <a:xfrm>
          <a:off x="1244655" y="875305"/>
          <a:ext cx="672600" cy="6726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gm:spPr>
    </dgm:pt>
    <dgm:pt modelId="{EB3BF469-42EF-498D-8DED-DCCF91013542}" type="pres">
      <dgm:prSet presAssocID="{F8D770A7-4F2E-4144-92BA-08CF1882D964}" presName="txShp" presStyleLbl="node1" presStyleIdx="1" presStyleCnt="7">
        <dgm:presLayoutVars>
          <dgm:bulletEnabled val="1"/>
        </dgm:presLayoutVars>
      </dgm:prSet>
      <dgm:spPr/>
    </dgm:pt>
    <dgm:pt modelId="{7B7F74D9-719B-4E5E-95A2-45A86D6F0175}" type="pres">
      <dgm:prSet presAssocID="{3B6934A7-925A-459A-90AF-923534EA18A8}" presName="spacing" presStyleCnt="0"/>
      <dgm:spPr/>
    </dgm:pt>
    <dgm:pt modelId="{844806A1-6B1B-4CEE-B0CA-B62EA2879E95}" type="pres">
      <dgm:prSet presAssocID="{79D8816B-A443-403F-A49C-A4053A94CBA6}" presName="composite" presStyleCnt="0"/>
      <dgm:spPr/>
    </dgm:pt>
    <dgm:pt modelId="{9635B557-0A25-4E55-B666-DED559DB5ED4}" type="pres">
      <dgm:prSet presAssocID="{79D8816B-A443-403F-A49C-A4053A94CBA6}" presName="imgShp" presStyleLbl="fgImgPlace1" presStyleIdx="2" presStyleCnt="7"/>
      <dgm:spPr>
        <a:xfrm>
          <a:off x="1244655" y="1748682"/>
          <a:ext cx="672600" cy="6726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rgbClr val="FFFFFF">
              <a:hueOff val="0"/>
              <a:satOff val="0"/>
              <a:lumOff val="0"/>
              <a:alphaOff val="0"/>
            </a:srgbClr>
          </a:solidFill>
          <a:prstDash val="solid"/>
        </a:ln>
        <a:effectLst/>
      </dgm:spPr>
    </dgm:pt>
    <dgm:pt modelId="{E8EAE1CF-6AD8-493B-91A5-DD364061F441}" type="pres">
      <dgm:prSet presAssocID="{79D8816B-A443-403F-A49C-A4053A94CBA6}" presName="txShp" presStyleLbl="node1" presStyleIdx="2" presStyleCnt="7">
        <dgm:presLayoutVars>
          <dgm:bulletEnabled val="1"/>
        </dgm:presLayoutVars>
      </dgm:prSet>
      <dgm:spPr/>
    </dgm:pt>
    <dgm:pt modelId="{D7D45F0D-3648-41CD-B0C7-F6A8D7636825}" type="pres">
      <dgm:prSet presAssocID="{3B18E1B6-B292-4843-BE9A-1EE306418D0F}" presName="spacing" presStyleCnt="0"/>
      <dgm:spPr/>
    </dgm:pt>
    <dgm:pt modelId="{803FE7B9-3FC6-4A01-A711-7B7B4E4ACBC2}" type="pres">
      <dgm:prSet presAssocID="{966D0559-CFDD-4242-9CB2-FE96FC58D27F}" presName="composite" presStyleCnt="0"/>
      <dgm:spPr/>
    </dgm:pt>
    <dgm:pt modelId="{01956F0C-C0AC-44DD-88A3-44BF3E2F65E0}" type="pres">
      <dgm:prSet presAssocID="{966D0559-CFDD-4242-9CB2-FE96FC58D27F}" presName="imgShp" presStyleLbl="fgImgPlace1" presStyleIdx="3" presStyleCnt="7"/>
      <dgm:spPr>
        <a:xfrm>
          <a:off x="1244655" y="2622058"/>
          <a:ext cx="672600" cy="6726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5875" cap="flat" cmpd="sng" algn="ctr">
          <a:solidFill>
            <a:sysClr val="window" lastClr="FFFFFF">
              <a:hueOff val="0"/>
              <a:satOff val="0"/>
              <a:lumOff val="0"/>
              <a:alphaOff val="0"/>
            </a:sysClr>
          </a:solidFill>
          <a:prstDash val="solid"/>
          <a:miter lim="800000"/>
        </a:ln>
        <a:effectLst/>
      </dgm:spPr>
    </dgm:pt>
    <dgm:pt modelId="{2E935CD2-8696-4644-87DB-41ED76212C0D}" type="pres">
      <dgm:prSet presAssocID="{966D0559-CFDD-4242-9CB2-FE96FC58D27F}" presName="txShp" presStyleLbl="node1" presStyleIdx="3" presStyleCnt="7">
        <dgm:presLayoutVars>
          <dgm:bulletEnabled val="1"/>
        </dgm:presLayoutVars>
      </dgm:prSet>
      <dgm:spPr>
        <a:prstGeom prst="homePlate">
          <a:avLst/>
        </a:prstGeom>
      </dgm:spPr>
    </dgm:pt>
    <dgm:pt modelId="{27F1EC88-C593-47AD-BA2E-75DBFB2DC45D}" type="pres">
      <dgm:prSet presAssocID="{200D71AF-71BB-4CF4-871C-7655A5B30BDC}" presName="spacing" presStyleCnt="0"/>
      <dgm:spPr/>
    </dgm:pt>
    <dgm:pt modelId="{02876203-8BFE-45BA-9E4F-FEFF67B69B02}" type="pres">
      <dgm:prSet presAssocID="{8210E015-7D0C-4875-AFC2-751432918675}" presName="composite" presStyleCnt="0"/>
      <dgm:spPr/>
    </dgm:pt>
    <dgm:pt modelId="{72165562-3E3E-4BC1-A659-8405CA8D3B0A}" type="pres">
      <dgm:prSet presAssocID="{8210E015-7D0C-4875-AFC2-751432918675}" presName="imgShp" presStyleLbl="fgImgPlace1" presStyleIdx="4" presStyleCnt="7"/>
      <dgm:spPr>
        <a:xfrm>
          <a:off x="1244655" y="3495435"/>
          <a:ext cx="672600" cy="67260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15875" cap="flat" cmpd="sng" algn="ctr">
          <a:solidFill>
            <a:sysClr val="window" lastClr="FFFFFF">
              <a:hueOff val="0"/>
              <a:satOff val="0"/>
              <a:lumOff val="0"/>
              <a:alphaOff val="0"/>
            </a:sysClr>
          </a:solidFill>
          <a:prstDash val="solid"/>
          <a:miter lim="800000"/>
        </a:ln>
        <a:effectLst/>
      </dgm:spPr>
    </dgm:pt>
    <dgm:pt modelId="{2DEA1AA7-D099-4A6D-9AB8-B97C037CCBF7}" type="pres">
      <dgm:prSet presAssocID="{8210E015-7D0C-4875-AFC2-751432918675}" presName="txShp" presStyleLbl="node1" presStyleIdx="4" presStyleCnt="7">
        <dgm:presLayoutVars>
          <dgm:bulletEnabled val="1"/>
        </dgm:presLayoutVars>
      </dgm:prSet>
      <dgm:spPr>
        <a:prstGeom prst="homePlate">
          <a:avLst/>
        </a:prstGeom>
      </dgm:spPr>
    </dgm:pt>
    <dgm:pt modelId="{9079ECC0-2EBF-4ED3-8C90-306BD40507BF}" type="pres">
      <dgm:prSet presAssocID="{D0E96C12-6DA2-47F0-84AC-DE55929514B8}" presName="spacing" presStyleCnt="0"/>
      <dgm:spPr/>
    </dgm:pt>
    <dgm:pt modelId="{585934C4-887F-4C95-9C9C-7ECC0AD7201A}" type="pres">
      <dgm:prSet presAssocID="{BA499CC9-B444-41A0-945D-D3CDDACCEFA5}" presName="composite" presStyleCnt="0"/>
      <dgm:spPr/>
    </dgm:pt>
    <dgm:pt modelId="{6561B1BC-3947-478E-B285-43603364EC3D}" type="pres">
      <dgm:prSet presAssocID="{BA499CC9-B444-41A0-945D-D3CDDACCEFA5}" presName="imgShp" presStyleLbl="fgImgPlace1" presStyleIdx="5" presStyleCnt="7"/>
      <dgm:spPr>
        <a:xfrm>
          <a:off x="1244655" y="4368811"/>
          <a:ext cx="672600" cy="67260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 modelId="{E2083C18-8A73-45AA-A3D8-488CCFD8BFBD}" type="pres">
      <dgm:prSet presAssocID="{BA499CC9-B444-41A0-945D-D3CDDACCEFA5}" presName="txShp" presStyleLbl="node1" presStyleIdx="5" presStyleCnt="7">
        <dgm:presLayoutVars>
          <dgm:bulletEnabled val="1"/>
        </dgm:presLayoutVars>
      </dgm:prSet>
      <dgm:spPr/>
    </dgm:pt>
    <dgm:pt modelId="{2AD11047-B8D0-4B5E-AE8F-B6155262AE2E}" type="pres">
      <dgm:prSet presAssocID="{6AC5052C-586B-4848-9A92-FA9C1A8E2D40}" presName="spacing" presStyleCnt="0"/>
      <dgm:spPr/>
    </dgm:pt>
    <dgm:pt modelId="{FBB419E1-BC40-42D6-B437-EE26EA18F847}" type="pres">
      <dgm:prSet presAssocID="{04311DE5-0A85-412D-8736-01A16998F8C8}" presName="composite" presStyleCnt="0"/>
      <dgm:spPr/>
    </dgm:pt>
    <dgm:pt modelId="{F094415A-134B-4CFD-8823-80862BD3DAB0}" type="pres">
      <dgm:prSet presAssocID="{04311DE5-0A85-412D-8736-01A16998F8C8}" presName="imgShp" presStyleLbl="fgImgPlace1" presStyleIdx="6" presStyleCnt="7"/>
      <dgm:spPr>
        <a:xfrm>
          <a:off x="1244655" y="5242188"/>
          <a:ext cx="672600" cy="672600"/>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7000" r="-17000"/>
          </a:stretch>
        </a:blipFill>
        <a:ln w="12700" cap="flat" cmpd="sng" algn="ctr">
          <a:solidFill>
            <a:sysClr val="window" lastClr="FFFFFF">
              <a:hueOff val="0"/>
              <a:satOff val="0"/>
              <a:lumOff val="0"/>
              <a:alphaOff val="0"/>
            </a:sysClr>
          </a:solidFill>
          <a:prstDash val="solid"/>
          <a:miter lim="800000"/>
        </a:ln>
        <a:effectLst/>
      </dgm:spPr>
    </dgm:pt>
    <dgm:pt modelId="{88B40AD6-8676-406F-BB35-2FDBA5CC3D89}" type="pres">
      <dgm:prSet presAssocID="{04311DE5-0A85-412D-8736-01A16998F8C8}" presName="txShp" presStyleLbl="node1" presStyleIdx="6" presStyleCnt="7">
        <dgm:presLayoutVars>
          <dgm:bulletEnabled val="1"/>
        </dgm:presLayoutVars>
      </dgm:prSet>
      <dgm:spPr/>
    </dgm:pt>
  </dgm:ptLst>
  <dgm:cxnLst>
    <dgm:cxn modelId="{9B5FB403-E058-4096-B18D-44DCD4D8DDB6}" type="presOf" srcId="{04311DE5-0A85-412D-8736-01A16998F8C8}" destId="{88B40AD6-8676-406F-BB35-2FDBA5CC3D89}" srcOrd="0" destOrd="0" presId="urn:microsoft.com/office/officeart/2005/8/layout/vList3"/>
    <dgm:cxn modelId="{9AFE2C1F-1B4C-421A-8B44-A888CF26A4A4}" type="presOf" srcId="{F8D770A7-4F2E-4144-92BA-08CF1882D964}" destId="{EB3BF469-42EF-498D-8DED-DCCF91013542}" srcOrd="0" destOrd="0" presId="urn:microsoft.com/office/officeart/2005/8/layout/vList3"/>
    <dgm:cxn modelId="{C17CF143-9120-4123-89CA-1DAAB3FF0AD6}" srcId="{DBF38DA8-CF13-42D5-966F-8A0127FC8C8A}" destId="{79D8816B-A443-403F-A49C-A4053A94CBA6}" srcOrd="2" destOrd="0" parTransId="{B37B2A8E-F6B0-4BFA-827A-82495242521D}" sibTransId="{3B18E1B6-B292-4843-BE9A-1EE306418D0F}"/>
    <dgm:cxn modelId="{BF360A68-8256-4F39-81BC-068066E936EF}" type="presOf" srcId="{7A203451-BCE7-41AD-BD7E-83ABEB45535A}" destId="{0CA27C09-2392-44CA-9846-94DB159E75A1}" srcOrd="0" destOrd="0" presId="urn:microsoft.com/office/officeart/2005/8/layout/vList3"/>
    <dgm:cxn modelId="{2B0E7C75-95BD-45C4-9141-80694782C401}" srcId="{DBF38DA8-CF13-42D5-966F-8A0127FC8C8A}" destId="{966D0559-CFDD-4242-9CB2-FE96FC58D27F}" srcOrd="3" destOrd="0" parTransId="{703E731A-A879-4353-A067-D733857B8DBA}" sibTransId="{200D71AF-71BB-4CF4-871C-7655A5B30BDC}"/>
    <dgm:cxn modelId="{0849B795-7D9E-4F32-BE25-12803C337309}" type="presOf" srcId="{BA499CC9-B444-41A0-945D-D3CDDACCEFA5}" destId="{E2083C18-8A73-45AA-A3D8-488CCFD8BFBD}" srcOrd="0" destOrd="0" presId="urn:microsoft.com/office/officeart/2005/8/layout/vList3"/>
    <dgm:cxn modelId="{1D58F998-1AC1-4426-BEB5-FA36F8C234EF}" type="presOf" srcId="{79D8816B-A443-403F-A49C-A4053A94CBA6}" destId="{E8EAE1CF-6AD8-493B-91A5-DD364061F441}" srcOrd="0" destOrd="0" presId="urn:microsoft.com/office/officeart/2005/8/layout/vList3"/>
    <dgm:cxn modelId="{832A4CAE-45D2-4433-A151-20AF738EFA1D}" srcId="{DBF38DA8-CF13-42D5-966F-8A0127FC8C8A}" destId="{7A203451-BCE7-41AD-BD7E-83ABEB45535A}" srcOrd="0" destOrd="0" parTransId="{B365EF90-0527-4643-9868-9C04B29926FA}" sibTransId="{0021D299-F3A5-4CD3-9A42-1ECF14A5FBB2}"/>
    <dgm:cxn modelId="{779099B2-B47C-4803-BDF6-5E3DCA97A2E7}" srcId="{DBF38DA8-CF13-42D5-966F-8A0127FC8C8A}" destId="{04311DE5-0A85-412D-8736-01A16998F8C8}" srcOrd="6" destOrd="0" parTransId="{0E6A4AD3-0331-44A5-BD13-0326B1ECF331}" sibTransId="{C595DE44-BDD2-4BAB-B8BD-368B0CE4125B}"/>
    <dgm:cxn modelId="{14AB60C8-943C-4D9B-B879-671F62E172D3}" type="presOf" srcId="{DBF38DA8-CF13-42D5-966F-8A0127FC8C8A}" destId="{58D30B7B-66B7-4D3C-BDE4-50CE794DE36B}" srcOrd="0" destOrd="0" presId="urn:microsoft.com/office/officeart/2005/8/layout/vList3"/>
    <dgm:cxn modelId="{666FFED0-685D-4F02-9C2C-89FA48DA116F}" srcId="{DBF38DA8-CF13-42D5-966F-8A0127FC8C8A}" destId="{F8D770A7-4F2E-4144-92BA-08CF1882D964}" srcOrd="1" destOrd="0" parTransId="{D29F1A60-DD0F-45A8-BDF0-24DF56018734}" sibTransId="{3B6934A7-925A-459A-90AF-923534EA18A8}"/>
    <dgm:cxn modelId="{B7616ED6-9212-47D7-BE3C-4C02D1BC4E78}" srcId="{DBF38DA8-CF13-42D5-966F-8A0127FC8C8A}" destId="{8210E015-7D0C-4875-AFC2-751432918675}" srcOrd="4" destOrd="0" parTransId="{21623DC8-06B1-4EDA-87D2-7235F0F95029}" sibTransId="{D0E96C12-6DA2-47F0-84AC-DE55929514B8}"/>
    <dgm:cxn modelId="{703D40DB-DBD2-40BC-8606-ED35B37EAF48}" type="presOf" srcId="{8210E015-7D0C-4875-AFC2-751432918675}" destId="{2DEA1AA7-D099-4A6D-9AB8-B97C037CCBF7}" srcOrd="0" destOrd="0" presId="urn:microsoft.com/office/officeart/2005/8/layout/vList3"/>
    <dgm:cxn modelId="{550FD3F8-394D-4248-9AE0-56382D186EE2}" srcId="{DBF38DA8-CF13-42D5-966F-8A0127FC8C8A}" destId="{BA499CC9-B444-41A0-945D-D3CDDACCEFA5}" srcOrd="5" destOrd="0" parTransId="{30DB04BF-D8DA-4EB8-84C3-8BDF92496F23}" sibTransId="{6AC5052C-586B-4848-9A92-FA9C1A8E2D40}"/>
    <dgm:cxn modelId="{54DCC4FD-6615-453B-83A4-96521EADDF1B}" type="presOf" srcId="{966D0559-CFDD-4242-9CB2-FE96FC58D27F}" destId="{2E935CD2-8696-4644-87DB-41ED76212C0D}" srcOrd="0" destOrd="0" presId="urn:microsoft.com/office/officeart/2005/8/layout/vList3"/>
    <dgm:cxn modelId="{1B4F9DE0-B1E7-4742-AFBB-62E35FE2E10E}" type="presParOf" srcId="{58D30B7B-66B7-4D3C-BDE4-50CE794DE36B}" destId="{118BC60F-FFB7-457B-8EB4-314FC2DB3941}" srcOrd="0" destOrd="0" presId="urn:microsoft.com/office/officeart/2005/8/layout/vList3"/>
    <dgm:cxn modelId="{0CFE7073-FA28-4C68-9C2D-30025BF0C7CE}" type="presParOf" srcId="{118BC60F-FFB7-457B-8EB4-314FC2DB3941}" destId="{377A276D-29C0-4FC4-BCE5-7C4EF18BE3A0}" srcOrd="0" destOrd="0" presId="urn:microsoft.com/office/officeart/2005/8/layout/vList3"/>
    <dgm:cxn modelId="{14DBA570-6972-4E3B-90ED-E6B5DBCB7843}" type="presParOf" srcId="{118BC60F-FFB7-457B-8EB4-314FC2DB3941}" destId="{0CA27C09-2392-44CA-9846-94DB159E75A1}" srcOrd="1" destOrd="0" presId="urn:microsoft.com/office/officeart/2005/8/layout/vList3"/>
    <dgm:cxn modelId="{44F3CB88-3943-489E-80DD-381DF39BD907}" type="presParOf" srcId="{58D30B7B-66B7-4D3C-BDE4-50CE794DE36B}" destId="{F6326E0F-707B-4355-B0D5-AA905704F323}" srcOrd="1" destOrd="0" presId="urn:microsoft.com/office/officeart/2005/8/layout/vList3"/>
    <dgm:cxn modelId="{84B61F9F-0FD9-495B-BE3D-13BAD82A479A}" type="presParOf" srcId="{58D30B7B-66B7-4D3C-BDE4-50CE794DE36B}" destId="{245688E8-3868-4FA5-AD59-0520B1C6F2B6}" srcOrd="2" destOrd="0" presId="urn:microsoft.com/office/officeart/2005/8/layout/vList3"/>
    <dgm:cxn modelId="{342BAE36-12A8-438D-AA46-8A2BA1F3ED5D}" type="presParOf" srcId="{245688E8-3868-4FA5-AD59-0520B1C6F2B6}" destId="{1F8331D3-E617-43F1-9CD2-F2A823D8F4E0}" srcOrd="0" destOrd="0" presId="urn:microsoft.com/office/officeart/2005/8/layout/vList3"/>
    <dgm:cxn modelId="{F1108DA5-3F2B-4086-9F90-FE3D7ADA19D4}" type="presParOf" srcId="{245688E8-3868-4FA5-AD59-0520B1C6F2B6}" destId="{EB3BF469-42EF-498D-8DED-DCCF91013542}" srcOrd="1" destOrd="0" presId="urn:microsoft.com/office/officeart/2005/8/layout/vList3"/>
    <dgm:cxn modelId="{6EC2F1C4-A08D-4F89-99C9-E6AA6EBE62AE}" type="presParOf" srcId="{58D30B7B-66B7-4D3C-BDE4-50CE794DE36B}" destId="{7B7F74D9-719B-4E5E-95A2-45A86D6F0175}" srcOrd="3" destOrd="0" presId="urn:microsoft.com/office/officeart/2005/8/layout/vList3"/>
    <dgm:cxn modelId="{B7D4DA26-4B34-4B32-84E3-C2EF22CED3E5}" type="presParOf" srcId="{58D30B7B-66B7-4D3C-BDE4-50CE794DE36B}" destId="{844806A1-6B1B-4CEE-B0CA-B62EA2879E95}" srcOrd="4" destOrd="0" presId="urn:microsoft.com/office/officeart/2005/8/layout/vList3"/>
    <dgm:cxn modelId="{E720D5F1-4199-457F-9FAF-8E9EC5E575CD}" type="presParOf" srcId="{844806A1-6B1B-4CEE-B0CA-B62EA2879E95}" destId="{9635B557-0A25-4E55-B666-DED559DB5ED4}" srcOrd="0" destOrd="0" presId="urn:microsoft.com/office/officeart/2005/8/layout/vList3"/>
    <dgm:cxn modelId="{150AC0E5-6909-4F90-BB90-E23B217949B2}" type="presParOf" srcId="{844806A1-6B1B-4CEE-B0CA-B62EA2879E95}" destId="{E8EAE1CF-6AD8-493B-91A5-DD364061F441}" srcOrd="1" destOrd="0" presId="urn:microsoft.com/office/officeart/2005/8/layout/vList3"/>
    <dgm:cxn modelId="{21B5D866-4FA8-40EA-A4AA-18C9CDD28AD7}" type="presParOf" srcId="{58D30B7B-66B7-4D3C-BDE4-50CE794DE36B}" destId="{D7D45F0D-3648-41CD-B0C7-F6A8D7636825}" srcOrd="5" destOrd="0" presId="urn:microsoft.com/office/officeart/2005/8/layout/vList3"/>
    <dgm:cxn modelId="{BE6DEA96-D41E-4DE1-B7C5-53C1853B4C03}" type="presParOf" srcId="{58D30B7B-66B7-4D3C-BDE4-50CE794DE36B}" destId="{803FE7B9-3FC6-4A01-A711-7B7B4E4ACBC2}" srcOrd="6" destOrd="0" presId="urn:microsoft.com/office/officeart/2005/8/layout/vList3"/>
    <dgm:cxn modelId="{9CD86245-8784-4004-88A6-4051FED5FC1B}" type="presParOf" srcId="{803FE7B9-3FC6-4A01-A711-7B7B4E4ACBC2}" destId="{01956F0C-C0AC-44DD-88A3-44BF3E2F65E0}" srcOrd="0" destOrd="0" presId="urn:microsoft.com/office/officeart/2005/8/layout/vList3"/>
    <dgm:cxn modelId="{5882EE6A-7BDF-4BA6-9A22-C4E8D6168A54}" type="presParOf" srcId="{803FE7B9-3FC6-4A01-A711-7B7B4E4ACBC2}" destId="{2E935CD2-8696-4644-87DB-41ED76212C0D}" srcOrd="1" destOrd="0" presId="urn:microsoft.com/office/officeart/2005/8/layout/vList3"/>
    <dgm:cxn modelId="{62B23304-64CC-4730-BB03-99FFB1E576EF}" type="presParOf" srcId="{58D30B7B-66B7-4D3C-BDE4-50CE794DE36B}" destId="{27F1EC88-C593-47AD-BA2E-75DBFB2DC45D}" srcOrd="7" destOrd="0" presId="urn:microsoft.com/office/officeart/2005/8/layout/vList3"/>
    <dgm:cxn modelId="{C6D2D95D-9CC7-432A-923F-D1AE29168D48}" type="presParOf" srcId="{58D30B7B-66B7-4D3C-BDE4-50CE794DE36B}" destId="{02876203-8BFE-45BA-9E4F-FEFF67B69B02}" srcOrd="8" destOrd="0" presId="urn:microsoft.com/office/officeart/2005/8/layout/vList3"/>
    <dgm:cxn modelId="{2A2F5CE8-F355-43AC-BD12-AAD358628C85}" type="presParOf" srcId="{02876203-8BFE-45BA-9E4F-FEFF67B69B02}" destId="{72165562-3E3E-4BC1-A659-8405CA8D3B0A}" srcOrd="0" destOrd="0" presId="urn:microsoft.com/office/officeart/2005/8/layout/vList3"/>
    <dgm:cxn modelId="{CAF89D41-BCAB-4529-B0A8-21E9811420BA}" type="presParOf" srcId="{02876203-8BFE-45BA-9E4F-FEFF67B69B02}" destId="{2DEA1AA7-D099-4A6D-9AB8-B97C037CCBF7}" srcOrd="1" destOrd="0" presId="urn:microsoft.com/office/officeart/2005/8/layout/vList3"/>
    <dgm:cxn modelId="{FAB6388B-98C1-4DE8-A2D8-20CC3C84AE19}" type="presParOf" srcId="{58D30B7B-66B7-4D3C-BDE4-50CE794DE36B}" destId="{9079ECC0-2EBF-4ED3-8C90-306BD40507BF}" srcOrd="9" destOrd="0" presId="urn:microsoft.com/office/officeart/2005/8/layout/vList3"/>
    <dgm:cxn modelId="{6D1C75DC-C9E8-41CB-B2A0-D4D631EC260E}" type="presParOf" srcId="{58D30B7B-66B7-4D3C-BDE4-50CE794DE36B}" destId="{585934C4-887F-4C95-9C9C-7ECC0AD7201A}" srcOrd="10" destOrd="0" presId="urn:microsoft.com/office/officeart/2005/8/layout/vList3"/>
    <dgm:cxn modelId="{62C3E593-D913-4575-9AE8-BF3A7B50C633}" type="presParOf" srcId="{585934C4-887F-4C95-9C9C-7ECC0AD7201A}" destId="{6561B1BC-3947-478E-B285-43603364EC3D}" srcOrd="0" destOrd="0" presId="urn:microsoft.com/office/officeart/2005/8/layout/vList3"/>
    <dgm:cxn modelId="{EE465780-C470-42A4-BAB9-FF9FB94C38EB}" type="presParOf" srcId="{585934C4-887F-4C95-9C9C-7ECC0AD7201A}" destId="{E2083C18-8A73-45AA-A3D8-488CCFD8BFBD}" srcOrd="1" destOrd="0" presId="urn:microsoft.com/office/officeart/2005/8/layout/vList3"/>
    <dgm:cxn modelId="{2CDDEB6C-23C7-49DE-BD79-02703D666290}" type="presParOf" srcId="{58D30B7B-66B7-4D3C-BDE4-50CE794DE36B}" destId="{2AD11047-B8D0-4B5E-AE8F-B6155262AE2E}" srcOrd="11" destOrd="0" presId="urn:microsoft.com/office/officeart/2005/8/layout/vList3"/>
    <dgm:cxn modelId="{70F6E544-72CB-4F74-AC32-7E312D758B63}" type="presParOf" srcId="{58D30B7B-66B7-4D3C-BDE4-50CE794DE36B}" destId="{FBB419E1-BC40-42D6-B437-EE26EA18F847}" srcOrd="12" destOrd="0" presId="urn:microsoft.com/office/officeart/2005/8/layout/vList3"/>
    <dgm:cxn modelId="{AE67E00F-F3FF-430A-9F49-B466BC8C02F6}" type="presParOf" srcId="{FBB419E1-BC40-42D6-B437-EE26EA18F847}" destId="{F094415A-134B-4CFD-8823-80862BD3DAB0}" srcOrd="0" destOrd="0" presId="urn:microsoft.com/office/officeart/2005/8/layout/vList3"/>
    <dgm:cxn modelId="{5510C75F-7216-4259-A85C-1901B4DD633D}" type="presParOf" srcId="{FBB419E1-BC40-42D6-B437-EE26EA18F847}" destId="{88B40AD6-8676-406F-BB35-2FDBA5CC3D8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D2777-8B6C-4572-9B3E-148E54887072}">
      <dsp:nvSpPr>
        <dsp:cNvPr id="0" name=""/>
        <dsp:cNvSpPr/>
      </dsp:nvSpPr>
      <dsp:spPr>
        <a:xfrm>
          <a:off x="0" y="3752589"/>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E9634-F25F-46E2-B0F2-1D1668F9764E}">
      <dsp:nvSpPr>
        <dsp:cNvPr id="0" name=""/>
        <dsp:cNvSpPr/>
      </dsp:nvSpPr>
      <dsp:spPr>
        <a:xfrm>
          <a:off x="0" y="2481593"/>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E4C79C-500F-4715-A865-E5FA103EA984}">
      <dsp:nvSpPr>
        <dsp:cNvPr id="0" name=""/>
        <dsp:cNvSpPr/>
      </dsp:nvSpPr>
      <dsp:spPr>
        <a:xfrm>
          <a:off x="0" y="1210598"/>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845508-8819-4804-B3C9-BD661B1E7444}">
      <dsp:nvSpPr>
        <dsp:cNvPr id="0" name=""/>
        <dsp:cNvSpPr/>
      </dsp:nvSpPr>
      <dsp:spPr>
        <a:xfrm>
          <a:off x="2108923" y="126"/>
          <a:ext cx="6002320" cy="1210471"/>
        </a:xfrm>
        <a:prstGeom prst="rect">
          <a:avLst/>
        </a:prstGeom>
        <a:noFill/>
        <a:ln>
          <a:noFill/>
        </a:ln>
        <a:effectLst/>
      </dsp:spPr>
      <dsp:style>
        <a:lnRef idx="0">
          <a:scrgbClr r="0" g="0" b="0"/>
        </a:lnRef>
        <a:fillRef idx="0">
          <a:scrgbClr r="0" g="0" b="0"/>
        </a:fillRef>
        <a:effectRef idx="0">
          <a:scrgbClr r="0" g="0" b="0"/>
        </a:effectRef>
        <a:fontRef idx="minor"/>
      </dsp:style>
    </dsp:sp>
    <dsp:sp modelId="{B039788F-CBDD-42CE-8362-347A7DBCB70B}">
      <dsp:nvSpPr>
        <dsp:cNvPr id="0" name=""/>
        <dsp:cNvSpPr/>
      </dsp:nvSpPr>
      <dsp:spPr>
        <a:xfrm>
          <a:off x="0" y="126"/>
          <a:ext cx="2108923" cy="1210471"/>
        </a:xfrm>
        <a:prstGeom prst="round2SameRect">
          <a:avLst>
            <a:gd name="adj1" fmla="val 16670"/>
            <a:gd name="adj2" fmla="val 0"/>
          </a:avLst>
        </a:prstGeom>
        <a:solidFill>
          <a:schemeClr val="accent5">
            <a:shade val="8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Elevated temperatures</a:t>
          </a:r>
        </a:p>
      </dsp:txBody>
      <dsp:txXfrm>
        <a:off x="59101" y="59227"/>
        <a:ext cx="1990721" cy="1151370"/>
      </dsp:txXfrm>
    </dsp:sp>
    <dsp:sp modelId="{222FEE3E-06BF-4A16-BDF1-F96A72D43EEB}">
      <dsp:nvSpPr>
        <dsp:cNvPr id="0" name=""/>
        <dsp:cNvSpPr/>
      </dsp:nvSpPr>
      <dsp:spPr>
        <a:xfrm>
          <a:off x="2108923" y="1271122"/>
          <a:ext cx="6002320" cy="1210471"/>
        </a:xfrm>
        <a:prstGeom prst="rect">
          <a:avLst/>
        </a:prstGeom>
        <a:noFill/>
        <a:ln>
          <a:noFill/>
        </a:ln>
        <a:effectLst/>
      </dsp:spPr>
      <dsp:style>
        <a:lnRef idx="0">
          <a:scrgbClr r="0" g="0" b="0"/>
        </a:lnRef>
        <a:fillRef idx="0">
          <a:scrgbClr r="0" g="0" b="0"/>
        </a:fillRef>
        <a:effectRef idx="0">
          <a:scrgbClr r="0" g="0" b="0"/>
        </a:effectRef>
        <a:fontRef idx="minor"/>
      </dsp:style>
    </dsp:sp>
    <dsp:sp modelId="{5E7139AF-9B7B-4619-8E10-2B380B649565}">
      <dsp:nvSpPr>
        <dsp:cNvPr id="0" name=""/>
        <dsp:cNvSpPr/>
      </dsp:nvSpPr>
      <dsp:spPr>
        <a:xfrm>
          <a:off x="0" y="1271122"/>
          <a:ext cx="2108923" cy="1210471"/>
        </a:xfrm>
        <a:prstGeom prst="round2SameRect">
          <a:avLst>
            <a:gd name="adj1" fmla="val 16670"/>
            <a:gd name="adj2" fmla="val 0"/>
          </a:avLst>
        </a:prstGeom>
        <a:solidFill>
          <a:schemeClr val="accent5">
            <a:shade val="80000"/>
            <a:hueOff val="-132338"/>
            <a:satOff val="-11190"/>
            <a:lumOff val="15797"/>
            <a:alphaOff val="0"/>
          </a:schemeClr>
        </a:solidFill>
        <a:ln w="15875" cap="flat" cmpd="sng" algn="ctr">
          <a:solidFill>
            <a:schemeClr val="accent5">
              <a:shade val="80000"/>
              <a:hueOff val="-132338"/>
              <a:satOff val="-11190"/>
              <a:lumOff val="157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Altered disturbance regimes </a:t>
          </a:r>
        </a:p>
      </dsp:txBody>
      <dsp:txXfrm>
        <a:off x="59101" y="1330223"/>
        <a:ext cx="1990721" cy="1151370"/>
      </dsp:txXfrm>
    </dsp:sp>
    <dsp:sp modelId="{FEFB09C6-97DC-45A1-8737-AC40DB8D113F}">
      <dsp:nvSpPr>
        <dsp:cNvPr id="0" name=""/>
        <dsp:cNvSpPr/>
      </dsp:nvSpPr>
      <dsp:spPr>
        <a:xfrm>
          <a:off x="2108923" y="2542117"/>
          <a:ext cx="6002320" cy="1210471"/>
        </a:xfrm>
        <a:prstGeom prst="rect">
          <a:avLst/>
        </a:prstGeom>
        <a:noFill/>
        <a:ln>
          <a:noFill/>
        </a:ln>
        <a:effectLst/>
      </dsp:spPr>
      <dsp:style>
        <a:lnRef idx="0">
          <a:scrgbClr r="0" g="0" b="0"/>
        </a:lnRef>
        <a:fillRef idx="0">
          <a:scrgbClr r="0" g="0" b="0"/>
        </a:fillRef>
        <a:effectRef idx="0">
          <a:scrgbClr r="0" g="0" b="0"/>
        </a:effectRef>
        <a:fontRef idx="minor"/>
      </dsp:style>
    </dsp:sp>
    <dsp:sp modelId="{341EF772-B5B5-41DD-8112-CD209E6B224B}">
      <dsp:nvSpPr>
        <dsp:cNvPr id="0" name=""/>
        <dsp:cNvSpPr/>
      </dsp:nvSpPr>
      <dsp:spPr>
        <a:xfrm>
          <a:off x="0" y="2542117"/>
          <a:ext cx="2108923" cy="1210471"/>
        </a:xfrm>
        <a:prstGeom prst="round2SameRect">
          <a:avLst>
            <a:gd name="adj1" fmla="val 16670"/>
            <a:gd name="adj2" fmla="val 0"/>
          </a:avLst>
        </a:prstGeom>
        <a:solidFill>
          <a:schemeClr val="accent5">
            <a:shade val="80000"/>
            <a:hueOff val="-264676"/>
            <a:satOff val="-22379"/>
            <a:lumOff val="31594"/>
            <a:alphaOff val="0"/>
          </a:schemeClr>
        </a:solidFill>
        <a:ln w="15875" cap="flat" cmpd="sng" algn="ctr">
          <a:solidFill>
            <a:schemeClr val="accent5">
              <a:shade val="80000"/>
              <a:hueOff val="-264676"/>
              <a:satOff val="-22379"/>
              <a:lumOff val="315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Invasive pests &amp; pathogens</a:t>
          </a:r>
        </a:p>
      </dsp:txBody>
      <dsp:txXfrm>
        <a:off x="59101" y="2601218"/>
        <a:ext cx="1990721" cy="1151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27C09-2392-44CA-9846-94DB159E75A1}">
      <dsp:nvSpPr>
        <dsp:cNvPr id="0" name=""/>
        <dsp:cNvSpPr/>
      </dsp:nvSpPr>
      <dsp:spPr>
        <a:xfrm rot="10800000">
          <a:off x="1419596" y="1242"/>
          <a:ext cx="5062519" cy="577800"/>
        </a:xfrm>
        <a:prstGeom prst="homePlate">
          <a:avLst/>
        </a:prstGeom>
        <a:solidFill>
          <a:schemeClr val="accent5">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94" tIns="76200" rIns="142240" bIns="76200" numCol="1" spcCol="1270" anchor="ctr" anchorCtr="0">
          <a:noAutofit/>
        </a:bodyPr>
        <a:lstStyle/>
        <a:p>
          <a:pPr marL="0" lvl="0" indent="0" algn="ctr" defTabSz="889000">
            <a:lnSpc>
              <a:spcPct val="90000"/>
            </a:lnSpc>
            <a:spcBef>
              <a:spcPct val="0"/>
            </a:spcBef>
            <a:spcAft>
              <a:spcPts val="0"/>
            </a:spcAft>
            <a:buNone/>
          </a:pPr>
          <a:r>
            <a:rPr lang="en-US" sz="2000" kern="1200" dirty="0"/>
            <a:t>Combat temperature increases</a:t>
          </a:r>
        </a:p>
        <a:p>
          <a:pPr marL="0" lvl="0" indent="0" algn="ctr" defTabSz="889000">
            <a:lnSpc>
              <a:spcPct val="90000"/>
            </a:lnSpc>
            <a:spcBef>
              <a:spcPct val="0"/>
            </a:spcBef>
            <a:spcAft>
              <a:spcPct val="35000"/>
            </a:spcAft>
            <a:buNone/>
          </a:pPr>
          <a:r>
            <a:rPr lang="en-US" sz="2000" kern="1200" dirty="0"/>
            <a:t>Slow the rate of change</a:t>
          </a:r>
        </a:p>
      </dsp:txBody>
      <dsp:txXfrm rot="10800000">
        <a:off x="1564046" y="1242"/>
        <a:ext cx="4918069" cy="577800"/>
      </dsp:txXfrm>
    </dsp:sp>
    <dsp:sp modelId="{377A276D-29C0-4FC4-BCE5-7C4EF18BE3A0}">
      <dsp:nvSpPr>
        <dsp:cNvPr id="0" name=""/>
        <dsp:cNvSpPr/>
      </dsp:nvSpPr>
      <dsp:spPr>
        <a:xfrm>
          <a:off x="1130695" y="1242"/>
          <a:ext cx="577800" cy="5778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935CD2-8696-4644-87DB-41ED76212C0D}">
      <dsp:nvSpPr>
        <dsp:cNvPr id="0" name=""/>
        <dsp:cNvSpPr/>
      </dsp:nvSpPr>
      <dsp:spPr>
        <a:xfrm rot="10800000">
          <a:off x="1419596" y="751520"/>
          <a:ext cx="5062519" cy="577800"/>
        </a:xfrm>
        <a:prstGeom prst="homePlate">
          <a:avLst/>
        </a:prstGeom>
        <a:solidFill>
          <a:schemeClr val="accent5">
            <a:shade val="80000"/>
            <a:hueOff val="-66169"/>
            <a:satOff val="-5595"/>
            <a:lumOff val="78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9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Reduce flooding &amp; associated impacts</a:t>
          </a:r>
        </a:p>
      </dsp:txBody>
      <dsp:txXfrm rot="10800000">
        <a:off x="1564046" y="751520"/>
        <a:ext cx="4918069" cy="577800"/>
      </dsp:txXfrm>
    </dsp:sp>
    <dsp:sp modelId="{01956F0C-C0AC-44DD-88A3-44BF3E2F65E0}">
      <dsp:nvSpPr>
        <dsp:cNvPr id="0" name=""/>
        <dsp:cNvSpPr/>
      </dsp:nvSpPr>
      <dsp:spPr>
        <a:xfrm>
          <a:off x="1130695" y="751520"/>
          <a:ext cx="577800" cy="5778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83949-D676-478E-A3C4-D43E6DEAA614}">
      <dsp:nvSpPr>
        <dsp:cNvPr id="0" name=""/>
        <dsp:cNvSpPr/>
      </dsp:nvSpPr>
      <dsp:spPr>
        <a:xfrm rot="10800000">
          <a:off x="1419596" y="1501799"/>
          <a:ext cx="5062519" cy="577800"/>
        </a:xfrm>
        <a:prstGeom prst="homePlate">
          <a:avLst/>
        </a:prstGeom>
        <a:solidFill>
          <a:schemeClr val="accent5">
            <a:shade val="80000"/>
            <a:hueOff val="-132338"/>
            <a:satOff val="-11190"/>
            <a:lumOff val="157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94" tIns="68580" rIns="128016" bIns="68580" numCol="1" spcCol="1270" anchor="ctr" anchorCtr="0">
          <a:noAutofit/>
        </a:bodyPr>
        <a:lstStyle/>
        <a:p>
          <a:pPr marL="0" lvl="0" indent="0" algn="ctr" defTabSz="800100">
            <a:lnSpc>
              <a:spcPct val="90000"/>
            </a:lnSpc>
            <a:spcBef>
              <a:spcPct val="0"/>
            </a:spcBef>
            <a:spcAft>
              <a:spcPts val="0"/>
            </a:spcAft>
            <a:buNone/>
          </a:pPr>
          <a:r>
            <a:rPr lang="en-US" sz="1800" kern="1200" dirty="0"/>
            <a:t>Dynamic systems: multiple pathways of recovery </a:t>
          </a:r>
        </a:p>
        <a:p>
          <a:pPr marL="0" lvl="0" indent="0" algn="ctr" defTabSz="800100">
            <a:lnSpc>
              <a:spcPct val="90000"/>
            </a:lnSpc>
            <a:spcBef>
              <a:spcPct val="0"/>
            </a:spcBef>
            <a:spcAft>
              <a:spcPct val="35000"/>
            </a:spcAft>
            <a:buNone/>
          </a:pPr>
          <a:r>
            <a:rPr lang="en-US" sz="1800" kern="1200" dirty="0"/>
            <a:t>Can reduce impacts of disturbances</a:t>
          </a:r>
        </a:p>
      </dsp:txBody>
      <dsp:txXfrm rot="10800000">
        <a:off x="1564046" y="1501799"/>
        <a:ext cx="4918069" cy="577800"/>
      </dsp:txXfrm>
    </dsp:sp>
    <dsp:sp modelId="{61D08062-17C6-4380-A5C9-A38F789C82E4}">
      <dsp:nvSpPr>
        <dsp:cNvPr id="0" name=""/>
        <dsp:cNvSpPr/>
      </dsp:nvSpPr>
      <dsp:spPr>
        <a:xfrm>
          <a:off x="1130695" y="1501799"/>
          <a:ext cx="577800" cy="5778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EA1AA7-D099-4A6D-9AB8-B97C037CCBF7}">
      <dsp:nvSpPr>
        <dsp:cNvPr id="0" name=""/>
        <dsp:cNvSpPr/>
      </dsp:nvSpPr>
      <dsp:spPr>
        <a:xfrm rot="10800000">
          <a:off x="1419596" y="2252077"/>
          <a:ext cx="5062519" cy="577800"/>
        </a:xfrm>
        <a:prstGeom prst="homePlate">
          <a:avLst/>
        </a:prstGeom>
        <a:solidFill>
          <a:schemeClr val="accent5">
            <a:shade val="80000"/>
            <a:hueOff val="-198507"/>
            <a:satOff val="-16784"/>
            <a:lumOff val="236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9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Protect &amp; promote biodiversity</a:t>
          </a:r>
        </a:p>
      </dsp:txBody>
      <dsp:txXfrm rot="10800000">
        <a:off x="1564046" y="2252077"/>
        <a:ext cx="4918069" cy="577800"/>
      </dsp:txXfrm>
    </dsp:sp>
    <dsp:sp modelId="{72165562-3E3E-4BC1-A659-8405CA8D3B0A}">
      <dsp:nvSpPr>
        <dsp:cNvPr id="0" name=""/>
        <dsp:cNvSpPr/>
      </dsp:nvSpPr>
      <dsp:spPr>
        <a:xfrm>
          <a:off x="1130695" y="2252077"/>
          <a:ext cx="577800" cy="5778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0DF899-561E-41A4-86A2-9175398F8003}">
      <dsp:nvSpPr>
        <dsp:cNvPr id="0" name=""/>
        <dsp:cNvSpPr/>
      </dsp:nvSpPr>
      <dsp:spPr>
        <a:xfrm rot="10800000">
          <a:off x="1419596" y="3002355"/>
          <a:ext cx="5062519" cy="577800"/>
        </a:xfrm>
        <a:prstGeom prst="homePlate">
          <a:avLst/>
        </a:prstGeom>
        <a:solidFill>
          <a:schemeClr val="accent5">
            <a:shade val="80000"/>
            <a:hueOff val="-264676"/>
            <a:satOff val="-22379"/>
            <a:lumOff val="315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79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Provide sustainable &amp; renewable resources, clean air and water </a:t>
          </a:r>
        </a:p>
      </dsp:txBody>
      <dsp:txXfrm rot="10800000">
        <a:off x="1564046" y="3002355"/>
        <a:ext cx="4918069" cy="577800"/>
      </dsp:txXfrm>
    </dsp:sp>
    <dsp:sp modelId="{97086384-BDB4-4A5D-822A-E6A9EE0E1C25}">
      <dsp:nvSpPr>
        <dsp:cNvPr id="0" name=""/>
        <dsp:cNvSpPr/>
      </dsp:nvSpPr>
      <dsp:spPr>
        <a:xfrm>
          <a:off x="1130695" y="3002355"/>
          <a:ext cx="577800" cy="57780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D2777-8B6C-4572-9B3E-148E54887072}">
      <dsp:nvSpPr>
        <dsp:cNvPr id="0" name=""/>
        <dsp:cNvSpPr/>
      </dsp:nvSpPr>
      <dsp:spPr>
        <a:xfrm>
          <a:off x="0" y="3752589"/>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E9634-F25F-46E2-B0F2-1D1668F9764E}">
      <dsp:nvSpPr>
        <dsp:cNvPr id="0" name=""/>
        <dsp:cNvSpPr/>
      </dsp:nvSpPr>
      <dsp:spPr>
        <a:xfrm>
          <a:off x="0" y="2481593"/>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E4C79C-500F-4715-A865-E5FA103EA984}">
      <dsp:nvSpPr>
        <dsp:cNvPr id="0" name=""/>
        <dsp:cNvSpPr/>
      </dsp:nvSpPr>
      <dsp:spPr>
        <a:xfrm>
          <a:off x="0" y="1210598"/>
          <a:ext cx="8111244" cy="0"/>
        </a:xfrm>
        <a:prstGeom prst="line">
          <a:avLst/>
        </a:prstGeom>
        <a:noFill/>
        <a:ln w="15875"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845508-8819-4804-B3C9-BD661B1E7444}">
      <dsp:nvSpPr>
        <dsp:cNvPr id="0" name=""/>
        <dsp:cNvSpPr/>
      </dsp:nvSpPr>
      <dsp:spPr>
        <a:xfrm>
          <a:off x="2108923" y="126"/>
          <a:ext cx="6002320" cy="121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endParaRPr lang="en-US" sz="2500" kern="1200"/>
        </a:p>
      </dsp:txBody>
      <dsp:txXfrm>
        <a:off x="2108923" y="126"/>
        <a:ext cx="6002320" cy="1210471"/>
      </dsp:txXfrm>
    </dsp:sp>
    <dsp:sp modelId="{B039788F-CBDD-42CE-8362-347A7DBCB70B}">
      <dsp:nvSpPr>
        <dsp:cNvPr id="0" name=""/>
        <dsp:cNvSpPr/>
      </dsp:nvSpPr>
      <dsp:spPr>
        <a:xfrm>
          <a:off x="0" y="126"/>
          <a:ext cx="2108923" cy="1210471"/>
        </a:xfrm>
        <a:prstGeom prst="round2SameRect">
          <a:avLst>
            <a:gd name="adj1" fmla="val 16670"/>
            <a:gd name="adj2" fmla="val 0"/>
          </a:avLst>
        </a:prstGeom>
        <a:solidFill>
          <a:schemeClr val="accent5">
            <a:shade val="80000"/>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Elevated temperatures</a:t>
          </a:r>
        </a:p>
      </dsp:txBody>
      <dsp:txXfrm>
        <a:off x="59101" y="59227"/>
        <a:ext cx="1990721" cy="1151370"/>
      </dsp:txXfrm>
    </dsp:sp>
    <dsp:sp modelId="{222FEE3E-06BF-4A16-BDF1-F96A72D43EEB}">
      <dsp:nvSpPr>
        <dsp:cNvPr id="0" name=""/>
        <dsp:cNvSpPr/>
      </dsp:nvSpPr>
      <dsp:spPr>
        <a:xfrm>
          <a:off x="2108923" y="1271122"/>
          <a:ext cx="6002320" cy="1210471"/>
        </a:xfrm>
        <a:prstGeom prst="rect">
          <a:avLst/>
        </a:prstGeom>
        <a:noFill/>
        <a:ln>
          <a:noFill/>
        </a:ln>
        <a:effectLst/>
      </dsp:spPr>
      <dsp:style>
        <a:lnRef idx="0">
          <a:scrgbClr r="0" g="0" b="0"/>
        </a:lnRef>
        <a:fillRef idx="0">
          <a:scrgbClr r="0" g="0" b="0"/>
        </a:fillRef>
        <a:effectRef idx="0">
          <a:scrgbClr r="0" g="0" b="0"/>
        </a:effectRef>
        <a:fontRef idx="minor"/>
      </dsp:style>
    </dsp:sp>
    <dsp:sp modelId="{5E7139AF-9B7B-4619-8E10-2B380B649565}">
      <dsp:nvSpPr>
        <dsp:cNvPr id="0" name=""/>
        <dsp:cNvSpPr/>
      </dsp:nvSpPr>
      <dsp:spPr>
        <a:xfrm>
          <a:off x="0" y="1271122"/>
          <a:ext cx="2108923" cy="1210471"/>
        </a:xfrm>
        <a:prstGeom prst="round2SameRect">
          <a:avLst>
            <a:gd name="adj1" fmla="val 16670"/>
            <a:gd name="adj2" fmla="val 0"/>
          </a:avLst>
        </a:prstGeom>
        <a:solidFill>
          <a:schemeClr val="accent5">
            <a:shade val="80000"/>
            <a:hueOff val="-132338"/>
            <a:satOff val="-11190"/>
            <a:lumOff val="15797"/>
            <a:alphaOff val="0"/>
          </a:schemeClr>
        </a:solidFill>
        <a:ln w="15875" cap="flat" cmpd="sng" algn="ctr">
          <a:solidFill>
            <a:schemeClr val="accent5">
              <a:shade val="80000"/>
              <a:hueOff val="-132338"/>
              <a:satOff val="-11190"/>
              <a:lumOff val="157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Altered disturbance regimes </a:t>
          </a:r>
        </a:p>
      </dsp:txBody>
      <dsp:txXfrm>
        <a:off x="59101" y="1330223"/>
        <a:ext cx="1990721" cy="1151370"/>
      </dsp:txXfrm>
    </dsp:sp>
    <dsp:sp modelId="{FEFB09C6-97DC-45A1-8737-AC40DB8D113F}">
      <dsp:nvSpPr>
        <dsp:cNvPr id="0" name=""/>
        <dsp:cNvSpPr/>
      </dsp:nvSpPr>
      <dsp:spPr>
        <a:xfrm>
          <a:off x="2108923" y="2542117"/>
          <a:ext cx="6002320" cy="1210471"/>
        </a:xfrm>
        <a:prstGeom prst="rect">
          <a:avLst/>
        </a:prstGeom>
        <a:noFill/>
        <a:ln>
          <a:noFill/>
        </a:ln>
        <a:effectLst/>
      </dsp:spPr>
      <dsp:style>
        <a:lnRef idx="0">
          <a:scrgbClr r="0" g="0" b="0"/>
        </a:lnRef>
        <a:fillRef idx="0">
          <a:scrgbClr r="0" g="0" b="0"/>
        </a:fillRef>
        <a:effectRef idx="0">
          <a:scrgbClr r="0" g="0" b="0"/>
        </a:effectRef>
        <a:fontRef idx="minor"/>
      </dsp:style>
    </dsp:sp>
    <dsp:sp modelId="{341EF772-B5B5-41DD-8112-CD209E6B224B}">
      <dsp:nvSpPr>
        <dsp:cNvPr id="0" name=""/>
        <dsp:cNvSpPr/>
      </dsp:nvSpPr>
      <dsp:spPr>
        <a:xfrm>
          <a:off x="0" y="2542117"/>
          <a:ext cx="2108923" cy="1210471"/>
        </a:xfrm>
        <a:prstGeom prst="round2SameRect">
          <a:avLst>
            <a:gd name="adj1" fmla="val 16670"/>
            <a:gd name="adj2" fmla="val 0"/>
          </a:avLst>
        </a:prstGeom>
        <a:solidFill>
          <a:schemeClr val="accent5">
            <a:shade val="80000"/>
            <a:hueOff val="-264676"/>
            <a:satOff val="-22379"/>
            <a:lumOff val="31594"/>
            <a:alphaOff val="0"/>
          </a:schemeClr>
        </a:solidFill>
        <a:ln w="15875" cap="flat" cmpd="sng" algn="ctr">
          <a:solidFill>
            <a:schemeClr val="accent5">
              <a:shade val="80000"/>
              <a:hueOff val="-264676"/>
              <a:satOff val="-22379"/>
              <a:lumOff val="315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Invasive pests &amp; pathogens</a:t>
          </a:r>
        </a:p>
      </dsp:txBody>
      <dsp:txXfrm>
        <a:off x="59101" y="2601218"/>
        <a:ext cx="1990721" cy="1151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27C09-2392-44CA-9846-94DB159E75A1}">
      <dsp:nvSpPr>
        <dsp:cNvPr id="0" name=""/>
        <dsp:cNvSpPr/>
      </dsp:nvSpPr>
      <dsp:spPr>
        <a:xfrm rot="10800000">
          <a:off x="1580955" y="1929"/>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Public Sans"/>
              <a:ea typeface="+mn-ea"/>
              <a:cs typeface="+mn-cs"/>
            </a:rPr>
            <a:t>Keep Forests as Forests: estate plan</a:t>
          </a:r>
        </a:p>
      </dsp:txBody>
      <dsp:txXfrm rot="10800000">
        <a:off x="1749105" y="1929"/>
        <a:ext cx="5440898" cy="672600"/>
      </dsp:txXfrm>
    </dsp:sp>
    <dsp:sp modelId="{377A276D-29C0-4FC4-BCE5-7C4EF18BE3A0}">
      <dsp:nvSpPr>
        <dsp:cNvPr id="0" name=""/>
        <dsp:cNvSpPr/>
      </dsp:nvSpPr>
      <dsp:spPr>
        <a:xfrm>
          <a:off x="1244655" y="1929"/>
          <a:ext cx="672600" cy="6726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B3BF469-42EF-498D-8DED-DCCF91013542}">
      <dsp:nvSpPr>
        <dsp:cNvPr id="0" name=""/>
        <dsp:cNvSpPr/>
      </dsp:nvSpPr>
      <dsp:spPr>
        <a:xfrm rot="10800000">
          <a:off x="1580955" y="875305"/>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Have a forest management plan: integrate climate-smart practices</a:t>
          </a:r>
        </a:p>
      </dsp:txBody>
      <dsp:txXfrm rot="10800000">
        <a:off x="1749105" y="875305"/>
        <a:ext cx="5440898" cy="672600"/>
      </dsp:txXfrm>
    </dsp:sp>
    <dsp:sp modelId="{1F8331D3-E617-43F1-9CD2-F2A823D8F4E0}">
      <dsp:nvSpPr>
        <dsp:cNvPr id="0" name=""/>
        <dsp:cNvSpPr/>
      </dsp:nvSpPr>
      <dsp:spPr>
        <a:xfrm>
          <a:off x="1244655" y="875305"/>
          <a:ext cx="672600" cy="6726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8EAE1CF-6AD8-493B-91A5-DD364061F441}">
      <dsp:nvSpPr>
        <dsp:cNvPr id="0" name=""/>
        <dsp:cNvSpPr/>
      </dsp:nvSpPr>
      <dsp:spPr>
        <a:xfrm rot="10800000">
          <a:off x="1580955" y="1748682"/>
          <a:ext cx="5609048" cy="672600"/>
        </a:xfrm>
        <a:prstGeom prst="homePlate">
          <a:avLst/>
        </a:prstGeom>
        <a:solidFill>
          <a:srgbClr val="3E8853"/>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Arial"/>
              <a:ea typeface="+mn-ea"/>
              <a:cs typeface="+mn-cs"/>
            </a:rPr>
            <a:t>Increase species diversity</a:t>
          </a:r>
        </a:p>
      </dsp:txBody>
      <dsp:txXfrm rot="10800000">
        <a:off x="1749105" y="1748682"/>
        <a:ext cx="5440898" cy="672600"/>
      </dsp:txXfrm>
    </dsp:sp>
    <dsp:sp modelId="{9635B557-0A25-4E55-B666-DED559DB5ED4}">
      <dsp:nvSpPr>
        <dsp:cNvPr id="0" name=""/>
        <dsp:cNvSpPr/>
      </dsp:nvSpPr>
      <dsp:spPr>
        <a:xfrm>
          <a:off x="1244655" y="1748682"/>
          <a:ext cx="672600" cy="6726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2E935CD2-8696-4644-87DB-41ED76212C0D}">
      <dsp:nvSpPr>
        <dsp:cNvPr id="0" name=""/>
        <dsp:cNvSpPr/>
      </dsp:nvSpPr>
      <dsp:spPr>
        <a:xfrm rot="10800000">
          <a:off x="1580955" y="2622058"/>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Public Sans"/>
              <a:ea typeface="+mn-ea"/>
              <a:cs typeface="+mn-cs"/>
            </a:rPr>
            <a:t>Increase structural complexity (stand level)</a:t>
          </a:r>
        </a:p>
      </dsp:txBody>
      <dsp:txXfrm rot="10800000">
        <a:off x="1749105" y="2622058"/>
        <a:ext cx="5440898" cy="672600"/>
      </dsp:txXfrm>
    </dsp:sp>
    <dsp:sp modelId="{01956F0C-C0AC-44DD-88A3-44BF3E2F65E0}">
      <dsp:nvSpPr>
        <dsp:cNvPr id="0" name=""/>
        <dsp:cNvSpPr/>
      </dsp:nvSpPr>
      <dsp:spPr>
        <a:xfrm>
          <a:off x="1244655" y="2622058"/>
          <a:ext cx="672600" cy="6726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DEA1AA7-D099-4A6D-9AB8-B97C037CCBF7}">
      <dsp:nvSpPr>
        <dsp:cNvPr id="0" name=""/>
        <dsp:cNvSpPr/>
      </dsp:nvSpPr>
      <dsp:spPr>
        <a:xfrm rot="10800000">
          <a:off x="1580955" y="3495435"/>
          <a:ext cx="5609048" cy="672600"/>
        </a:xfrm>
        <a:prstGeom prst="homePlate">
          <a:avLst/>
        </a:prstGeom>
        <a:solidFill>
          <a:srgbClr val="3E8853">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Public Sans"/>
              <a:ea typeface="+mn-ea"/>
              <a:cs typeface="+mn-cs"/>
            </a:rPr>
            <a:t>Diversify age and size classes (landscape level)</a:t>
          </a:r>
        </a:p>
      </dsp:txBody>
      <dsp:txXfrm rot="10800000">
        <a:off x="1749105" y="3495435"/>
        <a:ext cx="5440898" cy="672600"/>
      </dsp:txXfrm>
    </dsp:sp>
    <dsp:sp modelId="{72165562-3E3E-4BC1-A659-8405CA8D3B0A}">
      <dsp:nvSpPr>
        <dsp:cNvPr id="0" name=""/>
        <dsp:cNvSpPr/>
      </dsp:nvSpPr>
      <dsp:spPr>
        <a:xfrm>
          <a:off x="1244655" y="3495435"/>
          <a:ext cx="672600" cy="67260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2083C18-8A73-45AA-A3D8-488CCFD8BFBD}">
      <dsp:nvSpPr>
        <dsp:cNvPr id="0" name=""/>
        <dsp:cNvSpPr/>
      </dsp:nvSpPr>
      <dsp:spPr>
        <a:xfrm rot="10800000">
          <a:off x="1580955" y="4368811"/>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Consider site conditions &amp; species-specific tolerances</a:t>
          </a:r>
        </a:p>
      </dsp:txBody>
      <dsp:txXfrm rot="10800000">
        <a:off x="1749105" y="4368811"/>
        <a:ext cx="5440898" cy="672600"/>
      </dsp:txXfrm>
    </dsp:sp>
    <dsp:sp modelId="{6561B1BC-3947-478E-B285-43603364EC3D}">
      <dsp:nvSpPr>
        <dsp:cNvPr id="0" name=""/>
        <dsp:cNvSpPr/>
      </dsp:nvSpPr>
      <dsp:spPr>
        <a:xfrm>
          <a:off x="1244655" y="4368811"/>
          <a:ext cx="672600" cy="67260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8B40AD6-8676-406F-BB35-2FDBA5CC3D89}">
      <dsp:nvSpPr>
        <dsp:cNvPr id="0" name=""/>
        <dsp:cNvSpPr/>
      </dsp:nvSpPr>
      <dsp:spPr>
        <a:xfrm rot="10800000">
          <a:off x="1580955" y="5242188"/>
          <a:ext cx="5609048" cy="672600"/>
        </a:xfrm>
        <a:prstGeom prst="homePlate">
          <a:avLst/>
        </a:prstGeom>
        <a:solidFill>
          <a:srgbClr val="3E885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9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Control deer and invasive species</a:t>
          </a:r>
        </a:p>
      </dsp:txBody>
      <dsp:txXfrm rot="10800000">
        <a:off x="1749105" y="5242188"/>
        <a:ext cx="5440898" cy="672600"/>
      </dsp:txXfrm>
    </dsp:sp>
    <dsp:sp modelId="{F094415A-134B-4CFD-8823-80862BD3DAB0}">
      <dsp:nvSpPr>
        <dsp:cNvPr id="0" name=""/>
        <dsp:cNvSpPr/>
      </dsp:nvSpPr>
      <dsp:spPr>
        <a:xfrm>
          <a:off x="1244655" y="5242188"/>
          <a:ext cx="672600" cy="672600"/>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7000" r="-1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atesummaries.ncics.org/chapter/c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ought.gov/drought/data-gallery/us-drought-monito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200" b="0" i="0" u="none" strike="noStrike" dirty="0">
                <a:solidFill>
                  <a:schemeClr val="dk1"/>
                </a:solidFill>
                <a:latin typeface="Calibri"/>
                <a:ea typeface="Calibri"/>
                <a:cs typeface="Calibri"/>
                <a:sym typeface="Calibri"/>
              </a:rPr>
              <a:t>As discussed in Module 1, droughts are among the greatest stressors on forest ecosystems, and often lead to secondary effects of insect and disease outbreaks on stressed trees, and increased fire risk . We’re witnessing an example of this present day in eastern CT, and pockets in western CT with spongy moth and the native two-lined chestnut borer. </a:t>
            </a:r>
          </a:p>
          <a:p>
            <a:pPr marL="457200" marR="0" lvl="1" indent="0">
              <a:lnSpc>
                <a:spcPct val="107000"/>
              </a:lnSpc>
              <a:spcBef>
                <a:spcPts val="0"/>
              </a:spcBef>
              <a:spcAft>
                <a:spcPts val="0"/>
              </a:spcAft>
              <a:buFont typeface="+mj-lt"/>
              <a:buNone/>
            </a:pPr>
            <a:endParaRPr lang="en-US" sz="1200" b="0" i="0" u="none" strike="noStrike" dirty="0">
              <a:solidFill>
                <a:schemeClr val="dk1"/>
              </a:solidFill>
              <a:effectLst/>
              <a:latin typeface="Calibri"/>
              <a:ea typeface="Calibri" panose="020F0502020204030204" pitchFamily="34" charset="0"/>
              <a:cs typeface="Calibri"/>
              <a:sym typeface="Calibri"/>
            </a:endParaRPr>
          </a:p>
          <a:p>
            <a:pPr marL="457200" marR="0" lvl="1" indent="0">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Annual forest pest and disease aerial surveys conducted by our Ag. Exp. Station documented Eurasian spongy moth caterpillars defoliated 156,000 acres in 2020 (mostly eastern CT) and 45,550 acres in 2021 (mostly Litchfield County).</a:t>
            </a: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		</a:t>
            </a:r>
            <a:endParaRPr lang="en-US"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potential effects of drought on forests will depend on many factors, including duration and severity of the drought and site-level characteristics of the forest. High stand density may compound susceptibility to moisture stress as high-density stands face increased competition for available moisture (D’Amato et al. 2011, Magruder et al. 2012). Tree species also respond differently to drought. For example, drought during the past century has been linked to dieback in sugar maple and some species of birch and ash  </a:t>
            </a:r>
            <a:endParaRPr lang="en-US" dirty="0"/>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chemeClr val="dk1"/>
                </a:solidFill>
                <a:latin typeface="Calibri"/>
                <a:ea typeface="Calibri"/>
                <a:cs typeface="Calibri"/>
                <a:sym typeface="Calibri"/>
              </a:rPr>
              <a:t>bc</a:t>
            </a:r>
            <a:r>
              <a:rPr lang="en-US" sz="1200" b="0" i="0" u="none" strike="noStrike" dirty="0">
                <a:solidFill>
                  <a:schemeClr val="dk1"/>
                </a:solidFill>
                <a:latin typeface="Calibri"/>
                <a:ea typeface="Calibri"/>
                <a:cs typeface="Calibri"/>
                <a:sym typeface="Calibri"/>
              </a:rPr>
              <a:t> precipitation is more likely to occur during larger precipitation events, the number of consecutive days without precipitation is also expected to increase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 Temperatures rises and inc. evapotranspiration from climate change causes moisture stress. Drought can occur when increases in evapotranspiration are not offset by a corresponding increase in precipitation and soil moisture.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326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6d9f0b2fed_29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16d9f0b2fed_29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Winter precipitation is also changing in CT and the US Northeast. Our warming winter temperatures have a direct impact on snow pack. </a:t>
            </a:r>
            <a:r>
              <a:rPr lang="en-US" dirty="0"/>
              <a:t>temperatures have risen and are rising disproportionately in the winter (versus summer or spring). In fact, the winter temperature increase is greater than the average increase in CT’s air temperature (3.6 degrees versus 3)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 even though CT is getting more precipitation, less of it is falling as snow. Compared to 1950, we have an average of </a:t>
            </a:r>
            <a:r>
              <a:rPr lang="en" b="1" dirty="0"/>
              <a:t>20 fewer days </a:t>
            </a:r>
            <a:r>
              <a:rPr lang="en" dirty="0"/>
              <a:t>of snow cover per winter, and our maximum snowpack, on average, </a:t>
            </a:r>
            <a:r>
              <a:rPr lang="en" b="1" dirty="0"/>
              <a:t>is 10 inches less than it used to be.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dk1"/>
                </a:solidFill>
              </a:rPr>
              <a:t>Models have projected this change over time. You can see that by 2100 the IPCC products CT will have no snow cover. </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Now you may think., how nice, less snow removal and maintenance to have to deal with. But this has negative impacts on our forests </a:t>
            </a:r>
            <a:r>
              <a:rPr lang="en-US" dirty="0">
                <a:solidFill>
                  <a:schemeClr val="dk1"/>
                </a:solidFill>
              </a:rPr>
              <a:t>by compromising their ability to function and provide their imperative ecological, social, and economic benefits. </a:t>
            </a:r>
            <a:r>
              <a:rPr lang="en" dirty="0"/>
              <a:t>Let’s discuss.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9" name="Google Shape;139;g16d9f0b2fed_29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6d9f0b2fed_29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16d9f0b2fed_29_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Many sciences have debated whether the observed and projected increase in atmospheric temperatures will increase forest productivity (i.e., growth), or limit it. On the one hand, with warmer winters, there is a longer time for plants to photosynthesis, which can mean greater growth rates and carbon sequestration. However, on the other hand, CLICK scientists are finding that these benefits can be and are offset by increased respiration associated with warmer temperatures. Forest plants are also more vulnerable to late spring frosts and impacts from soil frosts, which can reduce productivity. </a:t>
            </a:r>
            <a:r>
              <a:rPr lang="en-US" dirty="0"/>
              <a:t>A</a:t>
            </a:r>
            <a:r>
              <a:rPr lang="en" dirty="0"/>
              <a:t>dditionally, where present, the warmer temperatures tend to disproportionately benefit invasive plant populations.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400"/>
              <a:buFont typeface="Arial"/>
              <a:buNone/>
            </a:pPr>
            <a:endParaRPr dirty="0">
              <a:solidFill>
                <a:schemeClr val="dk1"/>
              </a:solidFill>
            </a:endParaRPr>
          </a:p>
        </p:txBody>
      </p:sp>
      <p:sp>
        <p:nvSpPr>
          <p:cNvPr id="119" name="Google Shape;119;g16d9f0b2fed_29_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6d9f0b2fed_29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6d9f0b2fed_29_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so the longer growing seasons and lack of snow cover is proving to compromise the health and function of US norhteastern forests. On the left you see a forest with adequate snow cover and on the right, in our warming climate, there is no snow cover. Instead you see soil frost penetrating. Snow acts as insulation. A lack of this insulation…</a:t>
            </a:r>
            <a:endParaRPr dirty="0"/>
          </a:p>
          <a:p>
            <a:pPr marL="0" lvl="0" indent="0" algn="l" rtl="0">
              <a:spcBef>
                <a:spcPts val="0"/>
              </a:spcBef>
              <a:spcAft>
                <a:spcPts val="0"/>
              </a:spcAft>
              <a:buNone/>
            </a:pPr>
            <a:endParaRPr dirty="0"/>
          </a:p>
          <a:p>
            <a:pPr marL="0" lvl="0" indent="0" algn="l" rtl="0">
              <a:lnSpc>
                <a:spcPct val="90000"/>
              </a:lnSpc>
              <a:spcBef>
                <a:spcPts val="0"/>
              </a:spcBef>
              <a:spcAft>
                <a:spcPts val="0"/>
              </a:spcAft>
              <a:buSzPts val="4400"/>
              <a:buNone/>
            </a:pPr>
            <a:r>
              <a:rPr lang="en" sz="1200" dirty="0">
                <a:solidFill>
                  <a:schemeClr val="dk1"/>
                </a:solidFill>
              </a:rPr>
              <a:t>Soil freezing reduces forest health &amp; function which d</a:t>
            </a:r>
            <a:r>
              <a:rPr lang="en" dirty="0"/>
              <a:t>amages biota. Specifically it leads to root injury, and compromised microbial and insect populations, and increased plant respiration. This compromises forests’ ability to function and provide their imperative ecological, social, and economic benefits. Specifically, it reduces air and water quality and carbon storage potential. In fact, Templer et al. 2012 found that it can reduce carbon storage capacity in northeastern forests by over 15%.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49" name="Google Shape;149;g16d9f0b2fed_29_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34228a2d3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34228a2d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In addition to damaging biota and reducing carbon storage capacity, soil frost and lack of snow cover can increase erosion, impede infiltration of water into the soil, export nutrients into streams, and reduce root biomass. Compromising carbon storage capacity, it also reduces the mitigation benefits our forests provide in the context of climate change.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(Soil frost induces root injury of sugar maples by 37% (</a:t>
            </a:r>
            <a:r>
              <a:rPr lang="en-US" dirty="0" err="1"/>
              <a:t>commerford</a:t>
            </a:r>
            <a:r>
              <a:rPr lang="en-US" dirty="0"/>
              <a:t> et al.2013)</a:t>
            </a:r>
            <a:endParaRPr dirty="0"/>
          </a:p>
          <a:p>
            <a:pPr marL="0" lvl="0" indent="0" algn="l" rtl="0">
              <a:lnSpc>
                <a:spcPct val="115000"/>
              </a:lnSpc>
              <a:spcBef>
                <a:spcPts val="0"/>
              </a:spcBef>
              <a:spcAft>
                <a:spcPts val="0"/>
              </a:spcAft>
              <a:buClr>
                <a:schemeClr val="dk1"/>
              </a:buClr>
              <a:buSzPts val="1100"/>
              <a:buFont typeface="Arial"/>
              <a:buNone/>
            </a:pPr>
            <a:r>
              <a:rPr lang="en-US" dirty="0"/>
              <a:t>Soil frost reduces N uptake by sugar maples by 36%)</a:t>
            </a:r>
            <a:endParaRPr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Frozen soils from lack of snow pack can increase erosion, impede infiltration of water into the soil, export nutrients into streams, and reduce root biomass.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ctr" rtl="0">
              <a:spcBef>
                <a:spcPts val="0"/>
              </a:spcBef>
              <a:spcAft>
                <a:spcPts val="0"/>
              </a:spcAft>
              <a:buClr>
                <a:schemeClr val="dk1"/>
              </a:buClr>
              <a:buFont typeface="Arial"/>
              <a:buNone/>
            </a:pPr>
            <a:r>
              <a:rPr lang="en-US" sz="2400" dirty="0">
                <a:solidFill>
                  <a:schemeClr val="dk1"/>
                </a:solidFill>
                <a:latin typeface="Calibri"/>
                <a:ea typeface="Calibri"/>
                <a:cs typeface="Calibri"/>
                <a:sym typeface="Calibri"/>
              </a:rPr>
              <a:t>Plant roots</a:t>
            </a:r>
            <a:endParaRPr lang="en-US" sz="1400" dirty="0">
              <a:solidFill>
                <a:schemeClr val="dk1"/>
              </a:solidFill>
            </a:endParaRPr>
          </a:p>
          <a:p>
            <a:pPr marL="0" lvl="0" indent="0" algn="ctr" rtl="0">
              <a:spcBef>
                <a:spcPts val="0"/>
              </a:spcBef>
              <a:spcAft>
                <a:spcPts val="0"/>
              </a:spcAft>
              <a:buClr>
                <a:schemeClr val="dk1"/>
              </a:buClr>
              <a:buFont typeface="Arial"/>
              <a:buNone/>
            </a:pPr>
            <a:r>
              <a:rPr lang="en-US" sz="2400" dirty="0">
                <a:solidFill>
                  <a:schemeClr val="dk1"/>
                </a:solidFill>
                <a:latin typeface="Calibri"/>
                <a:ea typeface="Calibri"/>
                <a:cs typeface="Calibri"/>
                <a:sym typeface="Calibri"/>
              </a:rPr>
              <a:t>Microbes</a:t>
            </a:r>
            <a:endParaRPr lang="en-US" sz="1400" dirty="0">
              <a:solidFill>
                <a:schemeClr val="dk1"/>
              </a:solidFill>
            </a:endParaRPr>
          </a:p>
          <a:p>
            <a:pPr marL="0" lvl="0" indent="0" algn="ctr" rtl="0">
              <a:spcBef>
                <a:spcPts val="0"/>
              </a:spcBef>
              <a:spcAft>
                <a:spcPts val="0"/>
              </a:spcAft>
              <a:buClr>
                <a:schemeClr val="dk1"/>
              </a:buClr>
              <a:buFont typeface="Arial"/>
              <a:buNone/>
            </a:pPr>
            <a:r>
              <a:rPr lang="en-US" sz="2400" dirty="0">
                <a:solidFill>
                  <a:schemeClr val="dk1"/>
                </a:solidFill>
                <a:latin typeface="Calibri"/>
                <a:ea typeface="Calibri"/>
                <a:cs typeface="Calibri"/>
                <a:sym typeface="Calibri"/>
              </a:rPr>
              <a:t>Arthropods</a:t>
            </a:r>
            <a:endParaRPr lang="en-US" sz="1400" dirty="0">
              <a:solidFill>
                <a:schemeClr val="dk1"/>
              </a:solidFill>
            </a:endParaRPr>
          </a:p>
          <a:p>
            <a:pPr marL="342900" lvl="0" indent="-190500" algn="ctr" rtl="0">
              <a:spcBef>
                <a:spcPts val="0"/>
              </a:spcBef>
              <a:spcAft>
                <a:spcPts val="0"/>
              </a:spcAft>
              <a:buClr>
                <a:schemeClr val="lt1"/>
              </a:buClr>
              <a:buSzPts val="2400"/>
              <a:buFont typeface="Arial"/>
              <a:buNone/>
            </a:pPr>
            <a:endParaRPr lang="en-US" sz="2400" dirty="0">
              <a:solidFill>
                <a:schemeClr val="dk1"/>
              </a:solidFill>
              <a:latin typeface="Calibri"/>
              <a:ea typeface="Calibri"/>
              <a:cs typeface="Calibri"/>
              <a:sym typeface="Calibri"/>
            </a:endParaRPr>
          </a:p>
          <a:p>
            <a:pPr marL="342900" lvl="0" indent="-190500" algn="ctr" rtl="0">
              <a:spcBef>
                <a:spcPts val="0"/>
              </a:spcBef>
              <a:spcAft>
                <a:spcPts val="0"/>
              </a:spcAft>
              <a:buClr>
                <a:schemeClr val="lt1"/>
              </a:buClr>
              <a:buSzPts val="2400"/>
              <a:buFont typeface="Arial"/>
              <a:buNone/>
            </a:pPr>
            <a:endParaRPr lang="en-US" sz="24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2400" dirty="0">
                <a:solidFill>
                  <a:schemeClr val="dk1"/>
                </a:solidFill>
                <a:latin typeface="Calibri"/>
                <a:ea typeface="Calibri"/>
                <a:cs typeface="Calibri"/>
                <a:sym typeface="Calibri"/>
              </a:rPr>
              <a:t>     Water &amp; air quality</a:t>
            </a:r>
            <a:endParaRPr lang="en-US" sz="1400" dirty="0">
              <a:solidFill>
                <a:schemeClr val="dk1"/>
              </a:solidFill>
            </a:endParaRPr>
          </a:p>
          <a:p>
            <a:pPr marL="0" lvl="0" indent="0" algn="ctr" rtl="0">
              <a:spcBef>
                <a:spcPts val="0"/>
              </a:spcBef>
              <a:spcAft>
                <a:spcPts val="0"/>
              </a:spcAft>
              <a:buClr>
                <a:schemeClr val="dk1"/>
              </a:buClr>
              <a:buFont typeface="Arial"/>
              <a:buNone/>
            </a:pPr>
            <a:r>
              <a:rPr lang="en-US" sz="2400" dirty="0">
                <a:solidFill>
                  <a:schemeClr val="dk1"/>
                </a:solidFill>
                <a:latin typeface="Calibri"/>
                <a:ea typeface="Calibri"/>
                <a:cs typeface="Calibri"/>
                <a:sym typeface="Calibri"/>
              </a:rPr>
              <a:t>Forest carbon storage</a:t>
            </a:r>
            <a:endParaRPr lang="en-US" sz="1400"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dirty="0"/>
          </a:p>
        </p:txBody>
      </p:sp>
      <p:sp>
        <p:nvSpPr>
          <p:cNvPr id="201" name="Google Shape;201;g1134228a2d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6d9f0b2fed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6d9f0b2fe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addition to the weather-related/abiotic disturbances we discussed, biotic disturbances are altered by climate change and compromising CT forest health.  </a:t>
            </a:r>
          </a:p>
          <a:p>
            <a:pPr marL="0" lvl="0" indent="0" algn="l" rtl="0">
              <a:spcBef>
                <a:spcPts val="0"/>
              </a:spcBef>
              <a:spcAft>
                <a:spcPts val="0"/>
              </a:spcAft>
              <a:buNone/>
            </a:pPr>
            <a:endParaRPr lang="en-US" dirty="0"/>
          </a:p>
          <a:p>
            <a:r>
              <a:rPr lang="en-US" sz="1200" b="0" i="0" u="none" strike="noStrike" kern="1200" baseline="0" dirty="0">
                <a:solidFill>
                  <a:schemeClr val="tx1"/>
                </a:solidFill>
                <a:latin typeface="+mn-lt"/>
                <a:ea typeface="+mn-ea"/>
                <a:cs typeface="+mn-cs"/>
              </a:rPr>
              <a:t>Changes in snowfall amount and duration throughout the northeast may change the winter foraging behavior for herbivores such as white tailed deer – a current threat to CT forest health.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Though it’s still a bit unclear, changes in climate may benefit deer. </a:t>
            </a:r>
          </a:p>
          <a:p>
            <a:r>
              <a:rPr lang="en-US" sz="1200" b="0" i="0" u="none" strike="noStrike" kern="1200" baseline="0" dirty="0">
                <a:solidFill>
                  <a:schemeClr val="tx1"/>
                </a:solidFill>
                <a:latin typeface="+mn-lt"/>
                <a:ea typeface="+mn-ea"/>
                <a:cs typeface="+mn-cs"/>
              </a:rPr>
              <a:t>	warmer temps and lack of snow depth are expected to reduce the energy requirements for deer and increase access to forage during winter months. </a:t>
            </a:r>
          </a:p>
          <a:p>
            <a:r>
              <a:rPr lang="en-US" sz="1200" b="0" i="0" u="none" strike="noStrike" kern="1200" baseline="0" dirty="0">
                <a:solidFill>
                  <a:schemeClr val="tx1"/>
                </a:solidFill>
                <a:latin typeface="+mn-lt"/>
                <a:ea typeface="+mn-ea"/>
                <a:cs typeface="+mn-cs"/>
              </a:rPr>
              <a:t>	deer browsing pressure may limit the ability of forests to respond to climate change. Northern white cedar, has already been negatively affected by excessive deer browse </a:t>
            </a:r>
          </a:p>
          <a:p>
            <a:r>
              <a:rPr lang="en-US" sz="1200" b="0" i="0" u="none" strike="noStrike" kern="1200" baseline="0" dirty="0">
                <a:solidFill>
                  <a:schemeClr val="tx1"/>
                </a:solidFill>
                <a:latin typeface="+mn-lt"/>
                <a:ea typeface="+mn-ea"/>
                <a:cs typeface="+mn-cs"/>
              </a:rPr>
              <a:t>	tree species that are anticipated to expand their ranges northward (many hardwoods) are browsed much more heavily than some of our more northerly species.  </a:t>
            </a:r>
          </a:p>
          <a:p>
            <a:pPr marL="0" lvl="0" indent="0" algn="l" rtl="0">
              <a:spcBef>
                <a:spcPts val="0"/>
              </a:spcBef>
              <a:spcAft>
                <a:spcPts val="0"/>
              </a:spcAft>
              <a:buClr>
                <a:schemeClr val="dk1"/>
              </a:buClr>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d9f0b2fed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6d9f0b2fed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Pests and pathogens are becoming more damaging, as they adapt more quickly to new climatic conditions, migrate more quickly to suitable habitat, and reproduce at faster rates than host tree species.</a:t>
            </a:r>
            <a:endParaRPr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 </a:t>
            </a:r>
            <a:endParaRPr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insects and disease become more problematic when trees are stressed by factors such as drought (EX: gypsy moth and two lined chestnut borer)</a:t>
            </a:r>
            <a:endParaRPr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	</a:t>
            </a:r>
            <a:endParaRPr dirty="0">
              <a:solidFill>
                <a:schemeClr val="dk1"/>
              </a:solidFill>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Less severe winters may increase insect survival and spread (hemlock wooly adelgid, balsam wooly adelgid, southern pine beetle, ticks, etc.)</a:t>
            </a:r>
            <a:endParaRPr dirty="0">
              <a:solidFill>
                <a:schemeClr val="dk1"/>
              </a:solidFill>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It is also likely that fungal pathogens will become more aggressive due to longer active season, enhanced colonization under warmer and drier conditions, increased stress on host trees. </a:t>
            </a:r>
          </a:p>
          <a:p>
            <a:pPr marL="0" lvl="0" indent="0" algn="l" rtl="0">
              <a:spcBef>
                <a:spcPts val="0"/>
              </a:spcBef>
              <a:spcAft>
                <a:spcPts val="0"/>
              </a:spcAft>
              <a:buClr>
                <a:schemeClr val="dk1"/>
              </a:buClr>
              <a:buFont typeface="Arial"/>
              <a:buNone/>
            </a:pPr>
            <a:endParaRPr lang="en"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solidFill>
                  <a:schemeClr val="dk1"/>
                </a:solidFill>
                <a:latin typeface="Calibri"/>
                <a:ea typeface="Calibri"/>
                <a:cs typeface="Calibri"/>
                <a:sym typeface="Calibri"/>
              </a:rPr>
              <a:t>According to 2018 FIA data, the average annual mortality of trees in cubic feet increased by 41% between 2013 and 2018. Though this is in part due to the natural aging and decline of our forests, it is largely attributable to pests and pathogens. Specifically that of the invasive emerald ash borer, targeting ash species, and the spongy moth, that has recent widespread effects on CT’s oak populations. Here you see varying conditions of red oak following recent spongy moth outbreaks.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d9f0b2fed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d9f0b2fed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Invasive plants reduce forest health and resiliency by preventing tree establishment and growth, reducing species and structural diversity, reducing wildlife biodiversity, and decreasing larger biomass, which has significant impacts on forest carbon dynamics.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Here you see some of the most prolific invasive plants that plague CT’s landscape. Already a major issue threatening current forest health, it is likely that invasive plants will disproportionately benefit under CC due to their broad environmental tolerances, extended leaf phenology, more effective exploitation of changed environments and more aggressive colonization of new areas.</a:t>
            </a:r>
          </a:p>
          <a:p>
            <a:pPr marL="0" lvl="0" indent="0" algn="l" rtl="0">
              <a:lnSpc>
                <a:spcPct val="115000"/>
              </a:lnSpc>
              <a:spcBef>
                <a:spcPts val="0"/>
              </a:spcBef>
              <a:spcAft>
                <a:spcPts val="0"/>
              </a:spcAft>
              <a:buClr>
                <a:schemeClr val="dk1"/>
              </a:buClr>
              <a:buSzPts val="1100"/>
              <a:buFont typeface="Arial"/>
              <a:buNone/>
            </a:pPr>
            <a:endParaRPr lang="en"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The spread of invasive plants is facilitated and exacerbated by disturbances: for example,  Japanese knotweed (which is not depicted here) spread extensively in CT post hurricane sandy and tropical storm Irene in 2012/13.</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so in addition to warmer temps, earlier springs, and reduced snowpack, climate change is also contributing to the spread and abundance of invasive plants through associated altered disturbance regimes. As such, they are becoming even more competitive with tree and native plant regeneration/establishment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Additionally, CC will increase the range of many invasive plant species including kudzu, bush  honeysuckles, and privet. So be on the look out.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dirty="0"/>
              <a:t>due to their broad environmental tolerances, extended leaf phenology, more effective exploitation of changed environments, and more aggressive colonization on new areas, invasive plants are benefiting from climate change. These dynamics are further being exacerbated by disturbances, particularly extreme wind and precipitation events, and these are two major ways plants spread seeds.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climatic factors that influence invasive plants ability to invade include warmer temps, earlier springs, and reduced snowpack. Increased CO2 in the atmosphere increases growth for many species, including invasives, making them even more competitive with tree and native plant regeneration/establishment</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just as forest ecosystems will favor southerly species over time, CC will increase the range of many invasive plant species including kudzu, bush  honeysuckles, and privet</a:t>
            </a:r>
          </a:p>
          <a:p>
            <a:pPr marL="0" lvl="0" indent="0" algn="l" rtl="0">
              <a:spcBef>
                <a:spcPts val="0"/>
              </a:spcBef>
              <a:spcAft>
                <a:spcPts val="0"/>
              </a:spcAft>
              <a:buClr>
                <a:schemeClr val="dk1"/>
              </a:buClr>
              <a:buFont typeface="Arial"/>
              <a:buNone/>
            </a:pPr>
            <a:r>
              <a:rPr lang="en-US" dirty="0"/>
              <a:t>	</a:t>
            </a:r>
          </a:p>
          <a:p>
            <a:pPr marL="0" lvl="0" indent="0" algn="l" rtl="0">
              <a:spcBef>
                <a:spcPts val="0"/>
              </a:spcBef>
              <a:spcAft>
                <a:spcPts val="0"/>
              </a:spcAft>
              <a:buClr>
                <a:schemeClr val="dk1"/>
              </a:buClr>
              <a:buFont typeface="Arial"/>
              <a:buNone/>
            </a:pPr>
            <a:r>
              <a:rPr lang="en-US" dirty="0"/>
              <a:t>Why do we care? Well invasive species reduce forest health and resiliency by preventing tree regeneration, reducing species and structural diversity, reducing wildlife habitat quality, decreasing larger biomass</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So we are all hopefully in consensus that climate change is happening, and how have better sense of its impact on our beloved forested landscape. To put it boldly, but accurately, we are amidst a climate crisis. There is good news, however. Forests are a natural solution to climate change.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And we’re fortunate in CT, because about 56% of our landcover is forested.  In fact, we’re the 14</a:t>
            </a:r>
            <a:r>
              <a:rPr lang="en-US" sz="1800" baseline="30000" dirty="0">
                <a:effectLst/>
                <a:latin typeface="Times New Roman" panose="02020603050405020304" pitchFamily="18" charset="0"/>
              </a:rPr>
              <a:t>th</a:t>
            </a:r>
            <a:r>
              <a:rPr lang="en-US" sz="1800" dirty="0">
                <a:effectLst/>
                <a:latin typeface="Times New Roman" panose="02020603050405020304" pitchFamily="18" charset="0"/>
              </a:rPr>
              <a:t> most forested state in the nation. And the 4</a:t>
            </a:r>
            <a:r>
              <a:rPr lang="en-US" sz="1800" baseline="30000" dirty="0">
                <a:effectLst/>
                <a:latin typeface="Times New Roman" panose="02020603050405020304" pitchFamily="18" charset="0"/>
              </a:rPr>
              <a:t>th</a:t>
            </a:r>
            <a:r>
              <a:rPr lang="en-US" sz="1800" dirty="0">
                <a:effectLst/>
                <a:latin typeface="Times New Roman" panose="02020603050405020304" pitchFamily="18" charset="0"/>
              </a:rPr>
              <a:t> most populated, so we are putting a lot of pressure on our forests to deliver this “good news”, so to speak.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Urban land cover was 38% in 2010 and is projected to increase to 62% by 2060</a:t>
            </a:r>
            <a:r>
              <a:rPr lang="en-US" sz="1200" b="0" baseline="30000" dirty="0"/>
              <a:t>2</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BE722F-8639-4A9B-852E-F1414D690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97062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but the bad news is that climate change and land-use conversion compromises our the ability of our forests to function as a natural solution to climate change.  </a:t>
            </a:r>
          </a:p>
          <a:p>
            <a:endParaRPr lang="en-US" dirty="0"/>
          </a:p>
          <a:p>
            <a:r>
              <a:rPr lang="en-US" dirty="0"/>
              <a:t>I will delve into each of these topics deeper, but here’s a snap shot/introduction to the “bad news”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Elevation temperatures, longer growing season and the disproportionate warming in winter results in: increased soil respiration and vulnerability to frost. In addition to damaging biota and reducing carbon storage capacity, soil frost and lack of snow cover can increase erosion, impede infiltration of water into the soil, export nutrients into streams, and reduce root biomass. Compromising carbon storage capacity, it also reduces the mitigation benefits our forests provide in the context of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Sea level rise has caused an increase in tidal floods associated with nuisance-level impacts, meaning, the water levels exceed local thresholds, causing impacts that can damage infrastructure, cause road closures, and overwhelm storm drains. As sea level has risen along the Connecticut coastline, the number of tidal flood days (all days exceeding the nuisance level threshold) has also gradually increased. </a:t>
            </a:r>
            <a:endParaRPr lang="en-US" dirty="0"/>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Calibri"/>
                <a:ea typeface="Calibri"/>
                <a:cs typeface="Calibri"/>
                <a:sym typeface="Calibri"/>
              </a:rPr>
              <a:t>Invasive plants reduce forest health and resiliency by preventing tree establishment and growth, reducing species and structural diversity, reducing wildlife biodiversity, and decreasing larger biomass, which has significant impacts on forest carbon dynamics. The spread of invasive plants is facilitated and exacerbated by disturbances: for example,  Japanese knotweed (which is not depicted here) spread extensively in CT post hurricane sandy and tropical storm Irene in 2012/13. </a:t>
            </a:r>
            <a:r>
              <a:rPr lang="en-US" dirty="0"/>
              <a:t>due to their broad environmental tolerances, extended leaf phenology, more effective exploitation of changed environments, and more aggressive colonization on new areas, invasive plants are benefiting from climate change. These dynamics are further being exacerbated by disturbances, particularly extreme wind and precipitation events, and these are two major ways plants spread seeds.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EB78B-8074-4B6D-B78B-34CF054F4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38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Temperatures in CT </a:t>
            </a:r>
            <a:r>
              <a:rPr lang="en-US" b="1" dirty="0"/>
              <a:t>have risen, however they’ve risen 3.5 degrees F</a:t>
            </a:r>
            <a:r>
              <a:rPr lang="en-US" dirty="0"/>
              <a:t> since the beginning of the 20</a:t>
            </a:r>
            <a:r>
              <a:rPr lang="en-US" baseline="30000" dirty="0"/>
              <a:t>th</a:t>
            </a:r>
            <a:r>
              <a:rPr lang="en-US" dirty="0"/>
              <a:t> century, which is about 1 degree higher than the global average. Like the global average, however, CT air temperatures have the potential to increase another 3-8 degrees by 2100. This potential depends on emissions and current/future human activity. In fact, the winter temperature increase is greater than the average increase in CT’s air temperature (3.6 degrees versus 3) </a:t>
            </a:r>
            <a:endParaRPr lang="en"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 even though CT is getting more precipitation, less of it is falling as snow. Compared to 1950, we have an average of </a:t>
            </a:r>
            <a:r>
              <a:rPr lang="en" b="1" dirty="0"/>
              <a:t>20 fewer days </a:t>
            </a:r>
            <a:r>
              <a:rPr lang="en" dirty="0"/>
              <a:t>of snow cover per winter, and our maximum snowpack, on average, </a:t>
            </a:r>
            <a:r>
              <a:rPr lang="en" b="1" dirty="0"/>
              <a:t>is 10 inches less than it used to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In Connecticut, sea level has risen at a rate of 10-11 inches per century, which is faster than the global rate. Connecticut under business as usual and high emissions scenarios, CT is expected to experience greater rises than the expected global rises (global seas levels likely to rise another 1-4 feet by 2100, which falls into a greater possible range of up to 7 feet.) </a:t>
            </a:r>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Natural disturbances function as important drivers of change. All forests are adapted to and </a:t>
            </a:r>
            <a:r>
              <a:rPr lang="en-US" dirty="0" err="1"/>
              <a:t>infact</a:t>
            </a:r>
            <a:r>
              <a:rPr lang="en-US" dirty="0"/>
              <a:t> require disturbances to function. However, climate change is increasing the frequency and intensity disturbances. </a:t>
            </a:r>
            <a:r>
              <a:rPr lang="en" dirty="0"/>
              <a:t>Increase in the intensity and frequency of other natural distrubances (micro bursts, ice storms, hurricanes, etc.)</a:t>
            </a:r>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Calibri"/>
                <a:cs typeface="Calibri"/>
                <a:sym typeface="Calibri"/>
              </a:rPr>
              <a:t>I</a:t>
            </a:r>
            <a:r>
              <a:rPr lang="en" sz="1200" b="0" i="0" dirty="0">
                <a:solidFill>
                  <a:schemeClr val="dk1"/>
                </a:solidFill>
                <a:latin typeface="Calibri"/>
                <a:cs typeface="Calibri"/>
                <a:sym typeface="Calibri"/>
              </a:rPr>
              <a:t>nvavice insects, disease, and plants are spreading more quickly, and beocme more abudant. </a:t>
            </a:r>
            <a:r>
              <a:rPr lang="en-US" sz="1200" b="0" i="0" dirty="0">
                <a:solidFill>
                  <a:schemeClr val="dk1"/>
                </a:solidFill>
                <a:latin typeface="Calibri"/>
                <a:cs typeface="Calibri"/>
                <a:sym typeface="Calibri"/>
              </a:rPr>
              <a:t>W</a:t>
            </a:r>
            <a:r>
              <a:rPr lang="en" sz="1200" b="0" i="0" dirty="0">
                <a:solidFill>
                  <a:schemeClr val="dk1"/>
                </a:solidFill>
                <a:latin typeface="Calibri"/>
                <a:cs typeface="Calibri"/>
                <a:sym typeface="Calibri"/>
              </a:rPr>
              <a:t>e’ll also see introductions of new species from the south and elsewhere as our climate becomes more suitable. </a:t>
            </a:r>
            <a:r>
              <a:rPr lang="en" sz="1200" dirty="0">
                <a:solidFill>
                  <a:schemeClr val="dk1"/>
                </a:solidFill>
                <a:latin typeface="Calibri"/>
                <a:ea typeface="Calibri"/>
                <a:cs typeface="Calibri"/>
                <a:sym typeface="Calibri"/>
              </a:rPr>
              <a:t>Already a major issue threatening current forest health, it is likely that invasive plants will disproportionately benefit under CC due to their broad environmental tolerances, extended leaf phenology, more effective exploitation of changed environments and more aggressive colonization of new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b="0" i="0" dirty="0">
              <a:solidFill>
                <a:schemeClr val="dk1"/>
              </a:solidFill>
              <a:latin typeface="Calibri"/>
              <a:cs typeface="Calibri"/>
              <a:sym typeface="Calibri"/>
            </a:endParaRPr>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From 1901-2011, OBSERVED CHANGES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Avg Temp: 2.4 F increase. projected to increase 3-8 degrees by 2100 = longer growing seasons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As a result of increased temperatures, there is a longer growing season, which ultimately negatively effects forests through increased respiration rates (so releasing more carbon) and vulnerability to frost damage)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 </a:t>
            </a:r>
            <a:r>
              <a:rPr lang="en-US" dirty="0" err="1"/>
              <a:t>Precip</a:t>
            </a:r>
            <a:r>
              <a:rPr lang="en-US" dirty="0"/>
              <a:t>: greater annual </a:t>
            </a:r>
            <a:r>
              <a:rPr lang="en-US" dirty="0" err="1"/>
              <a:t>precip</a:t>
            </a:r>
            <a:r>
              <a:rPr lang="en-US" dirty="0"/>
              <a:t> (winter &amp; spring), increase in extreme </a:t>
            </a:r>
            <a:r>
              <a:rPr lang="en-US" dirty="0" err="1"/>
              <a:t>precip</a:t>
            </a:r>
            <a:r>
              <a:rPr lang="en-US" dirty="0"/>
              <a:t> events with longer, drier periods in between , DECREASE IN SNOWFALL</a:t>
            </a:r>
          </a:p>
          <a:p>
            <a:pPr marL="228600" lvl="0" indent="-228600" algn="l" rtl="0">
              <a:spcBef>
                <a:spcPts val="0"/>
              </a:spcBef>
              <a:spcAft>
                <a:spcPts val="0"/>
              </a:spcAft>
              <a:buAutoNum type="arabicPeriod" startAt="4"/>
            </a:pPr>
            <a:r>
              <a:rPr lang="en-US" dirty="0"/>
              <a:t>Increase in </a:t>
            </a:r>
            <a:r>
              <a:rPr lang="en-US" dirty="0" err="1"/>
              <a:t>occurance</a:t>
            </a:r>
            <a:r>
              <a:rPr lang="en-US" dirty="0"/>
              <a:t>, duration, and severity of drought. Drought, more than any other disturbance, leads to additional/secondary stressors to trees/</a:t>
            </a:r>
          </a:p>
          <a:p>
            <a:pPr marL="0" lvl="0" indent="0" algn="l" rtl="0">
              <a:spcBef>
                <a:spcPts val="0"/>
              </a:spcBef>
              <a:spcAft>
                <a:spcPts val="0"/>
              </a:spcAft>
              <a:buNone/>
            </a:pPr>
            <a:r>
              <a:rPr lang="en-US" dirty="0"/>
              <a:t> forests</a:t>
            </a:r>
          </a:p>
          <a:p>
            <a:pPr marL="0" lvl="0" indent="0" algn="l" rtl="0">
              <a:spcBef>
                <a:spcPts val="0"/>
              </a:spcBef>
              <a:spcAft>
                <a:spcPts val="0"/>
              </a:spcAft>
              <a:buNone/>
            </a:pPr>
            <a:r>
              <a:rPr lang="en-US" dirty="0"/>
              <a:t>5. Increase in the intensity and frequency of other natural </a:t>
            </a:r>
            <a:r>
              <a:rPr lang="en-US" dirty="0" err="1"/>
              <a:t>distrubances</a:t>
            </a:r>
            <a:r>
              <a:rPr lang="en-US" dirty="0"/>
              <a:t> (micro bursts, ice storms, hurricanes, etc.)</a:t>
            </a:r>
          </a:p>
          <a:p>
            <a:pPr marL="0" lvl="0" indent="0" algn="l" rtl="0">
              <a:spcBef>
                <a:spcPts val="0"/>
              </a:spcBef>
              <a:spcAft>
                <a:spcPts val="0"/>
              </a:spcAft>
              <a:buNone/>
            </a:pPr>
            <a:r>
              <a:rPr lang="en-US" dirty="0"/>
              <a:t>6. Sea level rise already greater than 12” in CT. </a:t>
            </a:r>
            <a:r>
              <a:rPr lang="en-US" sz="1200" b="0" i="0" dirty="0">
                <a:solidFill>
                  <a:schemeClr val="dk1"/>
                </a:solidFill>
                <a:latin typeface="Calibri"/>
                <a:ea typeface="Calibri"/>
                <a:cs typeface="Calibri"/>
                <a:sym typeface="Calibri"/>
              </a:rPr>
              <a:t>most likely to rise by another 1-4 feet by 2100. causes an increase in tidal floods associated with nuisance-level impacts</a:t>
            </a:r>
          </a:p>
          <a:p>
            <a:pPr marL="0" lvl="0" indent="0" algn="l" rtl="0">
              <a:spcBef>
                <a:spcPts val="0"/>
              </a:spcBef>
              <a:spcAft>
                <a:spcPts val="0"/>
              </a:spcAft>
              <a:buNone/>
            </a:pPr>
            <a:r>
              <a:rPr lang="en-US" sz="1200" b="0" i="0" dirty="0">
                <a:solidFill>
                  <a:schemeClr val="dk1"/>
                </a:solidFill>
                <a:latin typeface="Calibri"/>
                <a:cs typeface="Calibri"/>
                <a:sym typeface="Calibri"/>
              </a:rPr>
              <a:t>7. </a:t>
            </a:r>
            <a:r>
              <a:rPr lang="en-US" sz="1200" b="0" i="0" dirty="0" err="1">
                <a:solidFill>
                  <a:schemeClr val="dk1"/>
                </a:solidFill>
                <a:latin typeface="Calibri"/>
                <a:cs typeface="Calibri"/>
                <a:sym typeface="Calibri"/>
              </a:rPr>
              <a:t>Invasvice</a:t>
            </a:r>
            <a:r>
              <a:rPr lang="en-US" sz="1200" b="0" i="0" dirty="0">
                <a:solidFill>
                  <a:schemeClr val="dk1"/>
                </a:solidFill>
                <a:latin typeface="Calibri"/>
                <a:cs typeface="Calibri"/>
                <a:sym typeface="Calibri"/>
              </a:rPr>
              <a:t> insects, disease, and plants will spread more quickly, and </a:t>
            </a:r>
            <a:r>
              <a:rPr lang="en-US" sz="1200" b="0" i="0" dirty="0" err="1">
                <a:solidFill>
                  <a:schemeClr val="dk1"/>
                </a:solidFill>
                <a:latin typeface="Calibri"/>
                <a:cs typeface="Calibri"/>
                <a:sym typeface="Calibri"/>
              </a:rPr>
              <a:t>beocme</a:t>
            </a:r>
            <a:r>
              <a:rPr lang="en-US" sz="1200" b="0" i="0" dirty="0">
                <a:solidFill>
                  <a:schemeClr val="dk1"/>
                </a:solidFill>
                <a:latin typeface="Calibri"/>
                <a:cs typeface="Calibri"/>
                <a:sym typeface="Calibri"/>
              </a:rPr>
              <a:t> more </a:t>
            </a:r>
            <a:r>
              <a:rPr lang="en-US" sz="1200" b="0" i="0" dirty="0" err="1">
                <a:solidFill>
                  <a:schemeClr val="dk1"/>
                </a:solidFill>
                <a:latin typeface="Calibri"/>
                <a:cs typeface="Calibri"/>
                <a:sym typeface="Calibri"/>
              </a:rPr>
              <a:t>abudant</a:t>
            </a:r>
            <a:r>
              <a:rPr lang="en-US" sz="1200" b="0" i="0" dirty="0">
                <a:solidFill>
                  <a:schemeClr val="dk1"/>
                </a:solidFill>
                <a:latin typeface="Calibri"/>
                <a:cs typeface="Calibri"/>
                <a:sym typeface="Calibri"/>
              </a:rPr>
              <a:t>. We’ll also see introductions of new species from the south and elsewhere as our climate becomes more suitable. </a:t>
            </a:r>
          </a:p>
          <a:p>
            <a:pPr marL="0" lvl="0" indent="0" algn="l" rtl="0">
              <a:spcBef>
                <a:spcPts val="0"/>
              </a:spcBef>
              <a:spcAft>
                <a:spcPts val="0"/>
              </a:spcAft>
              <a:buNone/>
            </a:pPr>
            <a:endParaRPr lang="en-US" sz="1200" b="1"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EB78B-8074-4B6D-B78B-34CF054F4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77906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sz="1100" dirty="0">
                <a:solidFill>
                  <a:schemeClr val="dk1"/>
                </a:solidFill>
              </a:rPr>
              <a:t>AU</a:t>
            </a:r>
          </a:p>
          <a:p>
            <a:r>
              <a:rPr lang="en-US" sz="2400" dirty="0"/>
              <a:t>Remind audience the responsibility falls on us, the private and municipal landowners to promote a healthy an </a:t>
            </a:r>
            <a:r>
              <a:rPr lang="en-US" sz="2400" dirty="0" err="1"/>
              <a:t>dresilient</a:t>
            </a:r>
            <a:r>
              <a:rPr lang="en-US" sz="2400" dirty="0"/>
              <a:t> forested landscape</a:t>
            </a:r>
          </a:p>
          <a:p>
            <a:r>
              <a:rPr lang="en-US" sz="2400" dirty="0"/>
              <a:t>So that forests function as solution and we can continue to live the high quality lives we do</a:t>
            </a:r>
          </a:p>
          <a:p>
            <a:r>
              <a:rPr lang="en-US" sz="2400" dirty="0"/>
              <a:t>So we know why we need to promote forest health, but how?</a:t>
            </a:r>
          </a:p>
          <a:p>
            <a:pPr marL="0" indent="0">
              <a:buNone/>
            </a:pPr>
            <a:endParaRPr lang="en-US" sz="1100" dirty="0"/>
          </a:p>
          <a:p>
            <a:pPr marL="0" indent="0">
              <a:buNone/>
            </a:pPr>
            <a:r>
              <a:rPr lang="en-US" sz="1100" dirty="0"/>
              <a:t>In both photos you see forests with mixed canopy layers and regeneration, but are both healthy and functioning to meet our societal and ecological needs? To left you see an American beech understory, to the right you see a mixed species understory. What do you know about American beech? (BBD &amp; BLD, stump sprouting, invasive tendency, low resilience/adaptability). It is not functioning with any meaningful adaptive </a:t>
            </a:r>
            <a:r>
              <a:rPr lang="en-US" sz="1100" dirty="0" err="1"/>
              <a:t>mechnanism</a:t>
            </a:r>
            <a:r>
              <a:rPr lang="en-US" sz="1100" dirty="0"/>
              <a:t>…</a:t>
            </a:r>
          </a:p>
          <a:p>
            <a:pPr marL="0" indent="0">
              <a:buNone/>
            </a:pPr>
            <a:endParaRPr lang="en-US" sz="1100" dirty="0"/>
          </a:p>
          <a:p>
            <a:pPr marL="0" indent="0">
              <a:buNone/>
            </a:pPr>
            <a:endParaRPr lang="en-US" sz="1100" dirty="0">
              <a:solidFill>
                <a:srgbClr val="3B3B3B"/>
              </a:solidFill>
              <a:highlight>
                <a:srgbClr val="FFFFFF"/>
              </a:highlight>
            </a:endParaRPr>
          </a:p>
        </p:txBody>
      </p:sp>
      <p:sp>
        <p:nvSpPr>
          <p:cNvPr id="4" name="Slide Number Placeholder 3"/>
          <p:cNvSpPr>
            <a:spLocks noGrp="1"/>
          </p:cNvSpPr>
          <p:nvPr>
            <p:ph type="sldNum" sz="quarter" idx="5"/>
          </p:nvPr>
        </p:nvSpPr>
        <p:spPr/>
        <p:txBody>
          <a:bodyPr lIns="96661" tIns="48331" rIns="96661" bIns="48331"/>
          <a:lstStyle/>
          <a:p>
            <a:pPr marL="0" marR="0" lvl="0" indent="0" algn="r" defTabSz="483306" rtl="0" eaLnBrk="1" fontAlgn="auto" latinLnBrk="0" hangingPunct="1">
              <a:lnSpc>
                <a:spcPct val="100000"/>
              </a:lnSpc>
              <a:spcBef>
                <a:spcPts val="0"/>
              </a:spcBef>
              <a:spcAft>
                <a:spcPts val="0"/>
              </a:spcAft>
              <a:buClrTx/>
              <a:buSzTx/>
              <a:buFont typeface="Arial"/>
              <a:buNone/>
              <a:tabLst/>
              <a:defRPr/>
            </a:pPr>
            <a:fld id="{50441A53-5640-4921-8A02-DDC3CEA5E6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83306" rtl="0" eaLnBrk="1" fontAlgn="auto" latinLnBrk="0" hangingPunct="1">
                <a:lnSpc>
                  <a:spcPct val="100000"/>
                </a:lnSpc>
                <a:spcBef>
                  <a:spcPts val="0"/>
                </a:spcBef>
                <a:spcAft>
                  <a:spcPts val="0"/>
                </a:spcAft>
                <a:buClrTx/>
                <a:buSzTx/>
                <a:buFont typeface="Arial"/>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45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So what do we need? </a:t>
            </a:r>
            <a:endParaRPr/>
          </a:p>
          <a:p>
            <a:pPr marL="0" lvl="0" indent="0" algn="l" rtl="0">
              <a:spcBef>
                <a:spcPts val="0"/>
              </a:spcBef>
              <a:spcAft>
                <a:spcPts val="0"/>
              </a:spcAft>
              <a:buNone/>
            </a:pPr>
            <a:endParaRPr/>
          </a:p>
          <a:p>
            <a:pPr marL="0" lvl="0" indent="0" algn="l" rtl="0">
              <a:spcBef>
                <a:spcPts val="0"/>
              </a:spcBef>
              <a:spcAft>
                <a:spcPts val="0"/>
              </a:spcAft>
              <a:buNone/>
            </a:pPr>
            <a:r>
              <a:rPr lang="en-US"/>
              <a:t>We need a resilient forested landscape.</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does this mean? This means that forests in CT need to respond to a disturbance by resisting damage or stress and recover from that disturbance quickly. </a:t>
            </a:r>
            <a:endParaRPr/>
          </a:p>
        </p:txBody>
      </p:sp>
      <p:sp>
        <p:nvSpPr>
          <p:cNvPr id="246" name="Google Shape;24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rPr>
              <a:t>Furthermore, the State of CT, through the 2020 Forest Action Plan, the 2021-22 Governor’s Council on Climate Change (or GC3) Working/natural Lands (later referred to Agriculture and Forestry) report, and the Plan and Policy on Resilient Forests in Connecticut, has called out the need for forest management in CT. </a:t>
            </a:r>
          </a:p>
          <a:p>
            <a:endParaRPr lang="en-US" dirty="0"/>
          </a:p>
          <a:p>
            <a:r>
              <a:rPr lang="en-US" sz="1800" dirty="0">
                <a:effectLst/>
                <a:latin typeface="Arial" panose="020B0604020202020204" pitchFamily="34" charset="0"/>
                <a:ea typeface="Arial" panose="020B0604020202020204" pitchFamily="34" charset="0"/>
              </a:rPr>
              <a:t>Through these documents, recent and proposed legislation, and other policy developments, Connecticut is putting significant emphasis on the valuable role forests play in fostering a healthy and high-quality life for CT residents. CT has put forests and their management at the center of natural resource policy goals. The State has designated forests as a natural solution to climate change, and as such, has set a no net forest loss goal. </a:t>
            </a:r>
          </a:p>
          <a:p>
            <a:endParaRPr lang="en-US" sz="1800" dirty="0">
              <a:effectLst/>
              <a:latin typeface="Arial" panose="020B0604020202020204" pitchFamily="34" charset="0"/>
              <a:ea typeface="Arial" panose="020B0604020202020204" pitchFamily="34" charset="0"/>
            </a:endParaRPr>
          </a:p>
          <a:p>
            <a:r>
              <a:rPr lang="en-US" sz="1800" dirty="0">
                <a:effectLst/>
                <a:latin typeface="Arial" panose="020B0604020202020204" pitchFamily="34" charset="0"/>
                <a:ea typeface="Arial" panose="020B0604020202020204" pitchFamily="34" charset="0"/>
              </a:rPr>
              <a:t>However, since 72% of the State’s forestland is privately owned, these ambitious g </a:t>
            </a:r>
            <a:r>
              <a:rPr lang="en-US" sz="1800" dirty="0" err="1">
                <a:effectLst/>
                <a:latin typeface="Arial" panose="020B0604020202020204" pitchFamily="34" charset="0"/>
                <a:ea typeface="Arial" panose="020B0604020202020204" pitchFamily="34" charset="0"/>
              </a:rPr>
              <a:t>oals</a:t>
            </a:r>
            <a:r>
              <a:rPr lang="en-US" sz="1800" dirty="0">
                <a:effectLst/>
                <a:latin typeface="Arial" panose="020B0604020202020204" pitchFamily="34" charset="0"/>
                <a:ea typeface="Arial" panose="020B0604020202020204" pitchFamily="34" charset="0"/>
              </a:rPr>
              <a:t> can only be met through engagement from private forest landowners like you. So let’s now focus on how to promote forest resilience.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441A53-5640-4921-8A02-DDC3CEA5E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56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solidFill>
                  <a:schemeClr val="dk1"/>
                </a:solidFill>
              </a:rPr>
              <a:t>It is largely because of these threats to forest health and our ever-increasing need for healthy forests, that forest management plays such a critical role in making forests a natural climate change solution. There are a portfolio of forest management options, all of which should be represented across the landscape. These include passive and active forms of management – but the key to the success of forest management (active or passive) is ensure the data and boots on the ground expertise informs the process and decision making. </a:t>
            </a:r>
          </a:p>
          <a:p>
            <a:pPr marL="0" lvl="0" indent="0" algn="l" rtl="0">
              <a:spcBef>
                <a:spcPts val="0"/>
              </a:spcBef>
              <a:spcAft>
                <a:spcPts val="0"/>
              </a:spcAft>
              <a:buClr>
                <a:schemeClr val="dk1"/>
              </a:buClr>
              <a:buFont typeface="Arial"/>
              <a:buNone/>
            </a:pPr>
            <a:endParaRPr lang="en-US" dirty="0">
              <a:solidFill>
                <a:schemeClr val="dk1"/>
              </a:solidFill>
            </a:endParaRPr>
          </a:p>
          <a:p>
            <a:pPr marL="0" lvl="0" indent="0" algn="l" rtl="0">
              <a:lnSpc>
                <a:spcPct val="115000"/>
              </a:lnSpc>
              <a:spcBef>
                <a:spcPts val="0"/>
              </a:spcBef>
              <a:spcAft>
                <a:spcPts val="0"/>
              </a:spcAft>
              <a:buSzPts val="1100"/>
              <a:buNone/>
            </a:pPr>
            <a:r>
              <a:rPr lang="en-US" sz="1400" dirty="0">
                <a:solidFill>
                  <a:schemeClr val="dk1"/>
                </a:solidFill>
              </a:rPr>
              <a:t>4.</a:t>
            </a:r>
            <a:r>
              <a:rPr lang="en-US" sz="1200" dirty="0">
                <a:solidFill>
                  <a:schemeClr val="dk1"/>
                </a:solidFill>
                <a:latin typeface="Calibri"/>
                <a:ea typeface="Calibri"/>
                <a:cs typeface="Calibri"/>
                <a:sym typeface="Calibri"/>
              </a:rPr>
              <a:t>Diversity is key. We need a representation of all forest successional and developmental stages across the landscape. We need diversity of flora and fauna, which in part is driven by diverse habitat types. Consider how the land you manage fits into CT’s forested landscape at large.</a:t>
            </a:r>
            <a:endParaRPr lang="en-US"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p>
          <a:p>
            <a:pPr marL="0" lvl="0" indent="0" algn="l" rtl="0">
              <a:spcBef>
                <a:spcPts val="0"/>
              </a:spcBef>
              <a:spcAft>
                <a:spcPts val="0"/>
              </a:spcAft>
              <a:buNone/>
            </a:pPr>
            <a:endParaRPr lang="en-US" dirty="0"/>
          </a:p>
          <a:p>
            <a:pPr marL="514350" lvl="0" indent="-412750" algn="l" rtl="0">
              <a:lnSpc>
                <a:spcPct val="100000"/>
              </a:lnSpc>
              <a:spcBef>
                <a:spcPts val="0"/>
              </a:spcBef>
              <a:spcAft>
                <a:spcPts val="0"/>
              </a:spcAft>
              <a:buClr>
                <a:schemeClr val="lt1"/>
              </a:buClr>
              <a:buSzPts val="1200"/>
              <a:buFont typeface="Cambria"/>
              <a:buAutoNum type="arabicPeriod"/>
            </a:pPr>
            <a:r>
              <a:rPr lang="en-US" sz="1200" dirty="0">
                <a:solidFill>
                  <a:srgbClr val="595959"/>
                </a:solidFill>
              </a:rPr>
              <a:t>Forest composition</a:t>
            </a:r>
          </a:p>
          <a:p>
            <a:pPr marL="685800" lvl="1" indent="-152400" algn="l" rtl="0">
              <a:lnSpc>
                <a:spcPct val="100000"/>
              </a:lnSpc>
              <a:spcBef>
                <a:spcPts val="500"/>
              </a:spcBef>
              <a:spcAft>
                <a:spcPts val="0"/>
              </a:spcAft>
              <a:buClr>
                <a:schemeClr val="lt1"/>
              </a:buClr>
              <a:buSzPts val="1200"/>
              <a:buChar char="•"/>
            </a:pPr>
            <a:r>
              <a:rPr lang="en-US" sz="1200" dirty="0">
                <a:solidFill>
                  <a:srgbClr val="595959"/>
                </a:solidFill>
              </a:rPr>
              <a:t>Functional characteristics of species (drought tolerance, regeneration strategies, disturbance response)</a:t>
            </a:r>
          </a:p>
          <a:p>
            <a:pPr marL="514350" lvl="0" indent="-412750" algn="l" rtl="0">
              <a:lnSpc>
                <a:spcPct val="100000"/>
              </a:lnSpc>
              <a:spcBef>
                <a:spcPts val="1000"/>
              </a:spcBef>
              <a:spcAft>
                <a:spcPts val="0"/>
              </a:spcAft>
              <a:buClr>
                <a:schemeClr val="lt1"/>
              </a:buClr>
              <a:buSzPts val="1200"/>
              <a:buFont typeface="Cambria"/>
              <a:buAutoNum type="arabicPeriod"/>
            </a:pPr>
            <a:r>
              <a:rPr lang="en-US" sz="1200" dirty="0">
                <a:solidFill>
                  <a:srgbClr val="595959"/>
                </a:solidFill>
              </a:rPr>
              <a:t>Forest structural conditions</a:t>
            </a:r>
          </a:p>
          <a:p>
            <a:pPr marL="685800" lvl="1" indent="-152400" algn="l" rtl="0">
              <a:lnSpc>
                <a:spcPct val="100000"/>
              </a:lnSpc>
              <a:spcBef>
                <a:spcPts val="500"/>
              </a:spcBef>
              <a:spcAft>
                <a:spcPts val="0"/>
              </a:spcAft>
              <a:buClr>
                <a:schemeClr val="lt1"/>
              </a:buClr>
              <a:buSzPts val="1200"/>
              <a:buChar char="•"/>
            </a:pPr>
            <a:r>
              <a:rPr lang="en-US" sz="1200" dirty="0">
                <a:solidFill>
                  <a:srgbClr val="595959"/>
                </a:solidFill>
              </a:rPr>
              <a:t>Size and cohort structures, heterogeneity</a:t>
            </a:r>
          </a:p>
          <a:p>
            <a:pPr marL="514350" lvl="0" indent="-412750" algn="l" rtl="0">
              <a:lnSpc>
                <a:spcPct val="100000"/>
              </a:lnSpc>
              <a:spcBef>
                <a:spcPts val="1000"/>
              </a:spcBef>
              <a:spcAft>
                <a:spcPts val="0"/>
              </a:spcAft>
              <a:buClr>
                <a:schemeClr val="lt1"/>
              </a:buClr>
              <a:buSzPts val="1200"/>
              <a:buFont typeface="Cambria"/>
              <a:buAutoNum type="arabicPeriod"/>
            </a:pPr>
            <a:r>
              <a:rPr lang="en-US" sz="1200" dirty="0">
                <a:solidFill>
                  <a:srgbClr val="595959"/>
                </a:solidFill>
              </a:rPr>
              <a:t>Site conditions</a:t>
            </a:r>
          </a:p>
          <a:p>
            <a:pPr marL="685800" lvl="1" indent="-152400" algn="l" rtl="0">
              <a:lnSpc>
                <a:spcPct val="100000"/>
              </a:lnSpc>
              <a:spcBef>
                <a:spcPts val="500"/>
              </a:spcBef>
              <a:spcAft>
                <a:spcPts val="0"/>
              </a:spcAft>
              <a:buClr>
                <a:schemeClr val="lt1"/>
              </a:buClr>
              <a:buSzPts val="1200"/>
              <a:buChar char="•"/>
            </a:pPr>
            <a:r>
              <a:rPr lang="en-US" sz="1200" dirty="0">
                <a:solidFill>
                  <a:srgbClr val="595959"/>
                </a:solidFill>
              </a:rPr>
              <a:t>Is adaptation a priority based on edaphic factors and disturbance vulnerability</a:t>
            </a:r>
            <a:endParaRPr dirty="0"/>
          </a:p>
        </p:txBody>
      </p:sp>
      <p:sp>
        <p:nvSpPr>
          <p:cNvPr id="231" name="Google Shape;23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748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6d9f0b2fed_0_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6d9f0b2fed_0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solidFill>
                  <a:schemeClr val="dk1"/>
                </a:solidFill>
              </a:rPr>
              <a:t>It is largely because of these threats to forest health and our ever-increasing need for healthy forests, that forest management plays such a critical role in making forests a natural climate change solution. There are a portfolio of forest management options, all of which should be represented across the landscape. These include passive and active forms of management – but the key to the success of forest management (active or passive) is ensure the data and boots on the ground expertise informs the process and decision making. </a:t>
            </a:r>
          </a:p>
          <a:p>
            <a:pPr marL="0" lvl="0" indent="0" algn="l" rtl="0">
              <a:spcBef>
                <a:spcPts val="0"/>
              </a:spcBef>
              <a:spcAft>
                <a:spcPts val="0"/>
              </a:spcAft>
              <a:buClr>
                <a:schemeClr val="dk1"/>
              </a:buClr>
              <a:buFont typeface="Arial"/>
              <a:buNone/>
            </a:pPr>
            <a:endParaRPr dirty="0">
              <a:solidFill>
                <a:schemeClr val="dk1"/>
              </a:solidFill>
            </a:endParaRPr>
          </a:p>
          <a:p>
            <a:pPr marL="0" lvl="0" indent="0" algn="l" rtl="0">
              <a:lnSpc>
                <a:spcPct val="115000"/>
              </a:lnSpc>
              <a:spcBef>
                <a:spcPts val="0"/>
              </a:spcBef>
              <a:spcAft>
                <a:spcPts val="0"/>
              </a:spcAft>
              <a:buSzPts val="1100"/>
              <a:buNone/>
            </a:pPr>
            <a:r>
              <a:rPr lang="en" sz="1400" dirty="0">
                <a:solidFill>
                  <a:schemeClr val="dk1"/>
                </a:solidFill>
              </a:rPr>
              <a:t>4.</a:t>
            </a:r>
            <a:r>
              <a:rPr lang="en" sz="1200" dirty="0">
                <a:solidFill>
                  <a:schemeClr val="dk1"/>
                </a:solidFill>
                <a:latin typeface="Calibri"/>
                <a:ea typeface="Calibri"/>
                <a:cs typeface="Calibri"/>
                <a:sym typeface="Calibri"/>
              </a:rPr>
              <a:t>Diversity is key. We need a representation of all forest successional and developmental stages across the landscape. We need diversity of flora and fauna, which in part is driven by diverse habitat types. Consider how the land you manage fits into CT’s forested landscape at large.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514350" lvl="0" indent="-412750" algn="l" rtl="0">
              <a:lnSpc>
                <a:spcPct val="100000"/>
              </a:lnSpc>
              <a:spcBef>
                <a:spcPts val="0"/>
              </a:spcBef>
              <a:spcAft>
                <a:spcPts val="0"/>
              </a:spcAft>
              <a:buClr>
                <a:schemeClr val="lt1"/>
              </a:buClr>
              <a:buSzPts val="1200"/>
              <a:buFont typeface="Cambria"/>
              <a:buAutoNum type="arabicPeriod"/>
            </a:pPr>
            <a:r>
              <a:rPr lang="en" sz="1200" dirty="0">
                <a:solidFill>
                  <a:srgbClr val="595959"/>
                </a:solidFill>
              </a:rPr>
              <a:t>Forest composition</a:t>
            </a:r>
            <a:endParaRPr sz="1200" dirty="0">
              <a:solidFill>
                <a:srgbClr val="595959"/>
              </a:solidFill>
            </a:endParaRPr>
          </a:p>
          <a:p>
            <a:pPr marL="685800" lvl="1" indent="-152400" algn="l" rtl="0">
              <a:lnSpc>
                <a:spcPct val="100000"/>
              </a:lnSpc>
              <a:spcBef>
                <a:spcPts val="500"/>
              </a:spcBef>
              <a:spcAft>
                <a:spcPts val="0"/>
              </a:spcAft>
              <a:buClr>
                <a:schemeClr val="lt1"/>
              </a:buClr>
              <a:buSzPts val="1200"/>
              <a:buChar char="•"/>
            </a:pPr>
            <a:r>
              <a:rPr lang="en" sz="1200" dirty="0">
                <a:solidFill>
                  <a:srgbClr val="595959"/>
                </a:solidFill>
              </a:rPr>
              <a:t>Functional characteristics of species (drought tolerance, regeneration strategies, disturbance response)</a:t>
            </a:r>
            <a:endParaRPr sz="1200" dirty="0">
              <a:solidFill>
                <a:srgbClr val="595959"/>
              </a:solidFill>
            </a:endParaRPr>
          </a:p>
          <a:p>
            <a:pPr marL="514350" lvl="0" indent="-412750" algn="l" rtl="0">
              <a:lnSpc>
                <a:spcPct val="100000"/>
              </a:lnSpc>
              <a:spcBef>
                <a:spcPts val="1000"/>
              </a:spcBef>
              <a:spcAft>
                <a:spcPts val="0"/>
              </a:spcAft>
              <a:buClr>
                <a:schemeClr val="lt1"/>
              </a:buClr>
              <a:buSzPts val="1200"/>
              <a:buFont typeface="Cambria"/>
              <a:buAutoNum type="arabicPeriod"/>
            </a:pPr>
            <a:r>
              <a:rPr lang="en" sz="1200" dirty="0">
                <a:solidFill>
                  <a:srgbClr val="595959"/>
                </a:solidFill>
              </a:rPr>
              <a:t>Forest structural conditions</a:t>
            </a:r>
            <a:endParaRPr sz="1200" dirty="0">
              <a:solidFill>
                <a:srgbClr val="595959"/>
              </a:solidFill>
            </a:endParaRPr>
          </a:p>
          <a:p>
            <a:pPr marL="685800" lvl="1" indent="-152400" algn="l" rtl="0">
              <a:lnSpc>
                <a:spcPct val="100000"/>
              </a:lnSpc>
              <a:spcBef>
                <a:spcPts val="500"/>
              </a:spcBef>
              <a:spcAft>
                <a:spcPts val="0"/>
              </a:spcAft>
              <a:buClr>
                <a:schemeClr val="lt1"/>
              </a:buClr>
              <a:buSzPts val="1200"/>
              <a:buChar char="•"/>
            </a:pPr>
            <a:r>
              <a:rPr lang="en" sz="1200" dirty="0">
                <a:solidFill>
                  <a:srgbClr val="595959"/>
                </a:solidFill>
              </a:rPr>
              <a:t>Size and cohort structures, heterogeneity</a:t>
            </a:r>
            <a:endParaRPr sz="1200" dirty="0">
              <a:solidFill>
                <a:srgbClr val="595959"/>
              </a:solidFill>
            </a:endParaRPr>
          </a:p>
          <a:p>
            <a:pPr marL="514350" lvl="0" indent="-412750" algn="l" rtl="0">
              <a:lnSpc>
                <a:spcPct val="100000"/>
              </a:lnSpc>
              <a:spcBef>
                <a:spcPts val="1000"/>
              </a:spcBef>
              <a:spcAft>
                <a:spcPts val="0"/>
              </a:spcAft>
              <a:buClr>
                <a:schemeClr val="lt1"/>
              </a:buClr>
              <a:buSzPts val="1200"/>
              <a:buFont typeface="Cambria"/>
              <a:buAutoNum type="arabicPeriod"/>
            </a:pPr>
            <a:r>
              <a:rPr lang="en" sz="1200" dirty="0">
                <a:solidFill>
                  <a:srgbClr val="595959"/>
                </a:solidFill>
              </a:rPr>
              <a:t>Site conditions</a:t>
            </a:r>
            <a:endParaRPr sz="1200" dirty="0">
              <a:solidFill>
                <a:srgbClr val="595959"/>
              </a:solidFill>
            </a:endParaRPr>
          </a:p>
          <a:p>
            <a:pPr marL="685800" lvl="1" indent="-152400" algn="l" rtl="0">
              <a:lnSpc>
                <a:spcPct val="100000"/>
              </a:lnSpc>
              <a:spcBef>
                <a:spcPts val="500"/>
              </a:spcBef>
              <a:spcAft>
                <a:spcPts val="0"/>
              </a:spcAft>
              <a:buClr>
                <a:schemeClr val="lt1"/>
              </a:buClr>
              <a:buSzPts val="1200"/>
              <a:buChar char="•"/>
            </a:pPr>
            <a:r>
              <a:rPr lang="en" sz="1200" dirty="0">
                <a:solidFill>
                  <a:srgbClr val="595959"/>
                </a:solidFill>
              </a:rPr>
              <a:t>Is adaptation a priority based on edaphic factors and disturbance vulnerability</a:t>
            </a:r>
            <a:endParaRPr sz="1200" dirty="0"/>
          </a:p>
        </p:txBody>
      </p:sp>
      <p:sp>
        <p:nvSpPr>
          <p:cNvPr id="316" name="Google Shape;316;g16d9f0b2fed_0_1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49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There is scientific consensus that our global atmospheric temperature are rising. This graphic depicts data from the Mauna Loa Observatory in Hawaii. You can see that temperatures are increasing in correspondence with atmospheric CO2 concentrations, and since the late nineteenth century, global air temperatures have risen nearly 2.5 degrees F</a:t>
            </a:r>
            <a:endParaRPr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It’s important to note that while climate change is occuring globally, it has varied regional and local impacts. Meaning, its effects are not the same or consistent throughout the globe. </a:t>
            </a:r>
            <a:r>
              <a:rPr lang="en-US" dirty="0"/>
              <a:t>S</a:t>
            </a:r>
            <a:r>
              <a:rPr lang="en" dirty="0"/>
              <a:t>imilarly, in New England, the effect of climate change also vary seasonally.  I will introduce all of these impacts, providing global, local, and seasonal context. </a:t>
            </a:r>
          </a:p>
          <a:p>
            <a:pPr marL="0" lvl="0" indent="0" algn="l" rtl="0">
              <a:spcBef>
                <a:spcPts val="0"/>
              </a:spcBef>
              <a:spcAft>
                <a:spcPts val="0"/>
              </a:spcAft>
              <a:buNone/>
            </a:pPr>
            <a:endParaRPr dirty="0"/>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Connecticut - State Summaries 2019 (ncics.org)</a:t>
            </a:r>
            <a:r>
              <a:rPr lang="en-US" dirty="0"/>
              <a:t> </a:t>
            </a:r>
            <a:endParaRPr dirty="0"/>
          </a:p>
          <a:p>
            <a:r>
              <a:rPr lang="en-US" dirty="0"/>
              <a:t>data and observations support global temperature rising, but this has localized and seasonal effects. Similar to the global trend, temperatures in CT </a:t>
            </a:r>
            <a:r>
              <a:rPr lang="en-US" b="1" dirty="0"/>
              <a:t>have risen, however they’ve risen 3.5 degrees F</a:t>
            </a:r>
            <a:r>
              <a:rPr lang="en-US" dirty="0"/>
              <a:t> since the beginning of the 20</a:t>
            </a:r>
            <a:r>
              <a:rPr lang="en-US" baseline="30000" dirty="0"/>
              <a:t>th</a:t>
            </a:r>
            <a:r>
              <a:rPr lang="en-US" dirty="0"/>
              <a:t> century, which is about 1 degree higher than the global average. Like the global average, however, CT air temperatures have the potential to increase another 3-8 degrees by 2100. This potential depends on emissions and current/future human activity. </a:t>
            </a:r>
          </a:p>
          <a:p>
            <a:endParaRPr lang="en-US" dirty="0"/>
          </a:p>
          <a:p>
            <a:r>
              <a:rPr lang="en-US" dirty="0"/>
              <a:t>Here you see CT’s</a:t>
            </a:r>
            <a:r>
              <a:rPr lang="en-US" sz="1200" b="0" i="0" kern="1200" dirty="0">
                <a:solidFill>
                  <a:schemeClr val="tx1"/>
                </a:solidFill>
                <a:effectLst/>
                <a:latin typeface="+mn-lt"/>
                <a:ea typeface="+mn-ea"/>
                <a:cs typeface="+mn-cs"/>
              </a:rPr>
              <a:t> observed and projected changes in air temperature for Connecticut (compared to the 1901–1960 average). Observed data, the orange line, span from 1900 to 2014. Expected changes are projected out to year 2100 and are based on global climate models for two possible futures: one with a higher greenhouse gas emissions (indicated by the red block/line) and another in which greenhouse gas emissions increase at a slower rate (the lower emissions scenario, indicated by the green block/line).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you can see, observed temperatures in Connecticut depict the 3.5°F temperature increase since the beginning of the 20th century. Unprecedented warming is projected to continue through the 21st century. Less warming is expected under a lower emissions future (the coldest years being about 3°F warmer than the long-term average; green shading) and greater warming is expected under a higher emissions future (the hottest years being about 10°F warmer than the hottest year in the historical record; red shading). Source: CICS-NC and NOAA NCEI.</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Shading indicates the range of annual temperatures from the set of models. Observed temperatures are generally within the envelope of model simulations of the historical period (gray shading). </a:t>
            </a:r>
            <a:endParaRPr lang="en-US" i="1"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02" name="Google Shape;10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Increasing temperatures raise concerns for sea level rise in coastal areas across the globe. </a:t>
            </a:r>
            <a:endParaRPr dirty="0"/>
          </a:p>
          <a:p>
            <a:pPr marL="0" lvl="0" indent="0" algn="l" rtl="0">
              <a:spcBef>
                <a:spcPts val="0"/>
              </a:spcBef>
              <a:spcAft>
                <a:spcPts val="0"/>
              </a:spcAft>
              <a:buNone/>
            </a:pPr>
            <a:endParaRPr sz="1200" b="1"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Here you see another depiction of </a:t>
            </a:r>
            <a:r>
              <a:rPr lang="en-US" sz="1200" b="1" i="0" dirty="0">
                <a:solidFill>
                  <a:schemeClr val="dk1"/>
                </a:solidFill>
                <a:latin typeface="Calibri"/>
                <a:ea typeface="Calibri"/>
                <a:cs typeface="Calibri"/>
                <a:sym typeface="Calibri"/>
              </a:rPr>
              <a:t>global</a:t>
            </a:r>
            <a:r>
              <a:rPr lang="en-US" sz="1200" b="0" i="0" dirty="0">
                <a:solidFill>
                  <a:schemeClr val="dk1"/>
                </a:solidFill>
                <a:latin typeface="Calibri"/>
                <a:ea typeface="Calibri"/>
                <a:cs typeface="Calibri"/>
                <a:sym typeface="Calibri"/>
              </a:rPr>
              <a:t> data that has localized effects in CT, which we’ll see in the next slide. This shows the estimated, observed, and possible future amounts of global sea level rise from 1800 to 2100, relative to the year 2000. Since 1980, the global sea level has risen about 8 inches. The orange line at right the shows the global seas levels are most likely to rise by another 1-4 feet by 2100, which falls within a larger possible range of 0.66 feet to 6.6 feet. Source: Melillo et al. 2014 and Parris et al. 2012. based on an assessment of scientific studies.</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In Connecticut, sea level has risen at a rate of 10-11 inches per century, which is faster than the global rate. Connecticut under business as usual and high emissions scenarios, CT is expected to experience greater rises than the expected global rises.</a:t>
            </a:r>
            <a:endParaRPr sz="1200" b="1" i="0" dirty="0">
              <a:solidFill>
                <a:schemeClr val="dk1"/>
              </a:solidFill>
              <a:latin typeface="Calibri"/>
              <a:ea typeface="Calibri"/>
              <a:cs typeface="Calibri"/>
              <a:sym typeface="Calibri"/>
            </a:endParaRPr>
          </a:p>
          <a:p>
            <a:pPr marL="0" lvl="0" indent="0" algn="l" rtl="0">
              <a:spcBef>
                <a:spcPts val="0"/>
              </a:spcBef>
              <a:spcAft>
                <a:spcPts val="0"/>
              </a:spcAft>
              <a:buNone/>
            </a:pPr>
            <a:endParaRPr sz="1200" b="1" i="0" dirty="0">
              <a:solidFill>
                <a:schemeClr val="dk1"/>
              </a:solidFill>
              <a:latin typeface="Calibri"/>
              <a:ea typeface="Calibri"/>
              <a:cs typeface="Calibri"/>
              <a:sym typeface="Calibri"/>
            </a:endParaRPr>
          </a:p>
        </p:txBody>
      </p:sp>
      <p:sp>
        <p:nvSpPr>
          <p:cNvPr id="110" name="Google Shape;1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So what does this mean for us?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Sea level rise has caused an increase in tidal floods associated with nuisance-level impacts, meaning, the water levels exceed local thresholds, causing impacts that can damage infrastructure, cause road closures, and overwhelm storm drains. As sea level has risen along the Connecticut coastline, the number of tidal flood days (all days exceeding the nuisance level threshold) has also gradually increased.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orange bars in this figure depict the observed number of tidal flood days per year from 1938-2020. The dark blue bars represent projections of tidal floods from 2021 to 2100 under an intermediate sea level rise scenario and the teal or light blue bars represent the projection of tidal floods up to 2100 under an intermediate to low sea level rise scenario.</a:t>
            </a:r>
          </a:p>
          <a:p>
            <a:pPr marL="0" marR="0" lvl="0" indent="0" algn="l" rtl="0">
              <a:lnSpc>
                <a:spcPct val="100000"/>
              </a:lnSpc>
              <a:spcBef>
                <a:spcPts val="0"/>
              </a:spcBef>
              <a:spcAft>
                <a:spcPts val="0"/>
              </a:spcAft>
              <a:buClr>
                <a:schemeClr val="dk1"/>
              </a:buClr>
              <a:buSzPts val="1200"/>
              <a:buFont typeface="Calibri"/>
              <a:buNone/>
            </a:pPr>
            <a:endParaRPr lang="en-US"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greatest number of tidal flood days (all exceeding the nuisance-level threshold) occurred in 2017. Data from New London is being used as a metric for all of CT’s coast.</a:t>
            </a:r>
            <a:r>
              <a:rPr lang="en-US" b="0" i="0" dirty="0">
                <a:solidFill>
                  <a:srgbClr val="212529"/>
                </a:solidFill>
                <a:effectLst/>
                <a:latin typeface="Open Sans" panose="020B0606030504020204" pitchFamily="34" charset="0"/>
              </a:rPr>
              <a:t> Projected increases are large even under the Intermediate-Low scenario. Under the Intermediate scenario, tidal flooding is projected to occur every day of the year by the end of the century. </a:t>
            </a:r>
            <a:r>
              <a:rPr lang="en-US" sz="1200" b="0" i="0" dirty="0">
                <a:solidFill>
                  <a:schemeClr val="dk1"/>
                </a:solidFill>
                <a:latin typeface="Calibri"/>
                <a:ea typeface="Calibri"/>
                <a:cs typeface="Calibri"/>
                <a:sym typeface="Calibri"/>
              </a:rPr>
              <a:t> Rising sea levels will have important coastal and floodplain impacts on local communities concentrated in these hazard prone areas.</a:t>
            </a: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This sheds light on the importance of coastal floodplain forests in mitigating the impacts of sea level rise on these communities. </a:t>
            </a:r>
            <a:endParaRPr dirty="0"/>
          </a:p>
          <a:p>
            <a:pPr marL="0" lvl="0" indent="0" algn="l" rtl="0">
              <a:spcBef>
                <a:spcPts val="0"/>
              </a:spcBef>
              <a:spcAft>
                <a:spcPts val="0"/>
              </a:spcAft>
              <a:buNone/>
            </a:pPr>
            <a:endParaRPr dirty="0"/>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Seidl</a:t>
            </a:r>
            <a:r>
              <a:rPr lang="en-US" dirty="0"/>
              <a:t> et al 2017.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changes in temperature and sea level are altering natural disturbance regimes, like those you see depicted here. Keep in mind that forests are adapted to each of these disturbances. They function as important drivers of change. However, climate change is increasing the frequency and intensity disturbances. Note that disturbances can be biotic (insects, pathogens, invasive species) or abiotic (extreme weather events, etc.). Both are altered as a result of climate change.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Here is a depiction of the current understanding of forest disturbances under climate change. It synthesizes the existing knowledge of how climate change is affecting disturbance regimes via direct, indirect and interaction effects. This is based on a literature review of disturbance ecology from 1990 onwards. It reports four abiotic (fire, drought, wind, snow/ice) disturbance agents, and two abiotic disturbance agents (insects and pathogens).  </a:t>
            </a:r>
          </a:p>
          <a:p>
            <a:endParaRPr lang="en-US" dirty="0"/>
          </a:p>
          <a:p>
            <a:r>
              <a:rPr lang="en-US" dirty="0"/>
              <a:t>For every agent, arrow widths and percentages indicate the relative prominence of the respective effect as expressed by the number of observations extracted from the analyzed literature supporting it. The central panel displays the aggregate result over all disturbance agents. </a:t>
            </a:r>
            <a:r>
              <a:rPr lang="en-US" i="1" dirty="0"/>
              <a:t>Direct effects are unmediated impacts of climate on disturbance processes, while indirect effects describe a climate influence on disturbances through effects on vegetation and other ecosystem processes. Interaction effects refer to the focal agent being influenced by other disturbance agents. </a:t>
            </a:r>
          </a:p>
          <a:p>
            <a:endParaRPr lang="en-US" i="1" dirty="0"/>
          </a:p>
          <a:p>
            <a:r>
              <a:rPr lang="en-US" dirty="0"/>
              <a:t>This study found that climate change considerably increases forest disturbance activity at the global scale, and that positive, amplifying effects of climate change on disturbances dominate negative, dampening effects.</a:t>
            </a:r>
          </a:p>
          <a:p>
            <a:endParaRPr lang="en-US" dirty="0"/>
          </a:p>
          <a:p>
            <a:r>
              <a:rPr lang="en-US" dirty="0"/>
              <a:t>I will touch an a few altered disturbance regimes compromising the health and resilience of CT forests. </a:t>
            </a:r>
          </a:p>
          <a:p>
            <a:endParaRPr lang="en-US" dirty="0"/>
          </a:p>
          <a:p>
            <a:endParaRPr lang="en-US" dirty="0"/>
          </a:p>
          <a:p>
            <a:endParaRPr lang="en-US" dirty="0"/>
          </a:p>
          <a:p>
            <a:r>
              <a:rPr lang="en-US" dirty="0"/>
              <a:t>Image credits: David R. Frazier </a:t>
            </a:r>
            <a:r>
              <a:rPr lang="en-US" dirty="0" err="1"/>
              <a:t>Photolibrary</a:t>
            </a:r>
            <a:r>
              <a:rPr lang="en-US" dirty="0"/>
              <a:t>/</a:t>
            </a:r>
            <a:r>
              <a:rPr lang="en-US" dirty="0" err="1"/>
              <a:t>Alamy</a:t>
            </a:r>
            <a:r>
              <a:rPr lang="en-US" dirty="0"/>
              <a:t> Stock Photo (fire); </a:t>
            </a:r>
            <a:r>
              <a:rPr lang="en-US" dirty="0" err="1"/>
              <a:t>PhotoDisc</a:t>
            </a:r>
            <a:r>
              <a:rPr lang="en-US" dirty="0"/>
              <a:t>/Getty Images/Don Farrell (drought); Chris </a:t>
            </a:r>
            <a:r>
              <a:rPr lang="en-US" dirty="0" err="1"/>
              <a:t>Warham</a:t>
            </a:r>
            <a:r>
              <a:rPr lang="en-US" dirty="0"/>
              <a:t>/</a:t>
            </a:r>
            <a:r>
              <a:rPr lang="en-US" dirty="0" err="1"/>
              <a:t>Alamy</a:t>
            </a:r>
            <a:r>
              <a:rPr lang="en-US" dirty="0"/>
              <a:t> Stock Photo (wind); Royalty-Free/Corbis (snow and ice); Nigel </a:t>
            </a:r>
            <a:r>
              <a:rPr lang="en-US" dirty="0" err="1"/>
              <a:t>Cattlin</a:t>
            </a:r>
            <a:r>
              <a:rPr lang="en-US" dirty="0"/>
              <a:t>/</a:t>
            </a:r>
            <a:r>
              <a:rPr lang="en-US" dirty="0" err="1"/>
              <a:t>Alamy</a:t>
            </a:r>
            <a:r>
              <a:rPr lang="en-US" dirty="0"/>
              <a:t> Stock Photo (insects); and </a:t>
            </a:r>
            <a:r>
              <a:rPr lang="en-US" dirty="0" err="1"/>
              <a:t>Naturepix</a:t>
            </a:r>
            <a:r>
              <a:rPr lang="en-US" dirty="0"/>
              <a:t>/</a:t>
            </a:r>
            <a:r>
              <a:rPr lang="en-US" dirty="0" err="1"/>
              <a:t>Alamy</a:t>
            </a:r>
            <a:r>
              <a:rPr lang="en-US" dirty="0"/>
              <a:t> Stock Photo (pathogens).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61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d9f0b2fed_29_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6d9f0b2fed_29_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So let’s start with an abiotic disturbance example: precipitation.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dirty="0">
                <a:solidFill>
                  <a:schemeClr val="dk1"/>
                </a:solidFill>
                <a:latin typeface="Calibri"/>
                <a:ea typeface="Calibri"/>
                <a:cs typeface="Calibri"/>
                <a:sym typeface="Calibri"/>
              </a:rPr>
              <a:t>Precipitation in CT has increased during the last century, with the highest number of extreme weather events occurring other the last decade. Annual average precipitation </a:t>
            </a:r>
            <a:r>
              <a:rPr lang="en-US" i="0" dirty="0"/>
              <a:t>will </a:t>
            </a:r>
            <a:r>
              <a:rPr lang="en-US" sz="1200" b="0" i="0" dirty="0">
                <a:solidFill>
                  <a:schemeClr val="dk1"/>
                </a:solidFill>
                <a:latin typeface="Calibri"/>
                <a:ea typeface="Calibri"/>
                <a:cs typeface="Calibri"/>
                <a:sym typeface="Calibri"/>
              </a:rPr>
              <a:t>continue to increase. Increases in the frequency and intensity of extreme precipitation events are projected</a:t>
            </a:r>
            <a:r>
              <a:rPr lang="en-US" i="0" dirty="0"/>
              <a:t> in both </a:t>
            </a:r>
            <a:r>
              <a:rPr lang="en-US" sz="1200" b="0" i="0" dirty="0">
                <a:solidFill>
                  <a:schemeClr val="dk1"/>
                </a:solidFill>
                <a:latin typeface="Calibri"/>
                <a:ea typeface="Calibri"/>
                <a:cs typeface="Calibri"/>
                <a:sym typeface="Calibri"/>
              </a:rPr>
              <a:t>the winter and spring</a:t>
            </a:r>
            <a:r>
              <a:rPr lang="en-US" sz="1200" b="1" i="0" dirty="0">
                <a:solidFill>
                  <a:schemeClr val="dk1"/>
                </a:solidFill>
                <a:latin typeface="Calibri"/>
                <a:ea typeface="Calibri"/>
                <a:cs typeface="Calibri"/>
                <a:sym typeface="Calibri"/>
              </a:rPr>
              <a:t>. </a:t>
            </a:r>
            <a:r>
              <a:rPr lang="en-US" sz="1200" b="0" i="0" dirty="0">
                <a:solidFill>
                  <a:schemeClr val="dk1"/>
                </a:solidFill>
                <a:latin typeface="Calibri"/>
                <a:ea typeface="Calibri"/>
                <a:cs typeface="Calibri"/>
                <a:sym typeface="Calibri"/>
              </a:rPr>
              <a:t>This also results in increased coastal and inland flooding risks.</a:t>
            </a:r>
          </a:p>
          <a:p>
            <a:pPr marL="0" marR="0" lvl="0" indent="0" algn="l" rtl="0">
              <a:lnSpc>
                <a:spcPct val="100000"/>
              </a:lnSpc>
              <a:spcBef>
                <a:spcPts val="0"/>
              </a:spcBef>
              <a:spcAft>
                <a:spcPts val="0"/>
              </a:spcAft>
              <a:buClr>
                <a:schemeClr val="dk1"/>
              </a:buClr>
              <a:buSzPts val="1200"/>
              <a:buFont typeface="Calibri"/>
              <a:buNone/>
            </a:pPr>
            <a:endParaRPr lang="en-US"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dirty="0">
                <a:solidFill>
                  <a:schemeClr val="dk1"/>
                </a:solidFill>
                <a:latin typeface="Calibri"/>
                <a:ea typeface="Calibri"/>
                <a:cs typeface="Calibri"/>
                <a:sym typeface="Calibri"/>
              </a:rPr>
              <a:t>Here you see projected changes in total spring (march-may) precipitation (%) by the middle of the 21st century relative to the late 20th century under a higher emissions pathway. Hatching represents areas where the majority of climate models indicate a statistically significant change. </a:t>
            </a:r>
            <a:r>
              <a:rPr lang="en-US" dirty="0"/>
              <a:t>Though CT will experience a 5 to nearly 15% increase in spring precipitation, this change will occur, as we’ve already observed, in intense rainfall events with dry periods in between. </a:t>
            </a:r>
          </a:p>
          <a:p>
            <a:pPr marL="0" marR="0" lvl="0" indent="0" algn="l" rtl="0">
              <a:lnSpc>
                <a:spcPct val="100000"/>
              </a:lnSpc>
              <a:spcBef>
                <a:spcPts val="0"/>
              </a:spcBef>
              <a:spcAft>
                <a:spcPts val="0"/>
              </a:spcAft>
              <a:buClr>
                <a:schemeClr val="dk1"/>
              </a:buClr>
              <a:buSzPts val="1200"/>
              <a:buFont typeface="Calibri"/>
              <a:buNone/>
            </a:pPr>
            <a:endParaRPr lang="en-US"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Source: CICS-NC and NOAA NCEI.</a:t>
            </a:r>
            <a:endParaRPr lang="en-US" dirty="0"/>
          </a:p>
          <a:p>
            <a:pPr marL="0" lvl="0" indent="0" algn="l" rtl="0">
              <a:spcBef>
                <a:spcPts val="0"/>
              </a:spcBef>
              <a:spcAft>
                <a:spcPts val="0"/>
              </a:spcAft>
              <a:buNone/>
            </a:pP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 Coastal communities, characterized by many rivers, are particularly vulnerable to increases in total precipitation and the number of extreme precipitation events.</a:t>
            </a:r>
            <a:endParaRPr lang="en-US"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31" name="Google Shape;131;g16d9f0b2fed_29_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Interestingly, though the intensity and frequency of precipitation events are increasing, particularly during CT’s springs and winters, CT is also experiencing extended periods of dryness between these extreme weather events. </a:t>
            </a:r>
          </a:p>
          <a:p>
            <a:pPr marL="0" marR="0" lvl="0" indent="0" algn="l" rtl="0">
              <a:lnSpc>
                <a:spcPct val="100000"/>
              </a:lnSpc>
              <a:spcBef>
                <a:spcPts val="0"/>
              </a:spcBef>
              <a:spcAft>
                <a:spcPts val="0"/>
              </a:spcAft>
              <a:buClr>
                <a:schemeClr val="dk1"/>
              </a:buClr>
              <a:buSzPts val="1200"/>
              <a:buFont typeface="Calibri"/>
              <a:buNone/>
            </a:pPr>
            <a:endParaRPr lang="en-US" i="1" dirty="0"/>
          </a:p>
          <a:p>
            <a:pPr marL="0" marR="0" lvl="0" indent="0" algn="l" rtl="0">
              <a:lnSpc>
                <a:spcPct val="100000"/>
              </a:lnSpc>
              <a:spcBef>
                <a:spcPts val="0"/>
              </a:spcBef>
              <a:spcAft>
                <a:spcPts val="0"/>
              </a:spcAft>
              <a:buClr>
                <a:schemeClr val="dk1"/>
              </a:buClr>
              <a:buSzPts val="1200"/>
              <a:buFont typeface="Calibri"/>
              <a:buNone/>
            </a:pPr>
            <a:r>
              <a:rPr lang="en-US" dirty="0"/>
              <a:t>Drought is playing a greater role across CT’s landscape.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Here you see data from the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U.S. Drought Monitor</a:t>
            </a:r>
            <a:r>
              <a:rPr lang="en-US" sz="1200" dirty="0">
                <a:solidFill>
                  <a:schemeClr val="dk1"/>
                </a:solidFill>
                <a:latin typeface="Calibri"/>
                <a:ea typeface="Calibri"/>
                <a:cs typeface="Calibri"/>
                <a:sym typeface="Calibri"/>
              </a:rPr>
              <a:t>, which started monitoring drought in 2000. The D0-D4 classifications </a:t>
            </a:r>
            <a:r>
              <a:rPr lang="en-US" dirty="0"/>
              <a:t>indicate </a:t>
            </a:r>
            <a:r>
              <a:rPr lang="en-US" sz="1200" dirty="0">
                <a:solidFill>
                  <a:schemeClr val="dk1"/>
                </a:solidFill>
                <a:latin typeface="Calibri"/>
                <a:ea typeface="Calibri"/>
                <a:cs typeface="Calibri"/>
                <a:sym typeface="Calibri"/>
              </a:rPr>
              <a:t>drought duration – so a D4 is a longer </a:t>
            </a:r>
            <a:r>
              <a:rPr lang="en-US" dirty="0"/>
              <a:t>drought </a:t>
            </a:r>
            <a:r>
              <a:rPr lang="en-US" sz="1200" dirty="0">
                <a:solidFill>
                  <a:schemeClr val="dk1"/>
                </a:solidFill>
                <a:latin typeface="Calibri"/>
                <a:ea typeface="Calibri"/>
                <a:cs typeface="Calibri"/>
                <a:sym typeface="Calibri"/>
              </a:rPr>
              <a:t>than D0. Since 2000, the longest duration of drought (D1-D4) in Connecticut lasted 46 weeks beginning on June 21, 2016 and ending on May 2, 2017. The most intense period of drought occurred the week of November 15, 2016 where D3 affected 44.5% of Connecticut land.</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208339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305871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233328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3198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67BF3D-7F19-4AF8-83D3-CCF577EC9DE6}"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36183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67BF3D-7F19-4AF8-83D3-CCF577EC9DE6}"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869750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7BF3D-7F19-4AF8-83D3-CCF577EC9DE6}"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062610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221391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07419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909239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16293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41"/>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414781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673754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9"/>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339994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388200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67BF3D-7F19-4AF8-83D3-CCF577EC9DE6}"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224618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67BF3D-7F19-4AF8-83D3-CCF577EC9DE6}"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061360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7BF3D-7F19-4AF8-83D3-CCF577EC9DE6}"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654594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3" y="987432"/>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2057401"/>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132624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3" y="987432"/>
            <a:ext cx="462915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3" y="2057401"/>
            <a:ext cx="294917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7BF3D-7F19-4AF8-83D3-CCF577EC9DE6}"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31280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349357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0"/>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30"/>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7BF3D-7F19-4AF8-83D3-CCF577EC9DE6}"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EB72-249F-4F48-8284-8A67F863B944}" type="slidenum">
              <a:rPr lang="en-US" smtClean="0"/>
              <a:t>‹#›</a:t>
            </a:fld>
            <a:endParaRPr lang="en-US"/>
          </a:p>
        </p:txBody>
      </p:sp>
    </p:spTree>
    <p:extLst>
      <p:ext uri="{BB962C8B-B14F-4D97-AF65-F5344CB8AC3E}">
        <p14:creationId xmlns:p14="http://schemas.microsoft.com/office/powerpoint/2010/main" val="804809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02B9D6-2CA9-4193-BEBE-86EB514BACF6}"/>
              </a:ext>
            </a:extLst>
          </p:cNvPr>
          <p:cNvPicPr>
            <a:picLocks noChangeAspect="1"/>
          </p:cNvPicPr>
          <p:nvPr userDrawn="1"/>
        </p:nvPicPr>
        <p:blipFill rotWithShape="1">
          <a:blip r:embed="rId2"/>
          <a:srcRect t="3647"/>
          <a:stretch/>
        </p:blipFill>
        <p:spPr>
          <a:xfrm>
            <a:off x="0" y="0"/>
            <a:ext cx="9144000" cy="6607864"/>
          </a:xfrm>
          <a:prstGeom prst="rect">
            <a:avLst/>
          </a:prstGeom>
        </p:spPr>
      </p:pic>
      <p:sp>
        <p:nvSpPr>
          <p:cNvPr id="2" name="Title 1"/>
          <p:cNvSpPr>
            <a:spLocks noGrp="1"/>
          </p:cNvSpPr>
          <p:nvPr>
            <p:ph type="ctrTitle" hasCustomPrompt="1"/>
          </p:nvPr>
        </p:nvSpPr>
        <p:spPr>
          <a:xfrm>
            <a:off x="467777" y="4334185"/>
            <a:ext cx="5397041" cy="1077036"/>
          </a:xfrm>
        </p:spPr>
        <p:txBody>
          <a:bodyPr lIns="0" tIns="0" rIns="0" bIns="0" anchor="t">
            <a:normAutofit/>
          </a:bodyPr>
          <a:lstStyle>
            <a:lvl1pPr algn="l">
              <a:lnSpc>
                <a:spcPts val="3000"/>
              </a:lnSpc>
              <a:defRPr sz="2700" spc="0" baseline="0">
                <a:solidFill>
                  <a:srgbClr val="0D2C6C"/>
                </a:solidFill>
              </a:defRPr>
            </a:lvl1pPr>
          </a:lstStyle>
          <a:p>
            <a:r>
              <a:rPr lang="en-US" dirty="0"/>
              <a:t>Click to ADD TITLE</a:t>
            </a:r>
          </a:p>
        </p:txBody>
      </p:sp>
      <p:sp>
        <p:nvSpPr>
          <p:cNvPr id="3" name="Subtitle 2"/>
          <p:cNvSpPr>
            <a:spLocks noGrp="1"/>
          </p:cNvSpPr>
          <p:nvPr>
            <p:ph type="subTitle" idx="1" hasCustomPrompt="1"/>
          </p:nvPr>
        </p:nvSpPr>
        <p:spPr>
          <a:xfrm>
            <a:off x="460832" y="5505026"/>
            <a:ext cx="5397036" cy="368246"/>
          </a:xfrm>
        </p:spPr>
        <p:txBody>
          <a:bodyPr lIns="0" tIns="0" rIns="0" bIns="0" anchor="t">
            <a:noAutofit/>
          </a:bodyPr>
          <a:lstStyle>
            <a:lvl1pPr marL="0" indent="0" algn="l">
              <a:lnSpc>
                <a:spcPct val="100000"/>
              </a:lnSpc>
              <a:spcBef>
                <a:spcPts val="0"/>
              </a:spcBef>
              <a:buNone/>
              <a:defRPr sz="1050" b="1">
                <a:solidFill>
                  <a:srgbClr val="00AAE7"/>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dirty="0"/>
              <a:t>Click to add presenter name and title</a:t>
            </a:r>
          </a:p>
        </p:txBody>
      </p:sp>
      <p:sp>
        <p:nvSpPr>
          <p:cNvPr id="4" name="Date Placeholder 3"/>
          <p:cNvSpPr>
            <a:spLocks noGrp="1"/>
          </p:cNvSpPr>
          <p:nvPr>
            <p:ph type="dt" sz="half" idx="10"/>
          </p:nvPr>
        </p:nvSpPr>
        <p:spPr>
          <a:xfrm>
            <a:off x="7071199" y="6470704"/>
            <a:ext cx="1615607" cy="274320"/>
          </a:xfrm>
        </p:spPr>
        <p:txBody>
          <a:bodyPr lIns="0" rIns="0"/>
          <a:lstStyle>
            <a:lvl1pPr algn="r">
              <a:defRPr>
                <a:solidFill>
                  <a:schemeClr val="bg1">
                    <a:lumMod val="50000"/>
                  </a:schemeClr>
                </a:solidFill>
              </a:defRPr>
            </a:lvl1pPr>
          </a:lstStyle>
          <a:p>
            <a:fld id="{AC646272-1268-40B3-A89B-FA15D0057AB0}" type="datetime1">
              <a:rPr lang="en-US" smtClean="0"/>
              <a:pPr/>
              <a:t>5/10/2023</a:t>
            </a:fld>
            <a:endParaRPr lang="en-US" dirty="0"/>
          </a:p>
        </p:txBody>
      </p:sp>
      <p:sp>
        <p:nvSpPr>
          <p:cNvPr id="5" name="Footer Placeholder 4"/>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pic>
        <p:nvPicPr>
          <p:cNvPr id="10" name="Picture 9">
            <a:extLst>
              <a:ext uri="{FF2B5EF4-FFF2-40B4-BE49-F238E27FC236}">
                <a16:creationId xmlns:a16="http://schemas.microsoft.com/office/drawing/2014/main" id="{6AD0D9EB-5C3D-4AD5-B824-5C3569047558}"/>
              </a:ext>
            </a:extLst>
          </p:cNvPr>
          <p:cNvPicPr>
            <a:picLocks noChangeAspect="1"/>
          </p:cNvPicPr>
          <p:nvPr userDrawn="1"/>
        </p:nvPicPr>
        <p:blipFill>
          <a:blip r:embed="rId3"/>
          <a:stretch>
            <a:fillRect/>
          </a:stretch>
        </p:blipFill>
        <p:spPr>
          <a:xfrm>
            <a:off x="7572382" y="571513"/>
            <a:ext cx="1114418" cy="1485891"/>
          </a:xfrm>
          <a:prstGeom prst="rect">
            <a:avLst/>
          </a:prstGeom>
        </p:spPr>
      </p:pic>
      <p:cxnSp>
        <p:nvCxnSpPr>
          <p:cNvPr id="19" name="Straight Connector 18">
            <a:extLst>
              <a:ext uri="{FF2B5EF4-FFF2-40B4-BE49-F238E27FC236}">
                <a16:creationId xmlns:a16="http://schemas.microsoft.com/office/drawing/2014/main" id="{0BCF0506-38B0-49E9-8F0D-452FE5DDE542}"/>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120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921" y="705712"/>
            <a:ext cx="8222171" cy="894488"/>
          </a:xfrm>
        </p:spPr>
        <p:txBody>
          <a:bodyPr lIns="0" tIns="0" rIns="0" bIns="0" anchor="t">
            <a:noAutofit/>
          </a:bodyPr>
          <a:lstStyle>
            <a:lvl1pPr>
              <a:defRPr sz="2250" spc="0">
                <a:solidFill>
                  <a:srgbClr val="0D2C6C"/>
                </a:solidFill>
              </a:defRPr>
            </a:lvl1pPr>
          </a:lstStyle>
          <a:p>
            <a:r>
              <a:rPr lang="en-US" dirty="0"/>
              <a:t>Click to edit title</a:t>
            </a:r>
          </a:p>
        </p:txBody>
      </p:sp>
      <p:sp>
        <p:nvSpPr>
          <p:cNvPr id="3" name="Content Placeholder 2"/>
          <p:cNvSpPr>
            <a:spLocks noGrp="1"/>
          </p:cNvSpPr>
          <p:nvPr>
            <p:ph idx="1"/>
          </p:nvPr>
        </p:nvSpPr>
        <p:spPr>
          <a:xfrm>
            <a:off x="460921" y="1670103"/>
            <a:ext cx="8225885"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6" name="Slide Number Placeholder 5"/>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F3A8E1E7-7782-449B-A06B-D902EC96A963}"/>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2475912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0915" y="1686600"/>
            <a:ext cx="3853910"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86275" y="1686600"/>
            <a:ext cx="4196812" cy="40233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162ED08-E50D-4AD2-BC39-B490F9667030}"/>
              </a:ext>
            </a:extLst>
          </p:cNvPr>
          <p:cNvSpPr>
            <a:spLocks noGrp="1"/>
          </p:cNvSpPr>
          <p:nvPr>
            <p:ph type="title"/>
          </p:nvPr>
        </p:nvSpPr>
        <p:spPr>
          <a:xfrm>
            <a:off x="460921" y="705712"/>
            <a:ext cx="8222171" cy="894488"/>
          </a:xfrm>
        </p:spPr>
        <p:txBody>
          <a:bodyPr lIns="0" tIns="0" rIns="0" bIns="0" anchor="t">
            <a:noAutofit/>
          </a:bodyPr>
          <a:lstStyle>
            <a:lvl1pPr>
              <a:defRPr sz="2250" spc="0">
                <a:solidFill>
                  <a:srgbClr val="0D2C6C"/>
                </a:solidFill>
              </a:defRPr>
            </a:lvl1p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C39A9EA6-D768-4372-A010-47A2182C1BD7}"/>
              </a:ext>
            </a:extLst>
          </p:cNvPr>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11" name="Slide Number Placeholder 5">
            <a:extLst>
              <a:ext uri="{FF2B5EF4-FFF2-40B4-BE49-F238E27FC236}">
                <a16:creationId xmlns:a16="http://schemas.microsoft.com/office/drawing/2014/main" id="{C69C71D2-1C5D-40CA-AFAF-088BB52B1A76}"/>
              </a:ext>
            </a:extLst>
          </p:cNvPr>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cxnSp>
        <p:nvCxnSpPr>
          <p:cNvPr id="12" name="Straight Connector 11">
            <a:extLst>
              <a:ext uri="{FF2B5EF4-FFF2-40B4-BE49-F238E27FC236}">
                <a16:creationId xmlns:a16="http://schemas.microsoft.com/office/drawing/2014/main" id="{A6768076-5609-46B6-86BC-0BDE13FA2C91}"/>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3468A054-3B19-45ED-860F-14E038E86ECB}"/>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2661580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0914" y="1675474"/>
            <a:ext cx="4111084" cy="496224"/>
          </a:xfrm>
        </p:spPr>
        <p:txBody>
          <a:bodyPr lIns="0" tIns="0" rIns="0" bIns="0" anchor="t" anchorCtr="0">
            <a:noAutofit/>
          </a:bodyPr>
          <a:lstStyle>
            <a:lvl1pPr marL="0" indent="0">
              <a:spcBef>
                <a:spcPts val="0"/>
              </a:spcBef>
              <a:spcAft>
                <a:spcPts val="0"/>
              </a:spcAft>
              <a:buNone/>
              <a:defRPr sz="1800" b="0" i="1" cap="none" baseline="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57726" y="1675474"/>
            <a:ext cx="4025360" cy="496224"/>
          </a:xfrm>
        </p:spPr>
        <p:txBody>
          <a:bodyPr lIns="0" tIns="0" rIns="0" bIns="0" anchor="t" anchorCtr="0">
            <a:noAutofit/>
          </a:bodyPr>
          <a:lstStyle>
            <a:lvl1pPr marL="0" indent="0">
              <a:spcBef>
                <a:spcPts val="0"/>
              </a:spcBef>
              <a:spcAft>
                <a:spcPts val="0"/>
              </a:spcAft>
              <a:buNone/>
              <a:defRPr lang="en-US" sz="1800" b="0" i="1" kern="1200" cap="none" baseline="0" dirty="0">
                <a:solidFill>
                  <a:schemeClr val="accent1"/>
                </a:solidFill>
                <a:latin typeface="+mj-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11" name="Title 1">
            <a:extLst>
              <a:ext uri="{FF2B5EF4-FFF2-40B4-BE49-F238E27FC236}">
                <a16:creationId xmlns:a16="http://schemas.microsoft.com/office/drawing/2014/main" id="{5D780309-6910-414A-91EC-1823BFD05733}"/>
              </a:ext>
            </a:extLst>
          </p:cNvPr>
          <p:cNvSpPr>
            <a:spLocks noGrp="1"/>
          </p:cNvSpPr>
          <p:nvPr>
            <p:ph type="title"/>
          </p:nvPr>
        </p:nvSpPr>
        <p:spPr>
          <a:xfrm>
            <a:off x="460921" y="705712"/>
            <a:ext cx="8222171" cy="894488"/>
          </a:xfrm>
        </p:spPr>
        <p:txBody>
          <a:bodyPr lIns="0" tIns="0" rIns="0" bIns="0" anchor="t">
            <a:noAutofit/>
          </a:bodyPr>
          <a:lstStyle>
            <a:lvl1pPr>
              <a:defRPr sz="2250" spc="0">
                <a:solidFill>
                  <a:srgbClr val="0D2C6C"/>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9C74E7B9-D3D9-4B11-A4D7-69C365DDF59D}"/>
              </a:ext>
            </a:extLst>
          </p:cNvPr>
          <p:cNvSpPr>
            <a:spLocks noGrp="1"/>
          </p:cNvSpPr>
          <p:nvPr>
            <p:ph sz="half" idx="13"/>
          </p:nvPr>
        </p:nvSpPr>
        <p:spPr>
          <a:xfrm>
            <a:off x="460921" y="2241607"/>
            <a:ext cx="4111085" cy="3701993"/>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2CC6F98A-32F3-4392-9E0C-766359163A36}"/>
              </a:ext>
            </a:extLst>
          </p:cNvPr>
          <p:cNvSpPr>
            <a:spLocks noGrp="1"/>
          </p:cNvSpPr>
          <p:nvPr>
            <p:ph sz="half" idx="14"/>
          </p:nvPr>
        </p:nvSpPr>
        <p:spPr>
          <a:xfrm>
            <a:off x="4657726" y="2245991"/>
            <a:ext cx="4025360" cy="3697593"/>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D9789951-F588-4C33-83C7-D9D2DD38AA07}"/>
              </a:ext>
            </a:extLst>
          </p:cNvPr>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16" name="Slide Number Placeholder 5">
            <a:extLst>
              <a:ext uri="{FF2B5EF4-FFF2-40B4-BE49-F238E27FC236}">
                <a16:creationId xmlns:a16="http://schemas.microsoft.com/office/drawing/2014/main" id="{795FA173-CA01-4864-983B-33ABF3CA1574}"/>
              </a:ext>
            </a:extLst>
          </p:cNvPr>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cxnSp>
        <p:nvCxnSpPr>
          <p:cNvPr id="17" name="Straight Connector 16">
            <a:extLst>
              <a:ext uri="{FF2B5EF4-FFF2-40B4-BE49-F238E27FC236}">
                <a16:creationId xmlns:a16="http://schemas.microsoft.com/office/drawing/2014/main" id="{A3DB43C8-54CF-4C85-9B76-A6E71FDC1236}"/>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1B1C10DE-3E04-4C56-AEA0-69DA9293402B}"/>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3008985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62B1B3-8DC7-4E4E-AE45-4AC53D3DFEFC}"/>
              </a:ext>
            </a:extLst>
          </p:cNvPr>
          <p:cNvSpPr>
            <a:spLocks noGrp="1"/>
          </p:cNvSpPr>
          <p:nvPr>
            <p:ph type="title" hasCustomPrompt="1"/>
          </p:nvPr>
        </p:nvSpPr>
        <p:spPr>
          <a:xfrm>
            <a:off x="460921" y="705712"/>
            <a:ext cx="8222171" cy="894488"/>
          </a:xfrm>
        </p:spPr>
        <p:txBody>
          <a:bodyPr lIns="0" tIns="0" rIns="0" bIns="0" anchor="t">
            <a:noAutofit/>
          </a:bodyPr>
          <a:lstStyle>
            <a:lvl1pPr>
              <a:defRPr sz="2250" spc="0">
                <a:solidFill>
                  <a:srgbClr val="0D2C6C"/>
                </a:solidFill>
              </a:defRPr>
            </a:lvl1pPr>
          </a:lstStyle>
          <a:p>
            <a:r>
              <a:rPr lang="en-US" dirty="0"/>
              <a:t>Click to edit title</a:t>
            </a:r>
          </a:p>
        </p:txBody>
      </p:sp>
      <p:sp>
        <p:nvSpPr>
          <p:cNvPr id="7" name="Date Placeholder 3">
            <a:extLst>
              <a:ext uri="{FF2B5EF4-FFF2-40B4-BE49-F238E27FC236}">
                <a16:creationId xmlns:a16="http://schemas.microsoft.com/office/drawing/2014/main" id="{6FD000E5-30DB-4BD3-90E4-1FE6111DA2FF}"/>
              </a:ext>
            </a:extLst>
          </p:cNvPr>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9" name="Slide Number Placeholder 5">
            <a:extLst>
              <a:ext uri="{FF2B5EF4-FFF2-40B4-BE49-F238E27FC236}">
                <a16:creationId xmlns:a16="http://schemas.microsoft.com/office/drawing/2014/main" id="{1B7EE67F-D589-47C4-A0F0-C64E2169158D}"/>
              </a:ext>
            </a:extLst>
          </p:cNvPr>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66A66CFE-8312-4898-9E6B-EB8BAF9EE2FA}"/>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1E88ABB-70AA-4982-87F2-4CA9F5D96886}"/>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3392638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E2B9EE0-3255-467C-85E6-6997184968FA}"/>
              </a:ext>
            </a:extLst>
          </p:cNvPr>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7" name="Slide Number Placeholder 5">
            <a:extLst>
              <a:ext uri="{FF2B5EF4-FFF2-40B4-BE49-F238E27FC236}">
                <a16:creationId xmlns:a16="http://schemas.microsoft.com/office/drawing/2014/main" id="{F67D35E1-5FB0-4A2A-9F5B-D9C7F293EE26}"/>
              </a:ext>
            </a:extLst>
          </p:cNvPr>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cxnSp>
        <p:nvCxnSpPr>
          <p:cNvPr id="8" name="Straight Connector 7">
            <a:extLst>
              <a:ext uri="{FF2B5EF4-FFF2-40B4-BE49-F238E27FC236}">
                <a16:creationId xmlns:a16="http://schemas.microsoft.com/office/drawing/2014/main" id="{8280BECB-C8F9-477C-9D75-12ADD33EAEFE}"/>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7B096A1-B9F5-4EA3-AEE6-C6634F9130DF}"/>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398743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ternate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80F52B-EE7B-4106-B946-D6932F659ACC}"/>
              </a:ext>
            </a:extLst>
          </p:cNvPr>
          <p:cNvSpPr>
            <a:spLocks noGrp="1"/>
          </p:cNvSpPr>
          <p:nvPr>
            <p:ph type="title" hasCustomPrompt="1"/>
          </p:nvPr>
        </p:nvSpPr>
        <p:spPr>
          <a:xfrm>
            <a:off x="460915" y="705712"/>
            <a:ext cx="3682460" cy="1694588"/>
          </a:xfrm>
        </p:spPr>
        <p:txBody>
          <a:bodyPr lIns="0" tIns="0" rIns="0" bIns="0" anchor="t">
            <a:noAutofit/>
          </a:bodyPr>
          <a:lstStyle>
            <a:lvl1pPr>
              <a:defRPr sz="2250" spc="0">
                <a:solidFill>
                  <a:srgbClr val="0D2C6C"/>
                </a:solidFill>
              </a:defRPr>
            </a:lvl1pPr>
          </a:lstStyle>
          <a:p>
            <a:r>
              <a:rPr lang="en-US" dirty="0"/>
              <a:t>Click to edit title</a:t>
            </a:r>
          </a:p>
        </p:txBody>
      </p:sp>
      <p:sp>
        <p:nvSpPr>
          <p:cNvPr id="10" name="Content Placeholder 2">
            <a:extLst>
              <a:ext uri="{FF2B5EF4-FFF2-40B4-BE49-F238E27FC236}">
                <a16:creationId xmlns:a16="http://schemas.microsoft.com/office/drawing/2014/main" id="{6EC26072-00F3-45B4-8239-3DA0FE5B6C5C}"/>
              </a:ext>
            </a:extLst>
          </p:cNvPr>
          <p:cNvSpPr>
            <a:spLocks noGrp="1"/>
          </p:cNvSpPr>
          <p:nvPr>
            <p:ph sz="half" idx="14"/>
          </p:nvPr>
        </p:nvSpPr>
        <p:spPr>
          <a:xfrm>
            <a:off x="4313134" y="705712"/>
            <a:ext cx="4545116" cy="5184648"/>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BD5FC1F6-33CD-41E1-A6EA-494EC87EC430}"/>
              </a:ext>
            </a:extLst>
          </p:cNvPr>
          <p:cNvSpPr>
            <a:spLocks noGrp="1"/>
          </p:cNvSpPr>
          <p:nvPr>
            <p:ph sz="half" idx="15"/>
          </p:nvPr>
        </p:nvSpPr>
        <p:spPr>
          <a:xfrm>
            <a:off x="457675" y="2628900"/>
            <a:ext cx="3682460" cy="3261460"/>
          </a:xfrm>
        </p:spPr>
        <p:txBody>
          <a:bodyPr lIns="0" tIns="0" rIns="0" bIns="0">
            <a:noAutofit/>
          </a:bodyPr>
          <a:lstStyle>
            <a:lvl1pPr>
              <a:defRPr>
                <a:solidFill>
                  <a:schemeClr val="tx1">
                    <a:lumMod val="75000"/>
                    <a:lumOff val="25000"/>
                  </a:schemeClr>
                </a:solidFill>
                <a:latin typeface="+mj-lt"/>
              </a:defRPr>
            </a:lvl1pPr>
            <a:lvl2pPr>
              <a:defRPr b="1">
                <a:solidFill>
                  <a:schemeClr val="tx1">
                    <a:lumMod val="75000"/>
                    <a:lumOff val="25000"/>
                  </a:schemeClr>
                </a:solidFill>
              </a:defRPr>
            </a:lvl2pPr>
            <a:lvl3pPr>
              <a:defRPr>
                <a:solidFill>
                  <a:schemeClr val="tx1">
                    <a:lumMod val="75000"/>
                    <a:lumOff val="25000"/>
                  </a:schemeClr>
                </a:solidFill>
              </a:defRPr>
            </a:lvl3pPr>
            <a:lvl4pPr>
              <a:defRPr sz="900">
                <a:solidFill>
                  <a:schemeClr val="tx1">
                    <a:lumMod val="75000"/>
                    <a:lumOff val="25000"/>
                  </a:schemeClr>
                </a:solidFill>
              </a:defRPr>
            </a:lvl4pPr>
            <a:lvl5pPr>
              <a:defRPr sz="7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993AEA16-EEB2-4CDC-ABF1-2099A89BD686}"/>
              </a:ext>
            </a:extLst>
          </p:cNvPr>
          <p:cNvSpPr>
            <a:spLocks noGrp="1"/>
          </p:cNvSpPr>
          <p:nvPr>
            <p:ph type="dt" sz="half" idx="10"/>
          </p:nvPr>
        </p:nvSpPr>
        <p:spPr>
          <a:xfrm>
            <a:off x="6337234" y="6470704"/>
            <a:ext cx="1615607" cy="274320"/>
          </a:xfrm>
        </p:spPr>
        <p:txBody>
          <a:bodyPr lIns="0" tIns="0" rIns="0" bIns="0"/>
          <a:lstStyle/>
          <a:p>
            <a:fld id="{FDEE75F8-48EB-4839-9E71-8CCEE647FA5C}" type="datetime1">
              <a:rPr lang="en-US" smtClean="0"/>
              <a:t>5/10/2023</a:t>
            </a:fld>
            <a:endParaRPr lang="en-US" dirty="0"/>
          </a:p>
        </p:txBody>
      </p:sp>
      <p:sp>
        <p:nvSpPr>
          <p:cNvPr id="14" name="Slide Number Placeholder 5">
            <a:extLst>
              <a:ext uri="{FF2B5EF4-FFF2-40B4-BE49-F238E27FC236}">
                <a16:creationId xmlns:a16="http://schemas.microsoft.com/office/drawing/2014/main" id="{39BF1394-7799-4601-86E1-07A80FD67568}"/>
              </a:ext>
            </a:extLst>
          </p:cNvPr>
          <p:cNvSpPr>
            <a:spLocks noGrp="1"/>
          </p:cNvSpPr>
          <p:nvPr>
            <p:ph type="sldNum" sz="quarter" idx="12"/>
          </p:nvPr>
        </p:nvSpPr>
        <p:spPr>
          <a:xfrm>
            <a:off x="7952836" y="6470704"/>
            <a:ext cx="730250" cy="274320"/>
          </a:xfrm>
          <a:prstGeom prst="rect">
            <a:avLst/>
          </a:prstGeom>
        </p:spPr>
        <p:txBody>
          <a:bodyPr lIns="0" tIns="0" rIns="0" bIns="0"/>
          <a:lstStyle>
            <a:lvl1pPr algn="r">
              <a:defRPr>
                <a:solidFill>
                  <a:schemeClr val="bg1">
                    <a:lumMod val="50000"/>
                  </a:schemeClr>
                </a:solidFill>
              </a:defRPr>
            </a:lvl1pPr>
          </a:lstStyle>
          <a:p>
            <a:fld id="{D57F1E4F-1CFF-5643-939E-217C01CDF565}" type="slidenum">
              <a:rPr lang="en-US" smtClean="0"/>
              <a:pPr/>
              <a:t>‹#›</a:t>
            </a:fld>
            <a:endParaRPr lang="en-US" dirty="0"/>
          </a:p>
        </p:txBody>
      </p:sp>
      <p:cxnSp>
        <p:nvCxnSpPr>
          <p:cNvPr id="15" name="Straight Connector 14">
            <a:extLst>
              <a:ext uri="{FF2B5EF4-FFF2-40B4-BE49-F238E27FC236}">
                <a16:creationId xmlns:a16="http://schemas.microsoft.com/office/drawing/2014/main" id="{FB289787-AE19-4CD1-A3DC-16014711EDDB}"/>
              </a:ext>
            </a:extLst>
          </p:cNvPr>
          <p:cNvCxnSpPr>
            <a:cxnSpLocks/>
          </p:cNvCxnSpPr>
          <p:nvPr userDrawn="1"/>
        </p:nvCxnSpPr>
        <p:spPr>
          <a:xfrm>
            <a:off x="457200" y="6400800"/>
            <a:ext cx="8229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FD431987-A210-4FA6-94DF-B42DF963F29F}"/>
              </a:ext>
            </a:extLst>
          </p:cNvPr>
          <p:cNvSpPr>
            <a:spLocks noGrp="1"/>
          </p:cNvSpPr>
          <p:nvPr>
            <p:ph type="ftr" sz="quarter" idx="11"/>
          </p:nvPr>
        </p:nvSpPr>
        <p:spPr>
          <a:xfrm>
            <a:off x="457201" y="6470704"/>
            <a:ext cx="4426094" cy="274320"/>
          </a:xfrm>
        </p:spPr>
        <p:txBody>
          <a:bodyPr lIns="0" rIns="0"/>
          <a:lstStyle>
            <a:lvl1pPr algn="l">
              <a:defRPr>
                <a:solidFill>
                  <a:schemeClr val="bg1">
                    <a:lumMod val="50000"/>
                  </a:schemeClr>
                </a:solidFill>
              </a:defRPr>
            </a:lvl1pPr>
          </a:lstStyle>
          <a:p>
            <a:r>
              <a:rPr lang="en-US" dirty="0"/>
              <a:t>Connecticut Department of Energy &amp; Environmental Protection</a:t>
            </a:r>
          </a:p>
        </p:txBody>
      </p:sp>
    </p:spTree>
    <p:extLst>
      <p:ext uri="{BB962C8B-B14F-4D97-AF65-F5344CB8AC3E}">
        <p14:creationId xmlns:p14="http://schemas.microsoft.com/office/powerpoint/2010/main" val="188500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E748DB-4EF3-420D-B662-D4583BDF2DB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B7AC6966-3024-4E04-AD55-2894BE5C895C}"/>
              </a:ext>
            </a:extLst>
          </p:cNvPr>
          <p:cNvSpPr>
            <a:spLocks noGrp="1"/>
          </p:cNvSpPr>
          <p:nvPr>
            <p:ph type="body" idx="13" hasCustomPrompt="1"/>
          </p:nvPr>
        </p:nvSpPr>
        <p:spPr>
          <a:xfrm>
            <a:off x="2857500" y="3200400"/>
            <a:ext cx="4111084" cy="822960"/>
          </a:xfrm>
        </p:spPr>
        <p:txBody>
          <a:bodyPr lIns="0" tIns="0" rIns="0" bIns="0" anchor="t" anchorCtr="0">
            <a:noAutofit/>
          </a:bodyPr>
          <a:lstStyle>
            <a:lvl1pPr marL="0" indent="0" algn="ctr">
              <a:spcBef>
                <a:spcPts val="0"/>
              </a:spcBef>
              <a:spcAft>
                <a:spcPts val="0"/>
              </a:spcAft>
              <a:buNone/>
              <a:defRPr sz="1800" b="0" i="0" cap="none"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ADD SECTION TITLE</a:t>
            </a:r>
          </a:p>
        </p:txBody>
      </p:sp>
    </p:spTree>
    <p:extLst>
      <p:ext uri="{BB962C8B-B14F-4D97-AF65-F5344CB8AC3E}">
        <p14:creationId xmlns:p14="http://schemas.microsoft.com/office/powerpoint/2010/main" val="228743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BF3D-7F19-4AF8-83D3-CCF577EC9DE6}" type="datetimeFigureOut">
              <a:rPr lang="en-US" smtClean="0"/>
              <a:t>5/10/2023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1EB72-249F-4F48-8284-8A67F863B944}" type="slidenum">
              <a:rPr lang="en-US" smtClean="0"/>
              <a:t>‹#›</a:t>
            </a:fld>
            <a:endParaRPr lang="en-US"/>
          </a:p>
        </p:txBody>
      </p:sp>
    </p:spTree>
    <p:extLst>
      <p:ext uri="{BB962C8B-B14F-4D97-AF65-F5344CB8AC3E}">
        <p14:creationId xmlns:p14="http://schemas.microsoft.com/office/powerpoint/2010/main" val="2981464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BF3D-7F19-4AF8-83D3-CCF577EC9DE6}" type="datetimeFigureOut">
              <a:rPr lang="en-US" smtClean="0"/>
              <a:t>5/10/2023</a:t>
            </a:fld>
            <a:endParaRPr lang="en-US"/>
          </a:p>
        </p:txBody>
      </p:sp>
      <p:sp>
        <p:nvSpPr>
          <p:cNvPr id="5" name="Footer Placeholder 4"/>
          <p:cNvSpPr>
            <a:spLocks noGrp="1"/>
          </p:cNvSpPr>
          <p:nvPr>
            <p:ph type="ftr" sz="quarter" idx="3"/>
          </p:nvPr>
        </p:nvSpPr>
        <p:spPr>
          <a:xfrm>
            <a:off x="3028951" y="635635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1EB72-249F-4F48-8284-8A67F863B944}" type="slidenum">
              <a:rPr lang="en-US" smtClean="0"/>
              <a:t>‹#›</a:t>
            </a:fld>
            <a:endParaRPr lang="en-US"/>
          </a:p>
        </p:txBody>
      </p:sp>
    </p:spTree>
    <p:extLst>
      <p:ext uri="{BB962C8B-B14F-4D97-AF65-F5344CB8AC3E}">
        <p14:creationId xmlns:p14="http://schemas.microsoft.com/office/powerpoint/2010/main" val="16330139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102"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549" y="6470704"/>
            <a:ext cx="1615607" cy="274320"/>
          </a:xfrm>
          <a:prstGeom prst="rect">
            <a:avLst/>
          </a:prstGeom>
        </p:spPr>
        <p:txBody>
          <a:bodyPr vert="horz" lIns="91440" tIns="45720" rIns="91440" bIns="45720" rtlCol="0" anchor="ctr"/>
          <a:lstStyle>
            <a:lvl1pPr algn="r">
              <a:defRPr sz="750">
                <a:solidFill>
                  <a:schemeClr val="bg1">
                    <a:lumMod val="50000"/>
                  </a:schemeClr>
                </a:solidFill>
                <a:latin typeface="+mj-lt"/>
              </a:defRPr>
            </a:lvl1pPr>
          </a:lstStyle>
          <a:p>
            <a:fld id="{2221C8D9-207E-4FA2-B0AA-20D7E9E97252}" type="datetime1">
              <a:rPr lang="en-US" smtClean="0"/>
              <a:pPr/>
              <a:t>5/10/2023</a:t>
            </a:fld>
            <a:endParaRPr lang="en-US" dirty="0"/>
          </a:p>
        </p:txBody>
      </p:sp>
      <p:sp>
        <p:nvSpPr>
          <p:cNvPr id="5" name="Footer Placeholder 4"/>
          <p:cNvSpPr>
            <a:spLocks noGrp="1"/>
          </p:cNvSpPr>
          <p:nvPr>
            <p:ph type="ftr" sz="quarter" idx="3"/>
          </p:nvPr>
        </p:nvSpPr>
        <p:spPr>
          <a:xfrm>
            <a:off x="768097" y="6470704"/>
            <a:ext cx="4426094" cy="274320"/>
          </a:xfrm>
          <a:prstGeom prst="rect">
            <a:avLst/>
          </a:prstGeom>
        </p:spPr>
        <p:txBody>
          <a:bodyPr vert="horz" lIns="91440" tIns="45720" rIns="91440" bIns="45720" rtlCol="0" anchor="ctr"/>
          <a:lstStyle>
            <a:lvl1pPr algn="l">
              <a:defRPr sz="750" cap="none" baseline="0">
                <a:solidFill>
                  <a:schemeClr val="bg1">
                    <a:lumMod val="50000"/>
                  </a:schemeClr>
                </a:solidFill>
                <a:latin typeface="+mj-lt"/>
              </a:defRPr>
            </a:lvl1pPr>
          </a:lstStyle>
          <a:p>
            <a:r>
              <a:rPr lang="en-US" dirty="0"/>
              <a:t>Connecticut Department of Energy &amp; Environmental Protection</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56735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drea.urbano@ct.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ctwoodlands.org/wp-content/uploads/2022/08/FINAL-PRFCT-Future-Working-Group-Recommendations-12.14.21.pdf" TargetMode="External"/><Relationship Id="rId5" Type="http://schemas.openxmlformats.org/officeDocument/2006/relationships/hyperlink" Target="https://portal.ct.gov/DEEP/Climate-Change/GC3/GC3-Working-group-reports" TargetMode="External"/><Relationship Id="rId4" Type="http://schemas.openxmlformats.org/officeDocument/2006/relationships/hyperlink" Target="https://portal.ct.gov/DEEP/Forestry/CT-Forest-Action-Plan"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Andrea.urbano@ct.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dirty="0"/>
              <a:t>Climate Change &amp;</a:t>
            </a:r>
            <a:br>
              <a:rPr lang="en-US" dirty="0"/>
            </a:br>
            <a:r>
              <a:rPr lang="en-US" dirty="0"/>
              <a:t>Connecticut Forests</a:t>
            </a:r>
            <a:endParaRPr dirty="0"/>
          </a:p>
        </p:txBody>
      </p:sp>
      <p:sp>
        <p:nvSpPr>
          <p:cNvPr id="90" name="Google Shape;90;p1"/>
          <p:cNvSpPr txBox="1"/>
          <p:nvPr/>
        </p:nvSpPr>
        <p:spPr>
          <a:xfrm>
            <a:off x="6342844" y="5349875"/>
            <a:ext cx="249840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rgbClr val="52C26D"/>
                </a:solidFill>
                <a:latin typeface="Calibri"/>
                <a:ea typeface="Calibri"/>
                <a:cs typeface="Calibri"/>
                <a:sym typeface="Calibri"/>
              </a:rPr>
              <a:t>Andrea Urbano</a:t>
            </a:r>
            <a:endParaRPr lang="en-US" sz="1800" b="1" dirty="0">
              <a:solidFill>
                <a:srgbClr val="52C26D"/>
              </a:solidFill>
              <a:latin typeface="Calibri"/>
              <a:ea typeface="Calibri"/>
              <a:cs typeface="Calibri"/>
              <a:sym typeface="Calibri"/>
            </a:endParaRPr>
          </a:p>
          <a:p>
            <a:pPr marL="0" marR="0" lvl="0" indent="0" algn="l" rtl="0">
              <a:spcBef>
                <a:spcPts val="0"/>
              </a:spcBef>
              <a:spcAft>
                <a:spcPts val="0"/>
              </a:spcAft>
              <a:buNone/>
            </a:pPr>
            <a:r>
              <a:rPr lang="en-US" sz="1800" b="1" i="0" u="none" strike="noStrike" cap="none" dirty="0">
                <a:solidFill>
                  <a:srgbClr val="52C26D"/>
                </a:solidFill>
                <a:latin typeface="Calibri"/>
                <a:ea typeface="Calibri"/>
                <a:cs typeface="Calibri"/>
                <a:sym typeface="Calibri"/>
              </a:rPr>
              <a:t>May 2023</a:t>
            </a:r>
          </a:p>
          <a:p>
            <a:pPr marL="0" marR="0" lvl="0" indent="0" algn="l" rtl="0">
              <a:spcBef>
                <a:spcPts val="0"/>
              </a:spcBef>
              <a:spcAft>
                <a:spcPts val="0"/>
              </a:spcAft>
              <a:buNone/>
            </a:pPr>
            <a:r>
              <a:rPr lang="en-US" sz="1800" b="1" dirty="0">
                <a:solidFill>
                  <a:srgbClr val="52C26D"/>
                </a:solidFill>
                <a:latin typeface="Calibri"/>
                <a:cs typeface="Calibri"/>
                <a:sym typeface="Calibri"/>
                <a:hlinkClick r:id="rId3"/>
              </a:rPr>
              <a:t>Andrea.urbano@ct.gov</a:t>
            </a:r>
            <a:r>
              <a:rPr lang="en-US" sz="1800" b="1" dirty="0">
                <a:solidFill>
                  <a:srgbClr val="52C26D"/>
                </a:solidFill>
                <a:latin typeface="Calibri"/>
                <a:cs typeface="Calibri"/>
                <a:sym typeface="Calibri"/>
              </a:rPr>
              <a:t> </a:t>
            </a:r>
            <a:endParaRPr b="1" dirty="0">
              <a:solidFill>
                <a:srgbClr val="52C26D"/>
              </a:solidFill>
            </a:endParaRPr>
          </a:p>
        </p:txBody>
      </p:sp>
      <p:pic>
        <p:nvPicPr>
          <p:cNvPr id="5" name="Picture 4" descr="Text&#10;&#10;Description automatically generated">
            <a:extLst>
              <a:ext uri="{FF2B5EF4-FFF2-40B4-BE49-F238E27FC236}">
                <a16:creationId xmlns:a16="http://schemas.microsoft.com/office/drawing/2014/main" id="{CCC28766-3BA9-4B8B-BD24-B14E4DA13915}"/>
              </a:ext>
            </a:extLst>
          </p:cNvPr>
          <p:cNvPicPr>
            <a:picLocks noChangeAspect="1"/>
          </p:cNvPicPr>
          <p:nvPr/>
        </p:nvPicPr>
        <p:blipFill>
          <a:blip r:embed="rId4"/>
          <a:stretch>
            <a:fillRect/>
          </a:stretch>
        </p:blipFill>
        <p:spPr>
          <a:xfrm>
            <a:off x="302747" y="5281340"/>
            <a:ext cx="3934976" cy="1139954"/>
          </a:xfrm>
          <a:prstGeom prst="rect">
            <a:avLst/>
          </a:prstGeom>
        </p:spPr>
      </p:pic>
      <p:pic>
        <p:nvPicPr>
          <p:cNvPr id="2" name="Picture 1">
            <a:extLst>
              <a:ext uri="{FF2B5EF4-FFF2-40B4-BE49-F238E27FC236}">
                <a16:creationId xmlns:a16="http://schemas.microsoft.com/office/drawing/2014/main" id="{F1D25B45-23B7-3478-AB4A-2DEB5211C919}"/>
              </a:ext>
            </a:extLst>
          </p:cNvPr>
          <p:cNvPicPr>
            <a:picLocks noChangeAspect="1"/>
          </p:cNvPicPr>
          <p:nvPr/>
        </p:nvPicPr>
        <p:blipFill>
          <a:blip r:embed="rId5"/>
          <a:stretch>
            <a:fillRect/>
          </a:stretch>
        </p:blipFill>
        <p:spPr>
          <a:xfrm>
            <a:off x="4572000" y="5023218"/>
            <a:ext cx="1450060" cy="1875812"/>
          </a:xfrm>
          <a:prstGeom prst="rect">
            <a:avLst/>
          </a:prstGeom>
        </p:spPr>
      </p:pic>
      <p:sp>
        <p:nvSpPr>
          <p:cNvPr id="4" name="Subtitle 3">
            <a:extLst>
              <a:ext uri="{FF2B5EF4-FFF2-40B4-BE49-F238E27FC236}">
                <a16:creationId xmlns:a16="http://schemas.microsoft.com/office/drawing/2014/main" id="{EEC87C77-2B27-4B9D-8906-310728EA308E}"/>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89CB5-FDF7-4E20-A198-6E9B4FA1868F}"/>
              </a:ext>
            </a:extLst>
          </p:cNvPr>
          <p:cNvSpPr>
            <a:spLocks noGrp="1"/>
          </p:cNvSpPr>
          <p:nvPr>
            <p:ph type="title"/>
          </p:nvPr>
        </p:nvSpPr>
        <p:spPr>
          <a:xfrm>
            <a:off x="487836" y="4559523"/>
            <a:ext cx="8176104" cy="940945"/>
          </a:xfrm>
          <a:noFill/>
        </p:spPr>
        <p:txBody>
          <a:bodyPr vert="horz" lIns="91440" tIns="45720" rIns="91440" bIns="45720" rtlCol="0" anchor="b">
            <a:normAutofit/>
          </a:bodyPr>
          <a:lstStyle/>
          <a:p>
            <a:pPr algn="ctr">
              <a:spcBef>
                <a:spcPct val="0"/>
              </a:spcBef>
            </a:pPr>
            <a:r>
              <a:rPr lang="en-US" sz="4000" kern="1200" dirty="0">
                <a:solidFill>
                  <a:schemeClr val="bg1"/>
                </a:solidFill>
                <a:latin typeface="+mj-lt"/>
                <a:ea typeface="+mj-ea"/>
                <a:cs typeface="+mj-cs"/>
              </a:rPr>
              <a:t>Drought</a:t>
            </a:r>
          </a:p>
        </p:txBody>
      </p:sp>
      <p:sp>
        <p:nvSpPr>
          <p:cNvPr id="5" name="Google Shape;164;p9">
            <a:extLst>
              <a:ext uri="{FF2B5EF4-FFF2-40B4-BE49-F238E27FC236}">
                <a16:creationId xmlns:a16="http://schemas.microsoft.com/office/drawing/2014/main" id="{3E23E9E3-8F0E-4185-9DCD-2888DF7070F8}"/>
              </a:ext>
            </a:extLst>
          </p:cNvPr>
          <p:cNvSpPr txBox="1"/>
          <p:nvPr/>
        </p:nvSpPr>
        <p:spPr>
          <a:xfrm>
            <a:off x="370248" y="5500467"/>
            <a:ext cx="8403501" cy="1357531"/>
          </a:xfrm>
          <a:prstGeom prst="rect">
            <a:avLst/>
          </a:prstGeom>
          <a:noFill/>
        </p:spPr>
        <p:txBody>
          <a:bodyPr spcFirstLastPara="1" vert="horz" lIns="91440" tIns="45720" rIns="91440" bIns="45720" rtlCol="0" anchorCtr="0">
            <a:noAutofit/>
          </a:bodyPr>
          <a:lstStyle/>
          <a:p>
            <a:pPr lvl="0" algn="ctr">
              <a:lnSpc>
                <a:spcPct val="90000"/>
              </a:lnSpc>
              <a:spcBef>
                <a:spcPts val="1000"/>
              </a:spcBef>
              <a:spcAft>
                <a:spcPts val="0"/>
              </a:spcAft>
            </a:pPr>
            <a:r>
              <a:rPr lang="en-US" sz="1800" kern="1200" dirty="0">
                <a:solidFill>
                  <a:schemeClr val="bg1"/>
                </a:solidFill>
                <a:latin typeface="Calibri" panose="020F0502020204030204" pitchFamily="34" charset="0"/>
                <a:ea typeface="+mn-ea"/>
                <a:cs typeface="Calibri" panose="020F0502020204030204" pitchFamily="34" charset="0"/>
                <a:sym typeface="Calibri"/>
              </a:rPr>
              <a:t>Widespread oak mortality following drought and insect outbreaks in </a:t>
            </a:r>
          </a:p>
          <a:p>
            <a:pPr lvl="0" algn="ctr">
              <a:lnSpc>
                <a:spcPct val="90000"/>
              </a:lnSpc>
              <a:spcBef>
                <a:spcPts val="1000"/>
              </a:spcBef>
              <a:spcAft>
                <a:spcPts val="0"/>
              </a:spcAft>
            </a:pPr>
            <a:r>
              <a:rPr lang="en-US" sz="1800" kern="1200" dirty="0" err="1">
                <a:solidFill>
                  <a:schemeClr val="bg1"/>
                </a:solidFill>
                <a:latin typeface="Calibri" panose="020F0502020204030204" pitchFamily="34" charset="0"/>
                <a:ea typeface="+mn-ea"/>
                <a:cs typeface="Calibri" panose="020F0502020204030204" pitchFamily="34" charset="0"/>
                <a:sym typeface="Calibri"/>
              </a:rPr>
              <a:t>Pachaug</a:t>
            </a:r>
            <a:r>
              <a:rPr lang="en-US" sz="1800" kern="1200" dirty="0">
                <a:solidFill>
                  <a:schemeClr val="bg1"/>
                </a:solidFill>
                <a:latin typeface="Calibri" panose="020F0502020204030204" pitchFamily="34" charset="0"/>
                <a:ea typeface="+mn-ea"/>
                <a:cs typeface="Calibri" panose="020F0502020204030204" pitchFamily="34" charset="0"/>
                <a:sym typeface="Calibri"/>
              </a:rPr>
              <a:t> State Forest, CT. Photo taken in the summer (leaf on) of 2019</a:t>
            </a:r>
          </a:p>
          <a:p>
            <a:pPr lvl="0" algn="ctr">
              <a:lnSpc>
                <a:spcPct val="90000"/>
              </a:lnSpc>
              <a:spcBef>
                <a:spcPts val="1000"/>
              </a:spcBef>
              <a:spcAft>
                <a:spcPts val="0"/>
              </a:spcAft>
            </a:pPr>
            <a:r>
              <a:rPr lang="en-US" sz="1800" kern="1200" dirty="0">
                <a:solidFill>
                  <a:schemeClr val="bg1"/>
                </a:solidFill>
                <a:latin typeface="Calibri" panose="020F0502020204030204" pitchFamily="34" charset="0"/>
                <a:ea typeface="+mn-ea"/>
                <a:cs typeface="Calibri" panose="020F0502020204030204" pitchFamily="34" charset="0"/>
                <a:sym typeface="Calibri"/>
              </a:rPr>
              <a:t>156,000 defoliated acres in 2020 | 45,550 defoliated acres in 2021</a:t>
            </a:r>
          </a:p>
        </p:txBody>
      </p:sp>
      <p:pic>
        <p:nvPicPr>
          <p:cNvPr id="4" name="Google Shape;163;p9">
            <a:extLst>
              <a:ext uri="{FF2B5EF4-FFF2-40B4-BE49-F238E27FC236}">
                <a16:creationId xmlns:a16="http://schemas.microsoft.com/office/drawing/2014/main" id="{E3E0197A-CCF9-4DCA-9A85-FA766696C45B}"/>
              </a:ext>
            </a:extLst>
          </p:cNvPr>
          <p:cNvPicPr preferRelativeResize="0"/>
          <p:nvPr/>
        </p:nvPicPr>
        <p:blipFill rotWithShape="1">
          <a:blip r:embed="rId3"/>
          <a:srcRect t="17940"/>
          <a:stretch/>
        </p:blipFill>
        <p:spPr>
          <a:xfrm>
            <a:off x="20" y="0"/>
            <a:ext cx="9143979" cy="475247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9609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3" name="Google Shape;143;p22"/>
          <p:cNvSpPr txBox="1"/>
          <p:nvPr/>
        </p:nvSpPr>
        <p:spPr>
          <a:xfrm>
            <a:off x="2789607" y="5097375"/>
            <a:ext cx="398189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 sz="1800" b="0" i="0" u="none" strike="noStrike" cap="none">
                <a:solidFill>
                  <a:srgbClr val="FFFFFF"/>
                </a:solidFill>
                <a:latin typeface="Calibri"/>
                <a:ea typeface="Calibri"/>
                <a:cs typeface="Calibri"/>
                <a:sym typeface="Calibri"/>
              </a:rPr>
              <a:t>Pamela Templer, Ph.D. Boston University</a:t>
            </a:r>
            <a:endParaRPr/>
          </a:p>
        </p:txBody>
      </p:sp>
      <p:pic>
        <p:nvPicPr>
          <p:cNvPr id="145" name="Google Shape;145;p22"/>
          <p:cNvPicPr preferRelativeResize="0"/>
          <p:nvPr/>
        </p:nvPicPr>
        <p:blipFill rotWithShape="1">
          <a:blip r:embed="rId3">
            <a:alphaModFix/>
          </a:blip>
          <a:srcRect/>
          <a:stretch/>
        </p:blipFill>
        <p:spPr>
          <a:xfrm>
            <a:off x="4350224" y="2450447"/>
            <a:ext cx="4793776" cy="3016259"/>
          </a:xfrm>
          <a:prstGeom prst="rect">
            <a:avLst/>
          </a:prstGeom>
          <a:noFill/>
          <a:ln>
            <a:noFill/>
          </a:ln>
        </p:spPr>
      </p:pic>
      <p:sp>
        <p:nvSpPr>
          <p:cNvPr id="7" name="Google Shape;278;p36">
            <a:extLst>
              <a:ext uri="{FF2B5EF4-FFF2-40B4-BE49-F238E27FC236}">
                <a16:creationId xmlns:a16="http://schemas.microsoft.com/office/drawing/2014/main" id="{03A79311-2C16-481A-BECF-48FF27D0B2BB}"/>
              </a:ext>
            </a:extLst>
          </p:cNvPr>
          <p:cNvSpPr txBox="1"/>
          <p:nvPr/>
        </p:nvSpPr>
        <p:spPr>
          <a:xfrm>
            <a:off x="139175" y="38550"/>
            <a:ext cx="8839200" cy="1651704"/>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Aft>
                <a:spcPts val="0"/>
              </a:spcAft>
              <a:buNone/>
            </a:pPr>
            <a:r>
              <a:rPr lang="en" sz="4400" dirty="0">
                <a:solidFill>
                  <a:schemeClr val="lt1"/>
                </a:solidFill>
              </a:rPr>
              <a:t>Seasonal effects</a:t>
            </a:r>
          </a:p>
          <a:p>
            <a:pPr marL="0" lvl="0" indent="0" algn="ctr" rtl="0">
              <a:spcBef>
                <a:spcPts val="1000"/>
              </a:spcBef>
              <a:spcAft>
                <a:spcPts val="0"/>
              </a:spcAft>
              <a:buNone/>
            </a:pPr>
            <a:endParaRPr sz="25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8" name="Google Shape;422;p50">
            <a:extLst>
              <a:ext uri="{FF2B5EF4-FFF2-40B4-BE49-F238E27FC236}">
                <a16:creationId xmlns:a16="http://schemas.microsoft.com/office/drawing/2014/main" id="{36D2E356-0F5D-4DD9-8B23-DFC80EAC6BCF}"/>
              </a:ext>
            </a:extLst>
          </p:cNvPr>
          <p:cNvSpPr/>
          <p:nvPr/>
        </p:nvSpPr>
        <p:spPr>
          <a:xfrm>
            <a:off x="2980654" y="973225"/>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
        <p:nvSpPr>
          <p:cNvPr id="4" name="TextBox 3">
            <a:extLst>
              <a:ext uri="{FF2B5EF4-FFF2-40B4-BE49-F238E27FC236}">
                <a16:creationId xmlns:a16="http://schemas.microsoft.com/office/drawing/2014/main" id="{5A787D6B-FFD8-465F-9B5B-8617D117EAAF}"/>
              </a:ext>
            </a:extLst>
          </p:cNvPr>
          <p:cNvSpPr txBox="1"/>
          <p:nvPr/>
        </p:nvSpPr>
        <p:spPr>
          <a:xfrm>
            <a:off x="7745860" y="6357570"/>
            <a:ext cx="1398140" cy="430887"/>
          </a:xfrm>
          <a:prstGeom prst="rect">
            <a:avLst/>
          </a:prstGeom>
          <a:noFill/>
        </p:spPr>
        <p:txBody>
          <a:bodyPr wrap="none" rtlCol="0">
            <a:spAutoFit/>
          </a:bodyPr>
          <a:lstStyle/>
          <a:p>
            <a:pPr algn="r"/>
            <a:r>
              <a:rPr lang="en-US" sz="1100" dirty="0"/>
              <a:t>IPCC</a:t>
            </a:r>
          </a:p>
          <a:p>
            <a:pPr algn="r"/>
            <a:r>
              <a:rPr lang="en-US" sz="1100" dirty="0" err="1"/>
              <a:t>Templer</a:t>
            </a:r>
            <a:r>
              <a:rPr lang="en-US" sz="1100" dirty="0"/>
              <a:t> et al. 2012</a:t>
            </a:r>
          </a:p>
        </p:txBody>
      </p:sp>
      <p:grpSp>
        <p:nvGrpSpPr>
          <p:cNvPr id="9" name="Group 8">
            <a:extLst>
              <a:ext uri="{FF2B5EF4-FFF2-40B4-BE49-F238E27FC236}">
                <a16:creationId xmlns:a16="http://schemas.microsoft.com/office/drawing/2014/main" id="{C07FBD05-72CB-4972-931F-FC0439F66748}"/>
              </a:ext>
            </a:extLst>
          </p:cNvPr>
          <p:cNvGrpSpPr/>
          <p:nvPr/>
        </p:nvGrpSpPr>
        <p:grpSpPr>
          <a:xfrm>
            <a:off x="123421" y="1605950"/>
            <a:ext cx="4226802" cy="5252050"/>
            <a:chOff x="3791145" y="219265"/>
            <a:chExt cx="5265504" cy="6785760"/>
          </a:xfrm>
        </p:grpSpPr>
        <p:pic>
          <p:nvPicPr>
            <p:cNvPr id="10" name="Google Shape;171;p10">
              <a:extLst>
                <a:ext uri="{FF2B5EF4-FFF2-40B4-BE49-F238E27FC236}">
                  <a16:creationId xmlns:a16="http://schemas.microsoft.com/office/drawing/2014/main" id="{AB146634-B8F4-4FB8-87C2-DB466E0DB229}"/>
                </a:ext>
              </a:extLst>
            </p:cNvPr>
            <p:cNvPicPr preferRelativeResize="0"/>
            <p:nvPr/>
          </p:nvPicPr>
          <p:blipFill rotWithShape="1">
            <a:blip r:embed="rId4">
              <a:alphaModFix/>
            </a:blip>
            <a:srcRect r="4666"/>
            <a:stretch/>
          </p:blipFill>
          <p:spPr>
            <a:xfrm>
              <a:off x="4278246" y="508798"/>
              <a:ext cx="4778403" cy="6496227"/>
            </a:xfrm>
            <a:prstGeom prst="rect">
              <a:avLst/>
            </a:prstGeom>
            <a:noFill/>
            <a:ln w="9525" cap="flat" cmpd="sng">
              <a:solidFill>
                <a:schemeClr val="dk1"/>
              </a:solidFill>
              <a:prstDash val="solid"/>
              <a:round/>
              <a:headEnd type="none" w="sm" len="sm"/>
              <a:tailEnd type="none" w="sm" len="sm"/>
            </a:ln>
          </p:spPr>
        </p:pic>
        <p:sp>
          <p:nvSpPr>
            <p:cNvPr id="11" name="Google Shape;172;p10">
              <a:extLst>
                <a:ext uri="{FF2B5EF4-FFF2-40B4-BE49-F238E27FC236}">
                  <a16:creationId xmlns:a16="http://schemas.microsoft.com/office/drawing/2014/main" id="{47AA6306-6A38-492E-89C4-6C6E551549A2}"/>
                </a:ext>
              </a:extLst>
            </p:cNvPr>
            <p:cNvSpPr txBox="1"/>
            <p:nvPr/>
          </p:nvSpPr>
          <p:spPr>
            <a:xfrm>
              <a:off x="3791145" y="219265"/>
              <a:ext cx="622850" cy="3647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°F</a:t>
              </a:r>
              <a:endParaRPr dirty="0"/>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32</a:t>
              </a:r>
              <a:endParaRPr dirty="0"/>
            </a:p>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28.4</a:t>
              </a:r>
              <a:endParaRPr dirty="0"/>
            </a:p>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24.8</a:t>
              </a:r>
              <a:endParaRPr dirty="0"/>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21.2</a:t>
              </a:r>
              <a:endParaRPr dirty="0"/>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17.6</a:t>
              </a:r>
              <a:endParaRPr dirty="0"/>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14</a:t>
              </a:r>
              <a:endParaRPr dirty="0"/>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10.4</a:t>
              </a:r>
              <a:endParaRPr dirty="0"/>
            </a:p>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6.8</a:t>
              </a:r>
              <a:endParaRPr dirty="0"/>
            </a:p>
          </p:txBody>
        </p:sp>
        <p:sp>
          <p:nvSpPr>
            <p:cNvPr id="12" name="Google Shape;174;p10">
              <a:extLst>
                <a:ext uri="{FF2B5EF4-FFF2-40B4-BE49-F238E27FC236}">
                  <a16:creationId xmlns:a16="http://schemas.microsoft.com/office/drawing/2014/main" id="{595CFC1B-C0A5-4452-825F-0A3FB0E285BF}"/>
                </a:ext>
              </a:extLst>
            </p:cNvPr>
            <p:cNvSpPr txBox="1"/>
            <p:nvPr/>
          </p:nvSpPr>
          <p:spPr>
            <a:xfrm>
              <a:off x="5019125" y="926225"/>
              <a:ext cx="981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accent1"/>
                  </a:solidFill>
                  <a:latin typeface="Calibri"/>
                  <a:ea typeface="Calibri"/>
                  <a:cs typeface="Calibri"/>
                  <a:sym typeface="Calibri"/>
                </a:rPr>
                <a:t>3.6°F</a:t>
              </a:r>
              <a:endParaRPr>
                <a:solidFill>
                  <a:schemeClr val="accent1"/>
                </a:solidFill>
                <a:latin typeface="Calibri"/>
                <a:ea typeface="Calibri"/>
                <a:cs typeface="Calibri"/>
                <a:sym typeface="Calibri"/>
              </a:endParaRPr>
            </a:p>
          </p:txBody>
        </p:sp>
        <p:sp>
          <p:nvSpPr>
            <p:cNvPr id="13" name="Google Shape;175;p10">
              <a:extLst>
                <a:ext uri="{FF2B5EF4-FFF2-40B4-BE49-F238E27FC236}">
                  <a16:creationId xmlns:a16="http://schemas.microsoft.com/office/drawing/2014/main" id="{534CC0D4-51CA-442B-A819-6947D1BB52A3}"/>
                </a:ext>
              </a:extLst>
            </p:cNvPr>
            <p:cNvSpPr txBox="1"/>
            <p:nvPr/>
          </p:nvSpPr>
          <p:spPr>
            <a:xfrm>
              <a:off x="6203650" y="4037875"/>
              <a:ext cx="70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accent1"/>
                  </a:solidFill>
                  <a:latin typeface="Calibri"/>
                  <a:ea typeface="Calibri"/>
                  <a:cs typeface="Calibri"/>
                  <a:sym typeface="Calibri"/>
                </a:rPr>
                <a:t>(10”)</a:t>
              </a:r>
              <a:endParaRPr dirty="0">
                <a:solidFill>
                  <a:schemeClr val="accent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61319635-8D93-D9BE-1F77-E76039372576}"/>
              </a:ext>
            </a:extLst>
          </p:cNvPr>
          <p:cNvSpPr txBox="1"/>
          <p:nvPr/>
        </p:nvSpPr>
        <p:spPr>
          <a:xfrm>
            <a:off x="3144364" y="1125997"/>
            <a:ext cx="2855269" cy="461665"/>
          </a:xfrm>
          <a:prstGeom prst="rect">
            <a:avLst/>
          </a:prstGeom>
          <a:noFill/>
        </p:spPr>
        <p:txBody>
          <a:bodyPr wrap="none" rtlCol="0">
            <a:spAutoFit/>
          </a:bodyPr>
          <a:lstStyle/>
          <a:p>
            <a:r>
              <a:rPr lang="en" sz="2400" dirty="0">
                <a:solidFill>
                  <a:schemeClr val="lt1"/>
                </a:solidFill>
              </a:rPr>
              <a:t>Winter Precipitation</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20"/>
          <p:cNvSpPr txBox="1">
            <a:spLocks noGrp="1"/>
          </p:cNvSpPr>
          <p:nvPr>
            <p:ph type="body" idx="1"/>
          </p:nvPr>
        </p:nvSpPr>
        <p:spPr>
          <a:xfrm>
            <a:off x="90767" y="2150902"/>
            <a:ext cx="4319868" cy="33777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Calibri"/>
              <a:buChar char="•"/>
            </a:pPr>
            <a:r>
              <a:rPr lang="en" sz="1800" dirty="0">
                <a:solidFill>
                  <a:schemeClr val="tx1"/>
                </a:solidFill>
                <a:latin typeface="Calibri"/>
                <a:ea typeface="Calibri"/>
                <a:cs typeface="Calibri"/>
                <a:sym typeface="Calibri"/>
              </a:rPr>
              <a:t>Forest Productivity</a:t>
            </a:r>
            <a:endParaRPr sz="1800" dirty="0">
              <a:solidFill>
                <a:schemeClr val="tx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2800"/>
              <a:buFont typeface="Calibri"/>
              <a:buChar char="•"/>
            </a:pPr>
            <a:r>
              <a:rPr lang="en" sz="1800" dirty="0">
                <a:solidFill>
                  <a:schemeClr val="tx1"/>
                </a:solidFill>
                <a:latin typeface="Calibri"/>
                <a:ea typeface="Calibri"/>
                <a:cs typeface="Calibri"/>
                <a:sym typeface="Calibri"/>
              </a:rPr>
              <a:t>Photosynthesis &amp; respiration</a:t>
            </a:r>
            <a:endParaRPr sz="1800" dirty="0">
              <a:solidFill>
                <a:schemeClr val="tx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2800"/>
              <a:buChar char="•"/>
            </a:pPr>
            <a:r>
              <a:rPr lang="en" sz="1800" dirty="0">
                <a:solidFill>
                  <a:schemeClr val="tx1"/>
                </a:solidFill>
                <a:latin typeface="Calibri"/>
                <a:ea typeface="Calibri"/>
                <a:cs typeface="Calibri"/>
                <a:sym typeface="Calibri"/>
              </a:rPr>
              <a:t>Biomass</a:t>
            </a:r>
            <a:r>
              <a:rPr lang="en" sz="1800" dirty="0">
                <a:solidFill>
                  <a:schemeClr val="tx1"/>
                </a:solidFill>
              </a:rPr>
              <a:t> </a:t>
            </a:r>
            <a:endParaRPr sz="1800" dirty="0">
              <a:solidFill>
                <a:schemeClr val="tx1"/>
              </a:solidFill>
            </a:endParaRPr>
          </a:p>
          <a:p>
            <a:pPr marL="228600" lvl="0" indent="-50800" algn="l" rtl="0">
              <a:lnSpc>
                <a:spcPct val="90000"/>
              </a:lnSpc>
              <a:spcBef>
                <a:spcPts val="1000"/>
              </a:spcBef>
              <a:spcAft>
                <a:spcPts val="0"/>
              </a:spcAft>
              <a:buClr>
                <a:schemeClr val="lt1"/>
              </a:buClr>
              <a:buSzPts val="2800"/>
              <a:buNone/>
            </a:pPr>
            <a:endParaRPr sz="1800" dirty="0"/>
          </a:p>
        </p:txBody>
      </p:sp>
      <p:sp>
        <p:nvSpPr>
          <p:cNvPr id="124" name="Google Shape;124;p20"/>
          <p:cNvSpPr txBox="1"/>
          <p:nvPr/>
        </p:nvSpPr>
        <p:spPr>
          <a:xfrm>
            <a:off x="4824132" y="2150901"/>
            <a:ext cx="4319868" cy="4697787"/>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en" sz="1800" b="0" i="0" u="none" strike="noStrike" cap="none" dirty="0">
                <a:solidFill>
                  <a:schemeClr val="dk1"/>
                </a:solidFill>
                <a:latin typeface="Calibri"/>
                <a:ea typeface="Calibri"/>
                <a:cs typeface="Calibri"/>
                <a:sym typeface="Calibri"/>
              </a:rPr>
              <a:t>Offset by soil respiration</a:t>
            </a:r>
            <a:endParaRPr sz="1800" dirty="0">
              <a:solidFill>
                <a:schemeClr val="dk1"/>
              </a:solidFill>
            </a:endParaRPr>
          </a:p>
          <a:p>
            <a:pPr marL="0" marR="0" lvl="0" indent="457200" algn="l" rtl="0">
              <a:lnSpc>
                <a:spcPct val="90000"/>
              </a:lnSpc>
              <a:spcBef>
                <a:spcPts val="1000"/>
              </a:spcBef>
              <a:spcAft>
                <a:spcPts val="0"/>
              </a:spcAft>
              <a:buNone/>
            </a:pPr>
            <a:r>
              <a:rPr lang="en" sz="1800" b="0" i="0" u="none" strike="noStrike" cap="none" dirty="0">
                <a:solidFill>
                  <a:schemeClr val="dk1"/>
                </a:solidFill>
                <a:latin typeface="Calibri"/>
                <a:ea typeface="Calibri"/>
                <a:cs typeface="Calibri"/>
                <a:sym typeface="Calibri"/>
              </a:rPr>
              <a:t>Vulnerability to late spring frosts</a:t>
            </a:r>
            <a:endParaRPr sz="1800" dirty="0">
              <a:solidFill>
                <a:schemeClr val="dk1"/>
              </a:solidFill>
            </a:endParaRPr>
          </a:p>
          <a:p>
            <a:pPr marL="228600" marR="0" lvl="0" indent="-228600" algn="l" rtl="0">
              <a:lnSpc>
                <a:spcPct val="90000"/>
              </a:lnSpc>
              <a:spcBef>
                <a:spcPts val="1000"/>
              </a:spcBef>
              <a:spcAft>
                <a:spcPts val="0"/>
              </a:spcAft>
              <a:buClr>
                <a:schemeClr val="lt1"/>
              </a:buClr>
              <a:buSzPts val="2800"/>
              <a:buFont typeface="Arial"/>
              <a:buChar char="•"/>
            </a:pPr>
            <a:r>
              <a:rPr lang="en" sz="2800" b="0" i="0" u="none" strike="noStrike" cap="none" dirty="0">
                <a:solidFill>
                  <a:schemeClr val="lt1"/>
                </a:solidFill>
                <a:latin typeface="Calibri"/>
                <a:ea typeface="Calibri"/>
                <a:cs typeface="Calibri"/>
                <a:sym typeface="Calibri"/>
              </a:rPr>
              <a:t>Frozen soils</a:t>
            </a:r>
            <a:endParaRPr dirty="0"/>
          </a:p>
        </p:txBody>
      </p:sp>
      <p:sp>
        <p:nvSpPr>
          <p:cNvPr id="125" name="Google Shape;125;p20"/>
          <p:cNvSpPr txBox="1"/>
          <p:nvPr/>
        </p:nvSpPr>
        <p:spPr>
          <a:xfrm>
            <a:off x="4938437" y="610351"/>
            <a:ext cx="3607686"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500" b="0" i="0" u="none" strike="noStrike" cap="none" dirty="0">
                <a:solidFill>
                  <a:srgbClr val="C00000"/>
                </a:solidFill>
                <a:latin typeface="Calibri"/>
                <a:ea typeface="Calibri"/>
                <a:cs typeface="Calibri"/>
                <a:sym typeface="Calibri"/>
              </a:rPr>
              <a:t>_</a:t>
            </a:r>
            <a:r>
              <a:rPr lang="en" sz="9600" b="0" i="0" u="none" strike="noStrike" cap="none" dirty="0">
                <a:solidFill>
                  <a:srgbClr val="C00000"/>
                </a:solidFill>
                <a:latin typeface="Calibri"/>
                <a:ea typeface="Calibri"/>
                <a:cs typeface="Calibri"/>
                <a:sym typeface="Calibri"/>
              </a:rPr>
              <a:t> </a:t>
            </a:r>
            <a:endParaRPr dirty="0"/>
          </a:p>
        </p:txBody>
      </p:sp>
      <p:sp>
        <p:nvSpPr>
          <p:cNvPr id="126" name="Google Shape;126;p20"/>
          <p:cNvSpPr txBox="1"/>
          <p:nvPr/>
        </p:nvSpPr>
        <p:spPr>
          <a:xfrm>
            <a:off x="90768" y="1208927"/>
            <a:ext cx="3607754"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7500" b="0" i="0" u="none" strike="noStrike" cap="none" dirty="0">
                <a:solidFill>
                  <a:srgbClr val="00B050"/>
                </a:solidFill>
                <a:latin typeface="Calibri"/>
                <a:ea typeface="Calibri"/>
                <a:cs typeface="Calibri"/>
                <a:sym typeface="Calibri"/>
              </a:rPr>
              <a:t>+</a:t>
            </a:r>
            <a:endParaRPr sz="7500" dirty="0"/>
          </a:p>
        </p:txBody>
      </p:sp>
      <p:pic>
        <p:nvPicPr>
          <p:cNvPr id="3" name="Picture 2" descr="A group of trees&#10;&#10;Description automatically generated with low confidence">
            <a:extLst>
              <a:ext uri="{FF2B5EF4-FFF2-40B4-BE49-F238E27FC236}">
                <a16:creationId xmlns:a16="http://schemas.microsoft.com/office/drawing/2014/main" id="{B7FDDFEC-34EB-4970-847D-AC1309910784}"/>
              </a:ext>
            </a:extLst>
          </p:cNvPr>
          <p:cNvPicPr>
            <a:picLocks noChangeAspect="1"/>
          </p:cNvPicPr>
          <p:nvPr/>
        </p:nvPicPr>
        <p:blipFill rotWithShape="1">
          <a:blip r:embed="rId3"/>
          <a:srcRect b="19905"/>
          <a:stretch/>
        </p:blipFill>
        <p:spPr>
          <a:xfrm>
            <a:off x="0" y="3178542"/>
            <a:ext cx="9144000" cy="3679456"/>
          </a:xfrm>
          <a:prstGeom prst="rect">
            <a:avLst/>
          </a:prstGeom>
        </p:spPr>
      </p:pic>
      <p:sp>
        <p:nvSpPr>
          <p:cNvPr id="13" name="Google Shape;278;p36">
            <a:extLst>
              <a:ext uri="{FF2B5EF4-FFF2-40B4-BE49-F238E27FC236}">
                <a16:creationId xmlns:a16="http://schemas.microsoft.com/office/drawing/2014/main" id="{D86374D8-FB71-4479-8387-0F83F0863622}"/>
              </a:ext>
            </a:extLst>
          </p:cNvPr>
          <p:cNvSpPr txBox="1"/>
          <p:nvPr/>
        </p:nvSpPr>
        <p:spPr>
          <a:xfrm>
            <a:off x="139175" y="126475"/>
            <a:ext cx="8839200" cy="1487556"/>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500" dirty="0">
                <a:solidFill>
                  <a:schemeClr val="lt1"/>
                </a:solidFill>
              </a:rPr>
              <a:t>Longer Growing Seasons</a:t>
            </a:r>
          </a:p>
          <a:p>
            <a:pPr marL="0" lvl="0" indent="0" algn="ctr" rtl="0">
              <a:spcBef>
                <a:spcPts val="1000"/>
              </a:spcBef>
              <a:spcAft>
                <a:spcPts val="0"/>
              </a:spcAft>
              <a:buNone/>
            </a:pPr>
            <a:endParaRPr sz="25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14" name="Google Shape;422;p50">
            <a:extLst>
              <a:ext uri="{FF2B5EF4-FFF2-40B4-BE49-F238E27FC236}">
                <a16:creationId xmlns:a16="http://schemas.microsoft.com/office/drawing/2014/main" id="{812F1021-B7B6-474F-BFEF-1A707F8FCCD3}"/>
              </a:ext>
            </a:extLst>
          </p:cNvPr>
          <p:cNvSpPr/>
          <p:nvPr/>
        </p:nvSpPr>
        <p:spPr>
          <a:xfrm>
            <a:off x="2980654" y="1184245"/>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
        <p:nvSpPr>
          <p:cNvPr id="121" name="Google Shape;121;p20"/>
          <p:cNvSpPr/>
          <p:nvPr/>
        </p:nvSpPr>
        <p:spPr>
          <a:xfrm>
            <a:off x="4824132" y="1324825"/>
            <a:ext cx="4053708" cy="2720350"/>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Google Shape;152;p23"/>
          <p:cNvPicPr preferRelativeResize="0"/>
          <p:nvPr/>
        </p:nvPicPr>
        <p:blipFill rotWithShape="1">
          <a:blip r:embed="rId3">
            <a:alphaModFix/>
          </a:blip>
          <a:srcRect/>
          <a:stretch/>
        </p:blipFill>
        <p:spPr>
          <a:xfrm>
            <a:off x="0" y="1874528"/>
            <a:ext cx="9081247" cy="4803201"/>
          </a:xfrm>
          <a:prstGeom prst="rect">
            <a:avLst/>
          </a:prstGeom>
          <a:noFill/>
          <a:ln w="19050" cap="flat" cmpd="sng">
            <a:solidFill>
              <a:schemeClr val="lt1"/>
            </a:solidFill>
            <a:prstDash val="solid"/>
            <a:round/>
            <a:headEnd type="none" w="sm" len="sm"/>
            <a:tailEnd type="none" w="sm" len="sm"/>
          </a:ln>
        </p:spPr>
      </p:pic>
      <p:sp>
        <p:nvSpPr>
          <p:cNvPr id="153" name="Google Shape;153;p23"/>
          <p:cNvSpPr txBox="1"/>
          <p:nvPr/>
        </p:nvSpPr>
        <p:spPr>
          <a:xfrm>
            <a:off x="3601902" y="6471027"/>
            <a:ext cx="509643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800" dirty="0">
                <a:solidFill>
                  <a:schemeClr val="tx1"/>
                </a:solidFill>
                <a:latin typeface="Calibri"/>
                <a:ea typeface="Calibri"/>
                <a:cs typeface="Calibri"/>
                <a:sym typeface="Calibri"/>
              </a:rPr>
              <a:t>Templer et al. 2012</a:t>
            </a:r>
            <a:endParaRPr dirty="0">
              <a:solidFill>
                <a:schemeClr val="tx1"/>
              </a:solidFill>
            </a:endParaRPr>
          </a:p>
        </p:txBody>
      </p:sp>
      <p:sp>
        <p:nvSpPr>
          <p:cNvPr id="5" name="Google Shape;278;p36">
            <a:extLst>
              <a:ext uri="{FF2B5EF4-FFF2-40B4-BE49-F238E27FC236}">
                <a16:creationId xmlns:a16="http://schemas.microsoft.com/office/drawing/2014/main" id="{5B7C5394-7A1B-4A8A-A199-C8C3BE7F35C7}"/>
              </a:ext>
            </a:extLst>
          </p:cNvPr>
          <p:cNvSpPr txBox="1"/>
          <p:nvPr/>
        </p:nvSpPr>
        <p:spPr>
          <a:xfrm>
            <a:off x="139175" y="126475"/>
            <a:ext cx="8839200" cy="1723518"/>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500" dirty="0">
                <a:solidFill>
                  <a:schemeClr val="lt1"/>
                </a:solidFill>
              </a:rPr>
              <a:t>Seasonal effects | winter precipitation</a:t>
            </a:r>
          </a:p>
          <a:p>
            <a:pPr marL="0" lvl="0" indent="0" algn="ctr" rtl="0">
              <a:spcBef>
                <a:spcPts val="1000"/>
              </a:spcBef>
              <a:spcAft>
                <a:spcPts val="0"/>
              </a:spcAft>
              <a:buNone/>
            </a:pPr>
            <a:endParaRPr lang="en" sz="2500" dirty="0">
              <a:solidFill>
                <a:schemeClr val="lt1"/>
              </a:solidFill>
            </a:endParaRPr>
          </a:p>
          <a:p>
            <a:pPr marL="0" lvl="0" indent="0" algn="ctr" rtl="0">
              <a:spcBef>
                <a:spcPts val="1000"/>
              </a:spcBef>
              <a:spcAft>
                <a:spcPts val="0"/>
              </a:spcAft>
              <a:buNone/>
            </a:pPr>
            <a:r>
              <a:rPr lang="en" sz="2500" dirty="0">
                <a:solidFill>
                  <a:schemeClr val="lt1"/>
                </a:solidFill>
              </a:rPr>
              <a:t>Reduced Snowpack Leads to Soil Freezing</a:t>
            </a:r>
            <a:endParaRPr sz="1800" dirty="0">
              <a:solidFill>
                <a:schemeClr val="lt1"/>
              </a:solidFill>
            </a:endParaRPr>
          </a:p>
        </p:txBody>
      </p:sp>
      <p:sp>
        <p:nvSpPr>
          <p:cNvPr id="6" name="Google Shape;422;p50">
            <a:extLst>
              <a:ext uri="{FF2B5EF4-FFF2-40B4-BE49-F238E27FC236}">
                <a16:creationId xmlns:a16="http://schemas.microsoft.com/office/drawing/2014/main" id="{19A4E82C-472B-4F85-8D69-3CBABFEE1F52}"/>
              </a:ext>
            </a:extLst>
          </p:cNvPr>
          <p:cNvSpPr/>
          <p:nvPr/>
        </p:nvSpPr>
        <p:spPr>
          <a:xfrm>
            <a:off x="2967429" y="1110430"/>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
        <p:nvSpPr>
          <p:cNvPr id="2" name="TextBox 1">
            <a:extLst>
              <a:ext uri="{FF2B5EF4-FFF2-40B4-BE49-F238E27FC236}">
                <a16:creationId xmlns:a16="http://schemas.microsoft.com/office/drawing/2014/main" id="{4FF65C31-1C9E-4FD6-A38D-BD521CE37197}"/>
              </a:ext>
            </a:extLst>
          </p:cNvPr>
          <p:cNvSpPr txBox="1"/>
          <p:nvPr/>
        </p:nvSpPr>
        <p:spPr>
          <a:xfrm>
            <a:off x="139175" y="6012972"/>
            <a:ext cx="8839200" cy="369332"/>
          </a:xfrm>
          <a:prstGeom prst="rect">
            <a:avLst/>
          </a:prstGeom>
          <a:noFill/>
        </p:spPr>
        <p:txBody>
          <a:bodyPr wrap="square" rtlCol="0">
            <a:spAutoFit/>
          </a:bodyPr>
          <a:lstStyle/>
          <a:p>
            <a:pPr algn="ctr"/>
            <a:r>
              <a:rPr lang="en-US" sz="1800" dirty="0"/>
              <a:t>Which can reduce carbon storage capacity in northeastern forests by over 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134228a2d3_0_18"/>
          <p:cNvSpPr txBox="1">
            <a:spLocks noGrp="1"/>
          </p:cNvSpPr>
          <p:nvPr>
            <p:ph type="title"/>
          </p:nvPr>
        </p:nvSpPr>
        <p:spPr>
          <a:xfrm>
            <a:off x="289387" y="281998"/>
            <a:ext cx="8565226"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Soil frost reduces ecological function</a:t>
            </a:r>
            <a:endParaRPr dirty="0"/>
          </a:p>
        </p:txBody>
      </p:sp>
      <p:grpSp>
        <p:nvGrpSpPr>
          <p:cNvPr id="204" name="Google Shape;204;g1134228a2d3_0_18"/>
          <p:cNvGrpSpPr/>
          <p:nvPr/>
        </p:nvGrpSpPr>
        <p:grpSpPr>
          <a:xfrm>
            <a:off x="357101" y="1996521"/>
            <a:ext cx="4214899" cy="3047718"/>
            <a:chOff x="-205821" y="1332305"/>
            <a:chExt cx="4222500" cy="3582600"/>
          </a:xfrm>
        </p:grpSpPr>
        <p:sp>
          <p:nvSpPr>
            <p:cNvPr id="205" name="Google Shape;205;g1134228a2d3_0_18"/>
            <p:cNvSpPr txBox="1"/>
            <p:nvPr/>
          </p:nvSpPr>
          <p:spPr>
            <a:xfrm>
              <a:off x="-205821" y="1332305"/>
              <a:ext cx="4222500" cy="358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Which damages biota in forests</a:t>
              </a:r>
              <a:endParaRPr dirty="0"/>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Plant roots</a:t>
              </a:r>
              <a:endParaRPr dirty="0"/>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Microbes</a:t>
              </a:r>
              <a:endParaRPr dirty="0"/>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Arthropods</a:t>
              </a:r>
              <a:endParaRPr dirty="0"/>
            </a:p>
            <a:p>
              <a:pPr marL="342900" marR="0" lvl="0" indent="-190500" algn="ctr"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ctr"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     Water &amp; air quality</a:t>
              </a:r>
              <a:endParaRPr dirty="0"/>
            </a:p>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Forest carbon storage</a:t>
              </a:r>
              <a:endParaRPr dirty="0"/>
            </a:p>
          </p:txBody>
        </p:sp>
        <p:sp>
          <p:nvSpPr>
            <p:cNvPr id="206" name="Google Shape;206;g1134228a2d3_0_18"/>
            <p:cNvSpPr/>
            <p:nvPr/>
          </p:nvSpPr>
          <p:spPr>
            <a:xfrm>
              <a:off x="1771029" y="3287651"/>
              <a:ext cx="268800" cy="537901"/>
            </a:xfrm>
            <a:prstGeom prst="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pic>
        <p:nvPicPr>
          <p:cNvPr id="207" name="Google Shape;207;g1134228a2d3_0_18"/>
          <p:cNvPicPr preferRelativeResize="0"/>
          <p:nvPr/>
        </p:nvPicPr>
        <p:blipFill rotWithShape="1">
          <a:blip r:embed="rId3">
            <a:alphaModFix/>
          </a:blip>
          <a:srcRect/>
          <a:stretch/>
        </p:blipFill>
        <p:spPr>
          <a:xfrm>
            <a:off x="4924787" y="2069401"/>
            <a:ext cx="3644066" cy="290049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8" name="Google Shape;228;p31"/>
          <p:cNvSpPr txBox="1"/>
          <p:nvPr/>
        </p:nvSpPr>
        <p:spPr>
          <a:xfrm>
            <a:off x="139175" y="126475"/>
            <a:ext cx="8839200" cy="1779944"/>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4400" dirty="0">
                <a:solidFill>
                  <a:schemeClr val="lt1"/>
                </a:solidFill>
              </a:rPr>
              <a:t>Herbivory</a:t>
            </a:r>
          </a:p>
          <a:p>
            <a:pPr marL="0" lvl="0" indent="0" algn="ctr" rtl="0">
              <a:spcBef>
                <a:spcPts val="1000"/>
              </a:spcBef>
              <a:spcAft>
                <a:spcPts val="0"/>
              </a:spcAft>
              <a:buNone/>
            </a:pPr>
            <a:endParaRPr sz="25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10" name="Google Shape;422;p50">
            <a:extLst>
              <a:ext uri="{FF2B5EF4-FFF2-40B4-BE49-F238E27FC236}">
                <a16:creationId xmlns:a16="http://schemas.microsoft.com/office/drawing/2014/main" id="{AB32478D-1AB8-4ED3-AADD-5BFED64D5CF6}"/>
              </a:ext>
            </a:extLst>
          </p:cNvPr>
          <p:cNvSpPr/>
          <p:nvPr/>
        </p:nvSpPr>
        <p:spPr>
          <a:xfrm>
            <a:off x="2967429" y="1209132"/>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pic>
        <p:nvPicPr>
          <p:cNvPr id="14" name="Picture 13">
            <a:extLst>
              <a:ext uri="{FF2B5EF4-FFF2-40B4-BE49-F238E27FC236}">
                <a16:creationId xmlns:a16="http://schemas.microsoft.com/office/drawing/2014/main" id="{9D850199-4158-4156-803A-39E0D9F725D1}"/>
              </a:ext>
            </a:extLst>
          </p:cNvPr>
          <p:cNvPicPr>
            <a:picLocks noChangeAspect="1"/>
          </p:cNvPicPr>
          <p:nvPr/>
        </p:nvPicPr>
        <p:blipFill rotWithShape="1">
          <a:blip r:embed="rId3">
            <a:extLst>
              <a:ext uri="{28A0092B-C50C-407E-A947-70E740481C1C}">
                <a14:useLocalDpi xmlns:a14="http://schemas.microsoft.com/office/drawing/2010/main" val="0"/>
              </a:ext>
            </a:extLst>
          </a:blip>
          <a:srcRect r="912"/>
          <a:stretch/>
        </p:blipFill>
        <p:spPr>
          <a:xfrm>
            <a:off x="1439818" y="2043278"/>
            <a:ext cx="6264363" cy="3891554"/>
          </a:xfrm>
          <a:prstGeom prst="rect">
            <a:avLst/>
          </a:prstGeom>
          <a:ln w="28575">
            <a:solidFill>
              <a:schemeClr val="tx1"/>
            </a:solidFill>
          </a:ln>
        </p:spPr>
      </p:pic>
      <p:sp>
        <p:nvSpPr>
          <p:cNvPr id="15" name="TextBox 14">
            <a:extLst>
              <a:ext uri="{FF2B5EF4-FFF2-40B4-BE49-F238E27FC236}">
                <a16:creationId xmlns:a16="http://schemas.microsoft.com/office/drawing/2014/main" id="{017767BB-7DED-4DAB-9472-9E603E6F1D68}"/>
              </a:ext>
            </a:extLst>
          </p:cNvPr>
          <p:cNvSpPr txBox="1"/>
          <p:nvPr/>
        </p:nvSpPr>
        <p:spPr>
          <a:xfrm>
            <a:off x="1346200" y="5979650"/>
            <a:ext cx="6357981" cy="646331"/>
          </a:xfrm>
          <a:prstGeom prst="rect">
            <a:avLst/>
          </a:prstGeom>
          <a:noFill/>
        </p:spPr>
        <p:txBody>
          <a:bodyPr wrap="square" rtlCol="0">
            <a:spAutoFit/>
          </a:bodyPr>
          <a:lstStyle/>
          <a:p>
            <a:pPr algn="r"/>
            <a:r>
              <a:rPr lang="en-US" dirty="0"/>
              <a:t>16-year old deer-stunted maple seedlings | Mansfield, CT | Credit: Jeff Ward, CAES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8"/>
          <p:cNvPicPr preferRelativeResize="0"/>
          <p:nvPr/>
        </p:nvPicPr>
        <p:blipFill>
          <a:blip r:embed="rId3">
            <a:alphaModFix/>
          </a:blip>
          <a:stretch>
            <a:fillRect/>
          </a:stretch>
        </p:blipFill>
        <p:spPr>
          <a:xfrm>
            <a:off x="152400" y="1843226"/>
            <a:ext cx="8839199" cy="4203350"/>
          </a:xfrm>
          <a:prstGeom prst="rect">
            <a:avLst/>
          </a:prstGeom>
          <a:noFill/>
          <a:ln>
            <a:noFill/>
          </a:ln>
        </p:spPr>
      </p:pic>
      <p:sp>
        <p:nvSpPr>
          <p:cNvPr id="191" name="Google Shape;191;p28"/>
          <p:cNvSpPr txBox="1"/>
          <p:nvPr/>
        </p:nvSpPr>
        <p:spPr>
          <a:xfrm>
            <a:off x="139175" y="278875"/>
            <a:ext cx="8839200" cy="1487556"/>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500" dirty="0">
                <a:solidFill>
                  <a:schemeClr val="lt1"/>
                </a:solidFill>
              </a:rPr>
              <a:t>Increase in Pests &amp; Pathogens</a:t>
            </a:r>
          </a:p>
          <a:p>
            <a:pPr marL="0" lvl="0" indent="0" algn="ctr" rtl="0">
              <a:spcBef>
                <a:spcPts val="1000"/>
              </a:spcBef>
              <a:spcAft>
                <a:spcPts val="0"/>
              </a:spcAft>
              <a:buNone/>
            </a:pPr>
            <a:endParaRPr sz="25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6" name="Google Shape;422;p50">
            <a:extLst>
              <a:ext uri="{FF2B5EF4-FFF2-40B4-BE49-F238E27FC236}">
                <a16:creationId xmlns:a16="http://schemas.microsoft.com/office/drawing/2014/main" id="{770B5FB2-2B50-48C8-A364-9D8895F08D11}"/>
              </a:ext>
            </a:extLst>
          </p:cNvPr>
          <p:cNvSpPr/>
          <p:nvPr/>
        </p:nvSpPr>
        <p:spPr>
          <a:xfrm>
            <a:off x="2980653" y="1234589"/>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
        <p:nvSpPr>
          <p:cNvPr id="2" name="TextBox 1">
            <a:extLst>
              <a:ext uri="{FF2B5EF4-FFF2-40B4-BE49-F238E27FC236}">
                <a16:creationId xmlns:a16="http://schemas.microsoft.com/office/drawing/2014/main" id="{30439507-E1AA-47BF-9125-93A80912BD31}"/>
              </a:ext>
            </a:extLst>
          </p:cNvPr>
          <p:cNvSpPr txBox="1"/>
          <p:nvPr/>
        </p:nvSpPr>
        <p:spPr>
          <a:xfrm>
            <a:off x="502920" y="6225628"/>
            <a:ext cx="8115300" cy="523220"/>
          </a:xfrm>
          <a:prstGeom prst="rect">
            <a:avLst/>
          </a:prstGeom>
          <a:noFill/>
        </p:spPr>
        <p:txBody>
          <a:bodyPr wrap="square" rtlCol="0">
            <a:spAutoFit/>
          </a:bodyPr>
          <a:lstStyle/>
          <a:p>
            <a:pPr algn="ctr"/>
            <a:r>
              <a:rPr lang="en-US" dirty="0"/>
              <a:t>Varying conditions of red oak following recent spongy moth outbreaks. </a:t>
            </a:r>
            <a:r>
              <a:rPr lang="en-US" dirty="0" err="1"/>
              <a:t>Pachaug</a:t>
            </a:r>
            <a:r>
              <a:rPr lang="en-US" dirty="0"/>
              <a:t> State Forest, </a:t>
            </a:r>
          </a:p>
          <a:p>
            <a:pPr algn="ctr"/>
            <a:r>
              <a:rPr lang="en-US" dirty="0"/>
              <a:t>Credit: D. Evans, CT DEEP Forestry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29"/>
          <p:cNvPicPr preferRelativeResize="0"/>
          <p:nvPr/>
        </p:nvPicPr>
        <p:blipFill>
          <a:blip r:embed="rId3">
            <a:alphaModFix/>
          </a:blip>
          <a:stretch>
            <a:fillRect/>
          </a:stretch>
        </p:blipFill>
        <p:spPr>
          <a:xfrm>
            <a:off x="808976" y="1565425"/>
            <a:ext cx="7465448" cy="5292575"/>
          </a:xfrm>
          <a:prstGeom prst="rect">
            <a:avLst/>
          </a:prstGeom>
          <a:noFill/>
          <a:ln>
            <a:noFill/>
          </a:ln>
        </p:spPr>
      </p:pic>
      <p:pic>
        <p:nvPicPr>
          <p:cNvPr id="199" name="Google Shape;199;p29"/>
          <p:cNvPicPr preferRelativeResize="0"/>
          <p:nvPr/>
        </p:nvPicPr>
        <p:blipFill rotWithShape="1">
          <a:blip r:embed="rId4">
            <a:alphaModFix/>
          </a:blip>
          <a:srcRect l="718" t="6138" r="33977" b="17347"/>
          <a:stretch/>
        </p:blipFill>
        <p:spPr>
          <a:xfrm>
            <a:off x="945861" y="1699510"/>
            <a:ext cx="4736302" cy="2628734"/>
          </a:xfrm>
          <a:prstGeom prst="rect">
            <a:avLst/>
          </a:prstGeom>
          <a:noFill/>
          <a:ln w="28575" cap="flat" cmpd="sng">
            <a:solidFill>
              <a:schemeClr val="lt1"/>
            </a:solidFill>
            <a:prstDash val="solid"/>
            <a:round/>
            <a:headEnd type="none" w="sm" len="sm"/>
            <a:tailEnd type="none" w="sm" len="sm"/>
          </a:ln>
        </p:spPr>
      </p:pic>
      <p:sp>
        <p:nvSpPr>
          <p:cNvPr id="7" name="Google Shape;278;p36">
            <a:extLst>
              <a:ext uri="{FF2B5EF4-FFF2-40B4-BE49-F238E27FC236}">
                <a16:creationId xmlns:a16="http://schemas.microsoft.com/office/drawing/2014/main" id="{F2E554C2-F1EB-4940-BC1E-AA69FB7F1EC8}"/>
              </a:ext>
            </a:extLst>
          </p:cNvPr>
          <p:cNvSpPr txBox="1"/>
          <p:nvPr/>
        </p:nvSpPr>
        <p:spPr>
          <a:xfrm>
            <a:off x="152399" y="63722"/>
            <a:ext cx="8839200" cy="1333668"/>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000" dirty="0">
                <a:solidFill>
                  <a:schemeClr val="lt1"/>
                </a:solidFill>
              </a:rPr>
              <a:t>Increase in Extent &amp; Abundance of Invasive Speices</a:t>
            </a:r>
          </a:p>
          <a:p>
            <a:pPr marL="0" lvl="0" indent="0" algn="ctr" rtl="0">
              <a:spcBef>
                <a:spcPts val="1000"/>
              </a:spcBef>
              <a:spcAft>
                <a:spcPts val="0"/>
              </a:spcAft>
              <a:buNone/>
            </a:pPr>
            <a:endParaRPr lang="en" sz="20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8" name="Google Shape;422;p50">
            <a:extLst>
              <a:ext uri="{FF2B5EF4-FFF2-40B4-BE49-F238E27FC236}">
                <a16:creationId xmlns:a16="http://schemas.microsoft.com/office/drawing/2014/main" id="{265E2792-C032-4918-B8AA-0310559BC225}"/>
              </a:ext>
            </a:extLst>
          </p:cNvPr>
          <p:cNvSpPr/>
          <p:nvPr/>
        </p:nvSpPr>
        <p:spPr>
          <a:xfrm>
            <a:off x="2980653" y="1031845"/>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06122EC-7DFF-4069-AC84-A2D776A8ED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21821" y="1109078"/>
            <a:ext cx="2677002" cy="2124604"/>
          </a:xfrm>
          <a:prstGeom prst="rect">
            <a:avLst/>
          </a:prstGeom>
          <a:noFill/>
          <a:ln w="9525">
            <a:noFill/>
            <a:miter lim="800000"/>
            <a:headEnd/>
            <a:tailEnd/>
          </a:ln>
        </p:spPr>
      </p:pic>
      <p:sp>
        <p:nvSpPr>
          <p:cNvPr id="4" name="Title 3">
            <a:extLst>
              <a:ext uri="{FF2B5EF4-FFF2-40B4-BE49-F238E27FC236}">
                <a16:creationId xmlns:a16="http://schemas.microsoft.com/office/drawing/2014/main" id="{22DD0FCC-1079-4859-99E1-D5FD6FF06517}"/>
              </a:ext>
            </a:extLst>
          </p:cNvPr>
          <p:cNvSpPr>
            <a:spLocks noGrp="1"/>
          </p:cNvSpPr>
          <p:nvPr>
            <p:ph type="title"/>
          </p:nvPr>
        </p:nvSpPr>
        <p:spPr/>
        <p:txBody>
          <a:bodyPr/>
          <a:lstStyle/>
          <a:p>
            <a:r>
              <a:rPr lang="en-US" dirty="0"/>
              <a:t>forests are a natural solution to climate change</a:t>
            </a:r>
            <a:br>
              <a:rPr lang="en-US" dirty="0"/>
            </a:br>
            <a:r>
              <a:rPr lang="en-US" b="1" dirty="0"/>
              <a:t>the good news  </a:t>
            </a:r>
          </a:p>
        </p:txBody>
      </p:sp>
      <p:sp>
        <p:nvSpPr>
          <p:cNvPr id="5" name="Date Placeholder 4">
            <a:extLst>
              <a:ext uri="{FF2B5EF4-FFF2-40B4-BE49-F238E27FC236}">
                <a16:creationId xmlns:a16="http://schemas.microsoft.com/office/drawing/2014/main" id="{CB0353D3-34FD-4D07-85D0-B407029947E5}"/>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Public Sans ExtraBold"/>
                <a:ea typeface="+mn-ea"/>
                <a:cs typeface="Arial"/>
                <a:sym typeface="Arial"/>
              </a:rPr>
              <a:t>3/25/2023</a:t>
            </a:r>
          </a:p>
        </p:txBody>
      </p:sp>
      <p:graphicFrame>
        <p:nvGraphicFramePr>
          <p:cNvPr id="8" name="Content Placeholder 6">
            <a:extLst>
              <a:ext uri="{FF2B5EF4-FFF2-40B4-BE49-F238E27FC236}">
                <a16:creationId xmlns:a16="http://schemas.microsoft.com/office/drawing/2014/main" id="{D51E44A1-89FA-7350-29D5-EE9EDC43DA64}"/>
              </a:ext>
            </a:extLst>
          </p:cNvPr>
          <p:cNvGraphicFramePr>
            <a:graphicFrameLocks/>
          </p:cNvGraphicFramePr>
          <p:nvPr/>
        </p:nvGraphicFramePr>
        <p:xfrm>
          <a:off x="-552996" y="1999203"/>
          <a:ext cx="7612812" cy="3581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CBB6149C-7E11-4F10-C25B-9B6F9854B6B1}"/>
              </a:ext>
            </a:extLst>
          </p:cNvPr>
          <p:cNvSpPr txBox="1"/>
          <p:nvPr/>
        </p:nvSpPr>
        <p:spPr>
          <a:xfrm>
            <a:off x="6337228" y="3328237"/>
            <a:ext cx="2806772" cy="584775"/>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Public Sans"/>
                <a:ea typeface="+mn-ea"/>
                <a:cs typeface="Arial"/>
                <a:sym typeface="Arial"/>
              </a:rPr>
              <a:t>14th most forested state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Public Sans"/>
                <a:ea typeface="+mn-ea"/>
                <a:cs typeface="Arial"/>
                <a:sym typeface="Arial"/>
              </a:rPr>
              <a:t>4th most populated state </a:t>
            </a:r>
          </a:p>
        </p:txBody>
      </p:sp>
      <p:sp>
        <p:nvSpPr>
          <p:cNvPr id="12" name="TextBox 11">
            <a:extLst>
              <a:ext uri="{FF2B5EF4-FFF2-40B4-BE49-F238E27FC236}">
                <a16:creationId xmlns:a16="http://schemas.microsoft.com/office/drawing/2014/main" id="{DBA4750F-EA9B-D33C-D3BE-44A947DCB2BE}"/>
              </a:ext>
            </a:extLst>
          </p:cNvPr>
          <p:cNvSpPr txBox="1"/>
          <p:nvPr/>
        </p:nvSpPr>
        <p:spPr>
          <a:xfrm>
            <a:off x="6546630" y="3846797"/>
            <a:ext cx="2427407" cy="5539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Public Sans"/>
                <a:ea typeface="+mn-ea"/>
                <a:cs typeface="Arial"/>
                <a:sym typeface="Arial"/>
              </a:rPr>
              <a:t>Oswalt 2018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endParaRPr>
          </a:p>
        </p:txBody>
      </p:sp>
    </p:spTree>
    <p:extLst>
      <p:ext uri="{BB962C8B-B14F-4D97-AF65-F5344CB8AC3E}">
        <p14:creationId xmlns:p14="http://schemas.microsoft.com/office/powerpoint/2010/main" val="1374950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58FB5-2D4F-4D59-B26F-F50C0BB44402}"/>
              </a:ext>
            </a:extLst>
          </p:cNvPr>
          <p:cNvSpPr>
            <a:spLocks noGrp="1"/>
          </p:cNvSpPr>
          <p:nvPr>
            <p:ph type="title"/>
          </p:nvPr>
        </p:nvSpPr>
        <p:spPr/>
        <p:txBody>
          <a:bodyPr/>
          <a:lstStyle/>
          <a:p>
            <a:r>
              <a:rPr lang="en-US" dirty="0"/>
              <a:t>Climate change compromises CT forest health &amp; function</a:t>
            </a:r>
            <a:br>
              <a:rPr lang="en-US" dirty="0"/>
            </a:br>
            <a:r>
              <a:rPr lang="en-US" b="1" dirty="0"/>
              <a:t>the bad news</a:t>
            </a:r>
          </a:p>
        </p:txBody>
      </p:sp>
      <p:sp>
        <p:nvSpPr>
          <p:cNvPr id="5" name="Date Placeholder 4">
            <a:extLst>
              <a:ext uri="{FF2B5EF4-FFF2-40B4-BE49-F238E27FC236}">
                <a16:creationId xmlns:a16="http://schemas.microsoft.com/office/drawing/2014/main" id="{EDF7F43E-B020-42EF-9A86-9FBD6C4DFD83}"/>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Public Sans ExtraBold"/>
                <a:ea typeface="+mn-ea"/>
                <a:cs typeface="Arial"/>
                <a:sym typeface="Arial"/>
              </a:rPr>
              <a:t>3/25/2023</a:t>
            </a:r>
          </a:p>
        </p:txBody>
      </p:sp>
      <p:graphicFrame>
        <p:nvGraphicFramePr>
          <p:cNvPr id="10" name="Content Placeholder 6">
            <a:extLst>
              <a:ext uri="{FF2B5EF4-FFF2-40B4-BE49-F238E27FC236}">
                <a16:creationId xmlns:a16="http://schemas.microsoft.com/office/drawing/2014/main" id="{1094CCE7-4DC3-CBE2-4CEC-AC4CE2C77C9D}"/>
              </a:ext>
            </a:extLst>
          </p:cNvPr>
          <p:cNvGraphicFramePr>
            <a:graphicFrameLocks/>
          </p:cNvGraphicFramePr>
          <p:nvPr/>
        </p:nvGraphicFramePr>
        <p:xfrm>
          <a:off x="575203" y="1885950"/>
          <a:ext cx="8111244" cy="375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AF981E7-03A2-838E-A6FF-2E2AFC836B90}"/>
              </a:ext>
            </a:extLst>
          </p:cNvPr>
          <p:cNvSpPr txBox="1"/>
          <p:nvPr/>
        </p:nvSpPr>
        <p:spPr>
          <a:xfrm>
            <a:off x="2858620" y="1885950"/>
            <a:ext cx="582783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Increased soil respiration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Vulnerability to frost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Damages biota, reduces C storage capacity by over 15% </a:t>
            </a:r>
          </a:p>
        </p:txBody>
      </p:sp>
      <p:sp>
        <p:nvSpPr>
          <p:cNvPr id="13" name="TextBox 12">
            <a:extLst>
              <a:ext uri="{FF2B5EF4-FFF2-40B4-BE49-F238E27FC236}">
                <a16:creationId xmlns:a16="http://schemas.microsoft.com/office/drawing/2014/main" id="{5613A4B5-3B4D-3810-4890-155E8867A4D3}"/>
              </a:ext>
            </a:extLst>
          </p:cNvPr>
          <p:cNvSpPr txBox="1"/>
          <p:nvPr/>
        </p:nvSpPr>
        <p:spPr>
          <a:xfrm>
            <a:off x="2861973" y="3282636"/>
            <a:ext cx="582448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5-15% inc. spring </a:t>
            </a:r>
            <a:r>
              <a:rPr kumimoji="0" lang="en-US" sz="1800" b="0" i="0" u="none" strike="noStrike" kern="1200" cap="none" spc="0" normalizeH="0" baseline="0" noProof="0" dirty="0" err="1">
                <a:ln>
                  <a:noFill/>
                </a:ln>
                <a:solidFill>
                  <a:srgbClr val="3F3F3F"/>
                </a:solidFill>
                <a:effectLst/>
                <a:uLnTx/>
                <a:uFillTx/>
                <a:latin typeface="Public Sans"/>
                <a:ea typeface="+mn-ea"/>
                <a:cs typeface="Arial"/>
                <a:sym typeface="Arial"/>
              </a:rPr>
              <a:t>precip</a:t>
            </a: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 intense events w/ dry periods in-between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Increase in duration &amp; severity of drought</a:t>
            </a:r>
          </a:p>
        </p:txBody>
      </p:sp>
      <p:sp>
        <p:nvSpPr>
          <p:cNvPr id="14" name="TextBox 13">
            <a:extLst>
              <a:ext uri="{FF2B5EF4-FFF2-40B4-BE49-F238E27FC236}">
                <a16:creationId xmlns:a16="http://schemas.microsoft.com/office/drawing/2014/main" id="{E6EB3485-B193-E03C-506B-525318EF9CF0}"/>
              </a:ext>
            </a:extLst>
          </p:cNvPr>
          <p:cNvSpPr txBox="1"/>
          <p:nvPr/>
        </p:nvSpPr>
        <p:spPr>
          <a:xfrm>
            <a:off x="2858605" y="4577761"/>
            <a:ext cx="582448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Reduce native biomass &amp; biodiversity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Compounding effects with disturbances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Economic, ecologic, and human health implications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endParaRPr>
          </a:p>
        </p:txBody>
      </p:sp>
      <p:sp>
        <p:nvSpPr>
          <p:cNvPr id="15" name="TextBox 14">
            <a:extLst>
              <a:ext uri="{FF2B5EF4-FFF2-40B4-BE49-F238E27FC236}">
                <a16:creationId xmlns:a16="http://schemas.microsoft.com/office/drawing/2014/main" id="{D4F8E05A-FCCC-41C3-4ED6-E23B71FE82DE}"/>
              </a:ext>
            </a:extLst>
          </p:cNvPr>
          <p:cNvSpPr txBox="1"/>
          <p:nvPr/>
        </p:nvSpPr>
        <p:spPr>
          <a:xfrm>
            <a:off x="460915" y="5686455"/>
            <a:ext cx="7227602"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NOAA National Centers of Environmental Information, State Climate Summaries, Connecticut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3F3F3F"/>
                </a:solidFill>
                <a:effectLst/>
                <a:uLnTx/>
                <a:uFillTx/>
                <a:latin typeface="Calibri"/>
                <a:ea typeface="Calibri"/>
                <a:cs typeface="Calibri"/>
                <a:sym typeface="Calibri"/>
              </a:rPr>
              <a:t>Seidl</a:t>
            </a: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et al.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3F3F3F"/>
                </a:solidFill>
                <a:effectLst/>
                <a:uLnTx/>
                <a:uFillTx/>
                <a:latin typeface="Calibri"/>
                <a:ea typeface="Calibri"/>
                <a:cs typeface="Calibri"/>
                <a:sym typeface="Calibri"/>
              </a:rPr>
              <a:t>Templer</a:t>
            </a: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et al.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IPCC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a:t>
            </a:r>
            <a:endParaRPr kumimoji="0" lang="en-US" sz="1100" b="0" i="0" u="none" strike="noStrike" kern="1200" cap="none" spc="0" normalizeH="0" baseline="0" noProof="0" dirty="0">
              <a:ln>
                <a:noFill/>
              </a:ln>
              <a:solidFill>
                <a:srgbClr val="3F3F3F"/>
              </a:solidFill>
              <a:effectLst/>
              <a:uLnTx/>
              <a:uFillTx/>
              <a:latin typeface="Public Sans"/>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F3F3F"/>
              </a:solidFill>
              <a:effectLst/>
              <a:uLnTx/>
              <a:uFillTx/>
              <a:latin typeface="Public Sans"/>
              <a:ea typeface="+mn-ea"/>
              <a:cs typeface="Arial"/>
              <a:sym typeface="Arial"/>
            </a:endParaRPr>
          </a:p>
        </p:txBody>
      </p:sp>
    </p:spTree>
    <p:extLst>
      <p:ext uri="{BB962C8B-B14F-4D97-AF65-F5344CB8AC3E}">
        <p14:creationId xmlns:p14="http://schemas.microsoft.com/office/powerpoint/2010/main" val="208563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58FB5-2D4F-4D59-B26F-F50C0BB44402}"/>
              </a:ext>
            </a:extLst>
          </p:cNvPr>
          <p:cNvSpPr>
            <a:spLocks noGrp="1"/>
          </p:cNvSpPr>
          <p:nvPr>
            <p:ph type="title"/>
          </p:nvPr>
        </p:nvSpPr>
        <p:spPr/>
        <p:txBody>
          <a:bodyPr/>
          <a:lstStyle/>
          <a:p>
            <a:r>
              <a:rPr lang="en-US" dirty="0"/>
              <a:t>Climate change IN CONNECTICUT | At a glance</a:t>
            </a:r>
            <a:endParaRPr lang="en-US" b="1" dirty="0"/>
          </a:p>
        </p:txBody>
      </p:sp>
      <p:sp>
        <p:nvSpPr>
          <p:cNvPr id="5" name="Date Placeholder 4">
            <a:extLst>
              <a:ext uri="{FF2B5EF4-FFF2-40B4-BE49-F238E27FC236}">
                <a16:creationId xmlns:a16="http://schemas.microsoft.com/office/drawing/2014/main" id="{EDF7F43E-B020-42EF-9A86-9FBD6C4DFD83}"/>
              </a:ext>
            </a:extLst>
          </p:cNvPr>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50000"/>
                  </a:prstClr>
                </a:solidFill>
                <a:effectLst/>
                <a:uLnTx/>
                <a:uFillTx/>
                <a:latin typeface="Public Sans ExtraBold"/>
                <a:ea typeface="+mn-ea"/>
                <a:cs typeface="Arial"/>
                <a:sym typeface="Arial"/>
              </a:rPr>
              <a:t>3/25/2023</a:t>
            </a:r>
          </a:p>
        </p:txBody>
      </p:sp>
      <p:graphicFrame>
        <p:nvGraphicFramePr>
          <p:cNvPr id="21" name="Content Placeholder 6">
            <a:extLst>
              <a:ext uri="{FF2B5EF4-FFF2-40B4-BE49-F238E27FC236}">
                <a16:creationId xmlns:a16="http://schemas.microsoft.com/office/drawing/2014/main" id="{8D45CF8D-D2C1-0B3A-B870-81710E10726D}"/>
              </a:ext>
            </a:extLst>
          </p:cNvPr>
          <p:cNvGraphicFramePr>
            <a:graphicFrameLocks noGrp="1"/>
          </p:cNvGraphicFramePr>
          <p:nvPr>
            <p:ph sz="half" idx="2"/>
          </p:nvPr>
        </p:nvGraphicFramePr>
        <p:xfrm>
          <a:off x="575203" y="1885950"/>
          <a:ext cx="8111244" cy="375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09A90BF-169D-8AE6-56D4-0FA975D354C3}"/>
              </a:ext>
            </a:extLst>
          </p:cNvPr>
          <p:cNvSpPr txBox="1"/>
          <p:nvPr/>
        </p:nvSpPr>
        <p:spPr>
          <a:xfrm>
            <a:off x="2855245" y="2070740"/>
            <a:ext cx="612773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3F3F3F"/>
                </a:solidFill>
                <a:latin typeface="Public Sans"/>
                <a:ea typeface="+mn-ea"/>
              </a:rPr>
              <a:t>2</a:t>
            </a: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.5⁰F increase globally, 3.5⁰ inc. in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Longer growing season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3.6⁰F warmer in winter, 20 fewer days w/ snowpack, 10” less</a:t>
            </a:r>
          </a:p>
        </p:txBody>
      </p:sp>
      <p:sp>
        <p:nvSpPr>
          <p:cNvPr id="7" name="TextBox 6">
            <a:extLst>
              <a:ext uri="{FF2B5EF4-FFF2-40B4-BE49-F238E27FC236}">
                <a16:creationId xmlns:a16="http://schemas.microsoft.com/office/drawing/2014/main" id="{445BF358-7600-8B2E-1622-77E9C783B0F0}"/>
              </a:ext>
            </a:extLst>
          </p:cNvPr>
          <p:cNvSpPr txBox="1"/>
          <p:nvPr/>
        </p:nvSpPr>
        <p:spPr>
          <a:xfrm>
            <a:off x="460915" y="5692063"/>
            <a:ext cx="7227602"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NOAA National Centers of Environmental Information, State Climate Summaries, Connecticut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3F3F3F"/>
                </a:solidFill>
                <a:effectLst/>
                <a:uLnTx/>
                <a:uFillTx/>
                <a:latin typeface="Calibri"/>
                <a:ea typeface="Calibri"/>
                <a:cs typeface="Calibri"/>
                <a:sym typeface="Calibri"/>
              </a:rPr>
              <a:t>Seidl</a:t>
            </a: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et al.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3F3F3F"/>
                </a:solidFill>
                <a:effectLst/>
                <a:uLnTx/>
                <a:uFillTx/>
                <a:latin typeface="Calibri"/>
                <a:ea typeface="Calibri"/>
                <a:cs typeface="Calibri"/>
                <a:sym typeface="Calibri"/>
              </a:rPr>
              <a:t>Templer</a:t>
            </a: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et al.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IPCC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Calibri"/>
                <a:ea typeface="Calibri"/>
                <a:cs typeface="Calibri"/>
                <a:sym typeface="Calibri"/>
              </a:rPr>
              <a:t> </a:t>
            </a:r>
            <a:endParaRPr kumimoji="0" lang="en-US" sz="1100" b="0" i="0" u="none" strike="noStrike" kern="1200" cap="none" spc="0" normalizeH="0" baseline="0" noProof="0" dirty="0">
              <a:ln>
                <a:noFill/>
              </a:ln>
              <a:solidFill>
                <a:srgbClr val="3F3F3F"/>
              </a:solidFill>
              <a:effectLst/>
              <a:uLnTx/>
              <a:uFillTx/>
              <a:latin typeface="Public Sans"/>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F3F3F"/>
              </a:solidFill>
              <a:effectLst/>
              <a:uLnTx/>
              <a:uFillTx/>
              <a:latin typeface="Public Sans"/>
              <a:ea typeface="+mn-ea"/>
              <a:cs typeface="Arial"/>
              <a:sym typeface="Arial"/>
            </a:endParaRPr>
          </a:p>
        </p:txBody>
      </p:sp>
      <p:sp>
        <p:nvSpPr>
          <p:cNvPr id="8" name="TextBox 7">
            <a:extLst>
              <a:ext uri="{FF2B5EF4-FFF2-40B4-BE49-F238E27FC236}">
                <a16:creationId xmlns:a16="http://schemas.microsoft.com/office/drawing/2014/main" id="{36A7015A-7ECD-B4EA-E4C3-D9B2EA8A3CBB}"/>
              </a:ext>
            </a:extLst>
          </p:cNvPr>
          <p:cNvSpPr txBox="1"/>
          <p:nvPr/>
        </p:nvSpPr>
        <p:spPr>
          <a:xfrm>
            <a:off x="2855245" y="3279820"/>
            <a:ext cx="582448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Increase in intensity &amp; frequency of natural disturbances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More drought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Changes in precipitation patterns</a:t>
            </a:r>
          </a:p>
        </p:txBody>
      </p:sp>
      <p:sp>
        <p:nvSpPr>
          <p:cNvPr id="9" name="TextBox 8">
            <a:extLst>
              <a:ext uri="{FF2B5EF4-FFF2-40B4-BE49-F238E27FC236}">
                <a16:creationId xmlns:a16="http://schemas.microsoft.com/office/drawing/2014/main" id="{DAC97CB0-67A0-6E07-C5A1-59576214ECD5}"/>
              </a:ext>
            </a:extLst>
          </p:cNvPr>
          <p:cNvSpPr txBox="1"/>
          <p:nvPr/>
        </p:nvSpPr>
        <p:spPr>
          <a:xfrm>
            <a:off x="2855245" y="4573523"/>
            <a:ext cx="582448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Disproportionately benefit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Increase in rate of spread and population abundances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Public Sans"/>
                <a:ea typeface="+mn-ea"/>
                <a:cs typeface="Arial"/>
                <a:sym typeface="Arial"/>
              </a:rPr>
              <a:t>Suitable habitat for southerly species</a:t>
            </a:r>
          </a:p>
        </p:txBody>
      </p:sp>
    </p:spTree>
    <p:extLst>
      <p:ext uri="{BB962C8B-B14F-4D97-AF65-F5344CB8AC3E}">
        <p14:creationId xmlns:p14="http://schemas.microsoft.com/office/powerpoint/2010/main" val="621511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6" y="280375"/>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8">
            <a:extLst>
              <a:ext uri="{FF2B5EF4-FFF2-40B4-BE49-F238E27FC236}">
                <a16:creationId xmlns:a16="http://schemas.microsoft.com/office/drawing/2014/main" id="{51F2E095-A10B-4FD6-A1E4-9DF73DDCA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2" y="2360737"/>
            <a:ext cx="2953629" cy="39381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F9655A2E-9F22-40CC-A6FF-E23C39E7B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444" y="2357930"/>
            <a:ext cx="2953621" cy="39381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62C0C36-9A38-4E94-9531-880491642224}"/>
              </a:ext>
            </a:extLst>
          </p:cNvPr>
          <p:cNvSpPr txBox="1"/>
          <p:nvPr/>
        </p:nvSpPr>
        <p:spPr>
          <a:xfrm>
            <a:off x="955352" y="6334147"/>
            <a:ext cx="2953629" cy="41575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Unhealthy beech understory </a:t>
            </a:r>
            <a:r>
              <a:rPr kumimoji="0" lang="en-US" sz="1051"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a:sym typeface="Arial"/>
              </a:rPr>
              <a:t>Bozrah</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 CT. Photo Credit: Cervo, CT Forestry</a:t>
            </a:r>
            <a:endParaRPr kumimoji="0" lang="en-US" sz="105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0A14BB42-90BA-486D-8F5E-9AC11F166AB2}"/>
              </a:ext>
            </a:extLst>
          </p:cNvPr>
          <p:cNvSpPr txBox="1"/>
          <p:nvPr/>
        </p:nvSpPr>
        <p:spPr>
          <a:xfrm>
            <a:off x="5235026" y="6293536"/>
            <a:ext cx="2984036" cy="41575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Diverse &amp; healthy Understory </a:t>
            </a:r>
            <a:r>
              <a:rPr kumimoji="0" lang="en-US" sz="1051" b="0" i="1"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Northern Woodlands, Spring 2020,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rPr>
              <a:t>W. Keeton, UVM</a:t>
            </a:r>
            <a:endParaRPr kumimoji="0" lang="en-US" sz="105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itle 1">
            <a:extLst>
              <a:ext uri="{FF2B5EF4-FFF2-40B4-BE49-F238E27FC236}">
                <a16:creationId xmlns:a16="http://schemas.microsoft.com/office/drawing/2014/main" id="{1E4FAB76-86E1-46A7-B8A4-07B38E9BE25B}"/>
              </a:ext>
            </a:extLst>
          </p:cNvPr>
          <p:cNvSpPr>
            <a:spLocks noGrp="1"/>
          </p:cNvSpPr>
          <p:nvPr>
            <p:ph type="title"/>
          </p:nvPr>
        </p:nvSpPr>
        <p:spPr>
          <a:xfrm>
            <a:off x="388883" y="387244"/>
            <a:ext cx="8457451" cy="1630517"/>
          </a:xfrm>
          <a:solidFill>
            <a:srgbClr val="404040"/>
          </a:solidFill>
        </p:spPr>
        <p:txBody>
          <a:bodyPr vert="horz" lIns="91440" tIns="45720" rIns="91440" bIns="45720" rtlCol="0" anchor="b">
            <a:normAutofit fontScale="90000"/>
          </a:bodyPr>
          <a:lstStyle/>
          <a:p>
            <a:pPr algn="ctr"/>
            <a:r>
              <a:rPr lang="en-US" sz="4267" dirty="0">
                <a:solidFill>
                  <a:srgbClr val="FFFFFF"/>
                </a:solidFill>
              </a:rPr>
              <a:t>Forest are only effective in combating climate change if they are </a:t>
            </a:r>
            <a:br>
              <a:rPr lang="en-US" sz="4267" dirty="0">
                <a:solidFill>
                  <a:srgbClr val="FFFFFF"/>
                </a:solidFill>
              </a:rPr>
            </a:br>
            <a:r>
              <a:rPr lang="en-US" sz="4267" dirty="0">
                <a:solidFill>
                  <a:srgbClr val="FFFFFF"/>
                </a:solidFill>
              </a:rPr>
              <a:t>healthy and resilient</a:t>
            </a:r>
          </a:p>
        </p:txBody>
      </p:sp>
    </p:spTree>
    <p:extLst>
      <p:ext uri="{BB962C8B-B14F-4D97-AF65-F5344CB8AC3E}">
        <p14:creationId xmlns:p14="http://schemas.microsoft.com/office/powerpoint/2010/main" val="290398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5"/>
          <p:cNvPicPr preferRelativeResize="0"/>
          <p:nvPr/>
        </p:nvPicPr>
        <p:blipFill rotWithShape="1">
          <a:blip r:embed="rId3">
            <a:alphaModFix/>
          </a:blip>
          <a:srcRect/>
          <a:stretch/>
        </p:blipFill>
        <p:spPr>
          <a:xfrm>
            <a:off x="20" y="10"/>
            <a:ext cx="9143979" cy="6857990"/>
          </a:xfrm>
          <a:prstGeom prst="rect">
            <a:avLst/>
          </a:prstGeom>
          <a:noFill/>
          <a:ln>
            <a:noFill/>
          </a:ln>
        </p:spPr>
      </p:pic>
      <p:sp>
        <p:nvSpPr>
          <p:cNvPr id="249" name="Google Shape;249;p15"/>
          <p:cNvSpPr/>
          <p:nvPr/>
        </p:nvSpPr>
        <p:spPr>
          <a:xfrm flipH="1">
            <a:off x="0" y="998175"/>
            <a:ext cx="4512879"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250" name="Google Shape;250;p15"/>
          <p:cNvSpPr txBox="1">
            <a:spLocks noGrp="1"/>
          </p:cNvSpPr>
          <p:nvPr>
            <p:ph type="title"/>
          </p:nvPr>
        </p:nvSpPr>
        <p:spPr>
          <a:xfrm>
            <a:off x="532086" y="1913950"/>
            <a:ext cx="3153102"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A resilient forest</a:t>
            </a:r>
            <a:endParaRPr/>
          </a:p>
        </p:txBody>
      </p:sp>
      <p:cxnSp>
        <p:nvCxnSpPr>
          <p:cNvPr id="251" name="Google Shape;251;p15"/>
          <p:cNvCxnSpPr/>
          <p:nvPr/>
        </p:nvCxnSpPr>
        <p:spPr>
          <a:xfrm>
            <a:off x="1715288" y="3337139"/>
            <a:ext cx="701565" cy="0"/>
          </a:xfrm>
          <a:prstGeom prst="straightConnector1">
            <a:avLst/>
          </a:prstGeom>
          <a:noFill/>
          <a:ln w="25400" cap="sq" cmpd="sng">
            <a:solidFill>
              <a:srgbClr val="262626"/>
            </a:solidFill>
            <a:prstDash val="solid"/>
            <a:bevel/>
            <a:headEnd type="none" w="sm" len="sm"/>
            <a:tailEnd type="none" w="sm" len="sm"/>
          </a:ln>
        </p:spPr>
      </p:cxnSp>
      <p:sp>
        <p:nvSpPr>
          <p:cNvPr id="252" name="Google Shape;252;p15"/>
          <p:cNvSpPr txBox="1">
            <a:spLocks noGrp="1"/>
          </p:cNvSpPr>
          <p:nvPr>
            <p:ph type="body" idx="1"/>
          </p:nvPr>
        </p:nvSpPr>
        <p:spPr>
          <a:xfrm>
            <a:off x="394137" y="3417573"/>
            <a:ext cx="3444765" cy="26198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200"/>
              <a:buNone/>
            </a:pPr>
            <a:r>
              <a:rPr lang="en-US" sz="2200"/>
              <a:t>The capacity of a forest to respond to a disturbance by resisting damage or stress and recovering quickly</a:t>
            </a:r>
            <a:endParaRPr/>
          </a:p>
          <a:p>
            <a:pPr marL="0" lvl="0" indent="0" algn="ctr" rtl="0">
              <a:lnSpc>
                <a:spcPct val="90000"/>
              </a:lnSpc>
              <a:spcBef>
                <a:spcPts val="1000"/>
              </a:spcBef>
              <a:spcAft>
                <a:spcPts val="0"/>
              </a:spcAft>
              <a:buClr>
                <a:schemeClr val="dk1"/>
              </a:buClr>
              <a:buSzPts val="1200"/>
              <a:buNone/>
            </a:pPr>
            <a:r>
              <a:rPr lang="en-US" sz="1200"/>
              <a:t>(Northern Institute of Applied Climate Science)</a:t>
            </a:r>
            <a:endParaRPr/>
          </a:p>
        </p:txBody>
      </p:sp>
      <p:sp>
        <p:nvSpPr>
          <p:cNvPr id="253" name="Google Shape;253;p15"/>
          <p:cNvSpPr txBox="1"/>
          <p:nvPr/>
        </p:nvSpPr>
        <p:spPr>
          <a:xfrm>
            <a:off x="4586253" y="6580991"/>
            <a:ext cx="4557747" cy="276999"/>
          </a:xfrm>
          <a:prstGeom prst="rect">
            <a:avLst/>
          </a:prstGeom>
          <a:solidFill>
            <a:schemeClr val="lt1">
              <a:alpha val="66666"/>
            </a:schemeClr>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latin typeface="Calibri"/>
                <a:ea typeface="Calibri"/>
                <a:cs typeface="Calibri"/>
                <a:sym typeface="Calibri"/>
              </a:rPr>
              <a:t>7 years after an uneven aged selective harvest | Jerry Milne, CT DEEP</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ree, grass, outdoor, plant&#10;&#10;Description automatically generated">
            <a:extLst>
              <a:ext uri="{FF2B5EF4-FFF2-40B4-BE49-F238E27FC236}">
                <a16:creationId xmlns:a16="http://schemas.microsoft.com/office/drawing/2014/main" id="{FD0B9374-AB79-4799-A44E-902A7ED461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79"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FB097-1BA8-41C3-8B10-F94EA7B6526C}"/>
              </a:ext>
            </a:extLst>
          </p:cNvPr>
          <p:cNvSpPr>
            <a:spLocks noGrp="1"/>
          </p:cNvSpPr>
          <p:nvPr>
            <p:ph type="title"/>
          </p:nvPr>
        </p:nvSpPr>
        <p:spPr>
          <a:xfrm>
            <a:off x="532086" y="1913950"/>
            <a:ext cx="3153102" cy="1342754"/>
          </a:xfrm>
        </p:spPr>
        <p:txBody>
          <a:bodyPr>
            <a:normAutofit/>
          </a:bodyPr>
          <a:lstStyle/>
          <a:p>
            <a:pPr algn="ctr"/>
            <a:r>
              <a:rPr lang="en-US" sz="3200" dirty="0"/>
              <a:t>Why manage for resilience?</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8CB2423-A1E5-5E15-6A8A-982D273D2BCD}"/>
              </a:ext>
            </a:extLst>
          </p:cNvPr>
          <p:cNvSpPr>
            <a:spLocks noGrp="1"/>
          </p:cNvSpPr>
          <p:nvPr>
            <p:ph idx="1"/>
          </p:nvPr>
        </p:nvSpPr>
        <p:spPr>
          <a:xfrm>
            <a:off x="383914" y="3520861"/>
            <a:ext cx="3635422" cy="2812928"/>
          </a:xfrm>
        </p:spPr>
        <p:txBody>
          <a:bodyPr anchor="ctr">
            <a:normAutofit/>
          </a:bodyPr>
          <a:lstStyle/>
          <a:p>
            <a:pPr marL="0" indent="0">
              <a:buNone/>
            </a:pPr>
            <a:r>
              <a:rPr lang="en-US" sz="2000" dirty="0">
                <a:hlinkClick r:id="rId4"/>
              </a:rPr>
              <a:t>2020 Forest Action Plan</a:t>
            </a:r>
            <a:r>
              <a:rPr lang="en-US" sz="2000" dirty="0"/>
              <a:t>, </a:t>
            </a:r>
            <a:r>
              <a:rPr lang="en-US" sz="2000" dirty="0">
                <a:hlinkClick r:id="rId5"/>
              </a:rPr>
              <a:t>GC3 Working Lands Report</a:t>
            </a:r>
            <a:r>
              <a:rPr lang="en-US" sz="2000" dirty="0"/>
              <a:t>, </a:t>
            </a:r>
            <a:r>
              <a:rPr lang="en-US" sz="2000" dirty="0">
                <a:effectLst/>
                <a:ea typeface="Arial" panose="020B0604020202020204" pitchFamily="34" charset="0"/>
                <a:hlinkClick r:id="rId6"/>
              </a:rPr>
              <a:t>Plan and Policy on Resilient Forests </a:t>
            </a:r>
            <a:r>
              <a:rPr lang="en-US" sz="2000" dirty="0">
                <a:effectLst/>
                <a:ea typeface="Arial" panose="020B0604020202020204" pitchFamily="34" charset="0"/>
              </a:rPr>
              <a:t>in Connecticut prioritize:</a:t>
            </a:r>
          </a:p>
          <a:p>
            <a:r>
              <a:rPr lang="en-US" sz="1600" dirty="0"/>
              <a:t>No net loss of forest land</a:t>
            </a:r>
          </a:p>
          <a:p>
            <a:r>
              <a:rPr lang="en-US" sz="1600" dirty="0"/>
              <a:t>Forests function as a natural solution to climate change</a:t>
            </a:r>
          </a:p>
          <a:p>
            <a:r>
              <a:rPr lang="en-US" sz="1600" dirty="0"/>
              <a:t>The integration of climate-smart forest practices</a:t>
            </a:r>
          </a:p>
        </p:txBody>
      </p:sp>
      <p:sp>
        <p:nvSpPr>
          <p:cNvPr id="9" name="Google Shape;253;p15">
            <a:extLst>
              <a:ext uri="{FF2B5EF4-FFF2-40B4-BE49-F238E27FC236}">
                <a16:creationId xmlns:a16="http://schemas.microsoft.com/office/drawing/2014/main" id="{3D721BF8-2515-4C59-A5E1-C5DCABA08283}"/>
              </a:ext>
            </a:extLst>
          </p:cNvPr>
          <p:cNvSpPr txBox="1"/>
          <p:nvPr/>
        </p:nvSpPr>
        <p:spPr>
          <a:xfrm>
            <a:off x="4896773" y="6313010"/>
            <a:ext cx="4173854" cy="523180"/>
          </a:xfrm>
          <a:prstGeom prst="rect">
            <a:avLst/>
          </a:prstGeom>
          <a:solidFill>
            <a:schemeClr val="lt1">
              <a:alpha val="66666"/>
            </a:schemeClr>
          </a:solid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Shelterwood employed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Cockaponset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State Forest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Credit: J. Ward, CAES</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987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aphicFrame>
        <p:nvGraphicFramePr>
          <p:cNvPr id="2" name="Content Placeholder 6">
            <a:extLst>
              <a:ext uri="{FF2B5EF4-FFF2-40B4-BE49-F238E27FC236}">
                <a16:creationId xmlns:a16="http://schemas.microsoft.com/office/drawing/2014/main" id="{77B59756-077F-5577-6C84-791C1DDD1E77}"/>
              </a:ext>
            </a:extLst>
          </p:cNvPr>
          <p:cNvGraphicFramePr>
            <a:graphicFrameLocks/>
          </p:cNvGraphicFramePr>
          <p:nvPr>
            <p:extLst>
              <p:ext uri="{D42A27DB-BD31-4B8C-83A1-F6EECF244321}">
                <p14:modId xmlns:p14="http://schemas.microsoft.com/office/powerpoint/2010/main" val="1489992759"/>
              </p:ext>
            </p:extLst>
          </p:nvPr>
        </p:nvGraphicFramePr>
        <p:xfrm>
          <a:off x="1419958" y="470641"/>
          <a:ext cx="8434660" cy="5916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Pentagon 2">
            <a:extLst>
              <a:ext uri="{FF2B5EF4-FFF2-40B4-BE49-F238E27FC236}">
                <a16:creationId xmlns:a16="http://schemas.microsoft.com/office/drawing/2014/main" id="{4C758C52-910F-DA83-387B-E32C8267FFAF}"/>
              </a:ext>
            </a:extLst>
          </p:cNvPr>
          <p:cNvSpPr/>
          <p:nvPr/>
        </p:nvSpPr>
        <p:spPr>
          <a:xfrm>
            <a:off x="320919" y="2250830"/>
            <a:ext cx="2198077" cy="2848709"/>
          </a:xfrm>
          <a:prstGeom prst="homePlate">
            <a:avLst>
              <a:gd name="adj" fmla="val 13874"/>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How?</a:t>
            </a:r>
          </a:p>
        </p:txBody>
      </p:sp>
    </p:spTree>
    <p:extLst>
      <p:ext uri="{BB962C8B-B14F-4D97-AF65-F5344CB8AC3E}">
        <p14:creationId xmlns:p14="http://schemas.microsoft.com/office/powerpoint/2010/main" val="194217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4"/>
          <p:cNvSpPr/>
          <p:nvPr/>
        </p:nvSpPr>
        <p:spPr>
          <a:xfrm>
            <a:off x="0" y="0"/>
            <a:ext cx="9141714"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34"/>
          <p:cNvSpPr txBox="1">
            <a:spLocks noGrp="1"/>
          </p:cNvSpPr>
          <p:nvPr>
            <p:ph type="title"/>
          </p:nvPr>
        </p:nvSpPr>
        <p:spPr>
          <a:xfrm>
            <a:off x="480060" y="325369"/>
            <a:ext cx="3276451"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700"/>
              <a:buFont typeface="Calibri"/>
              <a:buNone/>
            </a:pPr>
            <a:r>
              <a:rPr lang="en-US" sz="4700"/>
              <a:t>Questions?</a:t>
            </a:r>
            <a:endParaRPr/>
          </a:p>
        </p:txBody>
      </p:sp>
      <p:sp>
        <p:nvSpPr>
          <p:cNvPr id="457" name="Google Shape;457;p34"/>
          <p:cNvSpPr/>
          <p:nvPr/>
        </p:nvSpPr>
        <p:spPr>
          <a:xfrm>
            <a:off x="480060" y="2586994"/>
            <a:ext cx="2606040" cy="18288"/>
          </a:xfrm>
          <a:custGeom>
            <a:avLst/>
            <a:gdLst/>
            <a:ahLst/>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34"/>
          <p:cNvSpPr txBox="1">
            <a:spLocks noGrp="1"/>
          </p:cNvSpPr>
          <p:nvPr>
            <p:ph type="body" idx="1"/>
          </p:nvPr>
        </p:nvSpPr>
        <p:spPr>
          <a:xfrm>
            <a:off x="480060" y="2872899"/>
            <a:ext cx="3182691" cy="3320668"/>
          </a:xfrm>
          <a:prstGeom prst="rect">
            <a:avLst/>
          </a:prstGeom>
          <a:solidFill>
            <a:srgbClr val="FFFFFF"/>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900"/>
              <a:buNone/>
            </a:pPr>
            <a:r>
              <a:rPr lang="en-US" sz="1900" u="sng" dirty="0">
                <a:solidFill>
                  <a:schemeClr val="hlink"/>
                </a:solidFill>
                <a:hlinkClick r:id="rId3"/>
              </a:rPr>
              <a:t>Andrea.urbano@ct.gov</a:t>
            </a:r>
            <a:endParaRPr sz="1900" dirty="0"/>
          </a:p>
          <a:p>
            <a:pPr marL="0" lvl="0" indent="0" algn="l" rtl="0">
              <a:lnSpc>
                <a:spcPct val="90000"/>
              </a:lnSpc>
              <a:spcBef>
                <a:spcPts val="1000"/>
              </a:spcBef>
              <a:spcAft>
                <a:spcPts val="0"/>
              </a:spcAft>
              <a:buClr>
                <a:schemeClr val="dk1"/>
              </a:buClr>
              <a:buSzPts val="1900"/>
              <a:buNone/>
            </a:pPr>
            <a:r>
              <a:rPr lang="en-US" sz="1900" dirty="0"/>
              <a:t>860-424-3635</a:t>
            </a:r>
            <a:endParaRPr dirty="0"/>
          </a:p>
          <a:p>
            <a:pPr marL="0" lvl="0" indent="0" algn="l" rtl="0">
              <a:lnSpc>
                <a:spcPct val="90000"/>
              </a:lnSpc>
              <a:spcBef>
                <a:spcPts val="1000"/>
              </a:spcBef>
              <a:spcAft>
                <a:spcPts val="0"/>
              </a:spcAft>
              <a:buClr>
                <a:schemeClr val="dk1"/>
              </a:buClr>
              <a:buSzPts val="1900"/>
              <a:buNone/>
            </a:pPr>
            <a:endParaRPr sz="1900" dirty="0"/>
          </a:p>
        </p:txBody>
      </p:sp>
      <p:pic>
        <p:nvPicPr>
          <p:cNvPr id="459" name="Google Shape;459;p34" descr="A picture containing tree, grass, outdoor, plant&#10;&#10;Description automatically generated"/>
          <p:cNvPicPr preferRelativeResize="0"/>
          <p:nvPr/>
        </p:nvPicPr>
        <p:blipFill rotWithShape="1">
          <a:blip r:embed="rId4">
            <a:alphaModFix/>
          </a:blip>
          <a:srcRect l="17899" r="25680"/>
          <a:stretch/>
        </p:blipFill>
        <p:spPr>
          <a:xfrm>
            <a:off x="3983776" y="10"/>
            <a:ext cx="5159081"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p:nvPr/>
        </p:nvSpPr>
        <p:spPr>
          <a:xfrm>
            <a:off x="1" y="0"/>
            <a:ext cx="3683100" cy="6858000"/>
          </a:xfrm>
          <a:prstGeom prst="rect">
            <a:avLst/>
          </a:prstGeom>
          <a:solidFill>
            <a:srgbClr val="AC5A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9" name="Google Shape;319;p40"/>
          <p:cNvSpPr txBox="1">
            <a:spLocks noGrp="1"/>
          </p:cNvSpPr>
          <p:nvPr>
            <p:ph type="title"/>
          </p:nvPr>
        </p:nvSpPr>
        <p:spPr>
          <a:xfrm>
            <a:off x="0" y="1249375"/>
            <a:ext cx="3683100" cy="372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 dirty="0"/>
              <a:t>In review:</a:t>
            </a:r>
            <a:br>
              <a:rPr lang="en" dirty="0"/>
            </a:br>
            <a:r>
              <a:rPr lang="en" dirty="0"/>
              <a:t>A changing climate…</a:t>
            </a:r>
            <a:endParaRPr dirty="0"/>
          </a:p>
        </p:txBody>
      </p:sp>
      <p:grpSp>
        <p:nvGrpSpPr>
          <p:cNvPr id="320" name="Google Shape;320;p40"/>
          <p:cNvGrpSpPr/>
          <p:nvPr/>
        </p:nvGrpSpPr>
        <p:grpSpPr>
          <a:xfrm>
            <a:off x="4101291" y="1731292"/>
            <a:ext cx="4697700" cy="2760361"/>
            <a:chOff x="0" y="1090088"/>
            <a:chExt cx="4697700" cy="2760361"/>
          </a:xfrm>
        </p:grpSpPr>
        <p:sp>
          <p:nvSpPr>
            <p:cNvPr id="321" name="Google Shape;321;p40"/>
            <p:cNvSpPr/>
            <p:nvPr/>
          </p:nvSpPr>
          <p:spPr>
            <a:xfrm>
              <a:off x="0" y="1090088"/>
              <a:ext cx="4697700" cy="503700"/>
            </a:xfrm>
            <a:prstGeom prst="roundRect">
              <a:avLst>
                <a:gd name="adj" fmla="val 16667"/>
              </a:avLst>
            </a:prstGeom>
            <a:solidFill>
              <a:srgbClr val="AC5A2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40"/>
            <p:cNvSpPr txBox="1"/>
            <p:nvPr/>
          </p:nvSpPr>
          <p:spPr>
            <a:xfrm>
              <a:off x="7938" y="1114701"/>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A</a:t>
              </a:r>
              <a:r>
                <a:rPr kumimoji="0" lang="en" sz="2100" b="0" i="0" u="none" strike="noStrike" kern="0" cap="none" spc="0" normalizeH="0" baseline="0" noProof="0" dirty="0">
                  <a:ln>
                    <a:noFill/>
                  </a:ln>
                  <a:solidFill>
                    <a:srgbClr val="FFFFFF"/>
                  </a:solidFill>
                  <a:effectLst/>
                  <a:uLnTx/>
                  <a:uFillTx/>
                  <a:latin typeface="Calibri"/>
                  <a:ea typeface="Calibri"/>
                  <a:cs typeface="Calibri"/>
                  <a:sym typeface="Calibri"/>
                </a:rPr>
                <a:t>lters forest productivity &amp; function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3" name="Google Shape;323;p40"/>
            <p:cNvSpPr/>
            <p:nvPr/>
          </p:nvSpPr>
          <p:spPr>
            <a:xfrm>
              <a:off x="0" y="1654253"/>
              <a:ext cx="4697700" cy="503700"/>
            </a:xfrm>
            <a:prstGeom prst="roundRect">
              <a:avLst>
                <a:gd name="adj" fmla="val 16667"/>
              </a:avLst>
            </a:prstGeom>
            <a:solidFill>
              <a:srgbClr val="DC773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40"/>
            <p:cNvSpPr txBox="1"/>
            <p:nvPr/>
          </p:nvSpPr>
          <p:spPr>
            <a:xfrm>
              <a:off x="24588" y="1678841"/>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 sz="2000" b="0" i="0" u="none" strike="noStrike" kern="0" cap="none" spc="0" normalizeH="0" baseline="0" noProof="0" dirty="0">
                  <a:ln>
                    <a:noFill/>
                  </a:ln>
                  <a:solidFill>
                    <a:srgbClr val="FFFFFF"/>
                  </a:solidFill>
                  <a:effectLst/>
                  <a:uLnTx/>
                  <a:uFillTx/>
                  <a:latin typeface="Calibri"/>
                  <a:ea typeface="Calibri"/>
                  <a:cs typeface="Calibri"/>
                  <a:sym typeface="Calibri"/>
                </a:rPr>
                <a:t>Alters abiotic &amp; biotic disturbance regimes</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25" name="Google Shape;325;p40"/>
            <p:cNvSpPr/>
            <p:nvPr/>
          </p:nvSpPr>
          <p:spPr>
            <a:xfrm>
              <a:off x="0" y="2218419"/>
              <a:ext cx="4697700" cy="503700"/>
            </a:xfrm>
            <a:prstGeom prst="roundRect">
              <a:avLst>
                <a:gd name="adj" fmla="val 16667"/>
              </a:avLst>
            </a:prstGeom>
            <a:solidFill>
              <a:srgbClr val="EAA08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0"/>
            <p:cNvSpPr txBox="1"/>
            <p:nvPr/>
          </p:nvSpPr>
          <p:spPr>
            <a:xfrm>
              <a:off x="24588" y="2243007"/>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R</a:t>
              </a:r>
              <a:r>
                <a:rPr kumimoji="0" lang="en" sz="2100" b="0" i="0" u="none" strike="noStrike" kern="0" cap="none" spc="0" normalizeH="0" baseline="0" noProof="0" dirty="0">
                  <a:ln>
                    <a:noFill/>
                  </a:ln>
                  <a:solidFill>
                    <a:srgbClr val="FFFFFF"/>
                  </a:solidFill>
                  <a:effectLst/>
                  <a:uLnTx/>
                  <a:uFillTx/>
                  <a:latin typeface="Calibri"/>
                  <a:ea typeface="Calibri"/>
                  <a:cs typeface="Calibri"/>
                  <a:sym typeface="Calibri"/>
                </a:rPr>
                <a:t>educes biodiversity </a:t>
              </a:r>
              <a:endParaRPr kumimoji="0" sz="21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27" name="Google Shape;327;p40"/>
            <p:cNvSpPr/>
            <p:nvPr/>
          </p:nvSpPr>
          <p:spPr>
            <a:xfrm>
              <a:off x="0" y="2782583"/>
              <a:ext cx="4697700" cy="503700"/>
            </a:xfrm>
            <a:prstGeom prst="roundRect">
              <a:avLst>
                <a:gd name="adj" fmla="val 16667"/>
              </a:avLst>
            </a:prstGeom>
            <a:solidFill>
              <a:srgbClr val="F6D0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0"/>
            <p:cNvSpPr txBox="1"/>
            <p:nvPr/>
          </p:nvSpPr>
          <p:spPr>
            <a:xfrm>
              <a:off x="24588" y="2807171"/>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1" i="0" u="none" strike="noStrike" kern="0" cap="none" spc="0" normalizeH="0" baseline="0" noProof="0" dirty="0">
                  <a:ln>
                    <a:noFill/>
                  </a:ln>
                  <a:solidFill>
                    <a:srgbClr val="FFFFFF"/>
                  </a:solidFill>
                  <a:effectLst/>
                  <a:uLnTx/>
                  <a:uFillTx/>
                  <a:latin typeface="Calibri"/>
                  <a:ea typeface="Calibri"/>
                  <a:cs typeface="Calibri"/>
                  <a:sym typeface="Calibri"/>
                </a:rPr>
                <a:t>Threatens coastal &amp; boreal forests </a:t>
              </a:r>
            </a:p>
          </p:txBody>
        </p:sp>
        <p:sp>
          <p:nvSpPr>
            <p:cNvPr id="329" name="Google Shape;329;p40"/>
            <p:cNvSpPr/>
            <p:nvPr/>
          </p:nvSpPr>
          <p:spPr>
            <a:xfrm>
              <a:off x="0" y="3346749"/>
              <a:ext cx="4697700" cy="503700"/>
            </a:xfrm>
            <a:prstGeom prst="roundRect">
              <a:avLst>
                <a:gd name="adj" fmla="val 16667"/>
              </a:avLst>
            </a:prstGeom>
            <a:solidFill>
              <a:srgbClr val="EAA08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0"/>
            <p:cNvSpPr txBox="1"/>
            <p:nvPr/>
          </p:nvSpPr>
          <p:spPr>
            <a:xfrm>
              <a:off x="24588" y="3371337"/>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 sz="2100" b="0" i="0" u="none" strike="noStrike" kern="0" cap="none" spc="0" normalizeH="0" baseline="0" noProof="0" dirty="0">
                  <a:ln>
                    <a:noFill/>
                  </a:ln>
                  <a:solidFill>
                    <a:srgbClr val="FFFFFF"/>
                  </a:solidFill>
                  <a:effectLst/>
                  <a:uLnTx/>
                  <a:uFillTx/>
                  <a:latin typeface="Calibri"/>
                  <a:ea typeface="Calibri"/>
                  <a:cs typeface="Calibri"/>
                  <a:sym typeface="Calibri"/>
                </a:rPr>
                <a:t>Requires a portfolio of mgt. options</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331" name="Google Shape;331;p40"/>
          <p:cNvSpPr/>
          <p:nvPr/>
        </p:nvSpPr>
        <p:spPr>
          <a:xfrm>
            <a:off x="4101291" y="4531306"/>
            <a:ext cx="4697700" cy="503700"/>
          </a:xfrm>
          <a:prstGeom prst="roundRect">
            <a:avLst>
              <a:gd name="adj" fmla="val 16667"/>
            </a:avLst>
          </a:prstGeom>
          <a:solidFill>
            <a:srgbClr val="DC773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0"/>
          <p:cNvSpPr txBox="1"/>
          <p:nvPr/>
        </p:nvSpPr>
        <p:spPr>
          <a:xfrm>
            <a:off x="4125904" y="4555892"/>
            <a:ext cx="4648500" cy="454500"/>
          </a:xfrm>
          <a:prstGeom prst="rect">
            <a:avLst/>
          </a:prstGeom>
          <a:noFill/>
          <a:ln>
            <a:noFill/>
          </a:ln>
        </p:spPr>
        <p:txBody>
          <a:bodyPr spcFirstLastPara="1" wrap="square" lIns="80000" tIns="80000" rIns="80000" bIns="800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Requires private landowner engagement</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05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10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p3"/>
          <p:cNvSpPr txBox="1">
            <a:spLocks noGrp="1"/>
          </p:cNvSpPr>
          <p:nvPr>
            <p:ph type="title"/>
          </p:nvPr>
        </p:nvSpPr>
        <p:spPr>
          <a:xfrm>
            <a:off x="771525" y="1967266"/>
            <a:ext cx="1971675" cy="2547257"/>
          </a:xfrm>
          <a:prstGeom prst="rect">
            <a:avLst/>
          </a:prstGeom>
          <a:noFill/>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4400"/>
            </a:pPr>
            <a:r>
              <a:rPr lang="en-US" sz="3100" kern="1200" dirty="0">
                <a:solidFill>
                  <a:srgbClr val="FFFFFF"/>
                </a:solidFill>
                <a:latin typeface="+mj-lt"/>
                <a:ea typeface="+mj-ea"/>
                <a:cs typeface="+mj-cs"/>
              </a:rPr>
              <a:t>Global change</a:t>
            </a:r>
          </a:p>
        </p:txBody>
      </p:sp>
      <p:pic>
        <p:nvPicPr>
          <p:cNvPr id="98" name="Google Shape;98;p3"/>
          <p:cNvPicPr preferRelativeResize="0"/>
          <p:nvPr/>
        </p:nvPicPr>
        <p:blipFill rotWithShape="1">
          <a:blip r:embed="rId3"/>
          <a:stretch/>
        </p:blipFill>
        <p:spPr>
          <a:xfrm>
            <a:off x="3582987" y="1622474"/>
            <a:ext cx="5085525" cy="3610723"/>
          </a:xfrm>
          <a:prstGeom prst="rect">
            <a:avLst/>
          </a:prstGeom>
          <a:noFill/>
        </p:spPr>
      </p:pic>
      <p:sp>
        <p:nvSpPr>
          <p:cNvPr id="2" name="TextBox 1">
            <a:extLst>
              <a:ext uri="{FF2B5EF4-FFF2-40B4-BE49-F238E27FC236}">
                <a16:creationId xmlns:a16="http://schemas.microsoft.com/office/drawing/2014/main" id="{383E89E6-2240-4A7F-A8ED-7BF9F7EAAC07}"/>
              </a:ext>
            </a:extLst>
          </p:cNvPr>
          <p:cNvSpPr txBox="1"/>
          <p:nvPr/>
        </p:nvSpPr>
        <p:spPr>
          <a:xfrm>
            <a:off x="6481092" y="6446520"/>
            <a:ext cx="2424062"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NOAA Mauna Loa Observatory</a:t>
            </a:r>
          </a:p>
        </p:txBody>
      </p:sp>
      <p:sp>
        <p:nvSpPr>
          <p:cNvPr id="3" name="Google Shape;104;p4">
            <a:extLst>
              <a:ext uri="{FF2B5EF4-FFF2-40B4-BE49-F238E27FC236}">
                <a16:creationId xmlns:a16="http://schemas.microsoft.com/office/drawing/2014/main" id="{C3F8629C-E92D-8CD6-B30B-63C356BF10A1}"/>
              </a:ext>
            </a:extLst>
          </p:cNvPr>
          <p:cNvSpPr txBox="1">
            <a:spLocks/>
          </p:cNvSpPr>
          <p:nvPr/>
        </p:nvSpPr>
        <p:spPr>
          <a:xfrm>
            <a:off x="628649" y="291090"/>
            <a:ext cx="7886699" cy="932688"/>
          </a:xfrm>
          <a:prstGeom prst="rect">
            <a:avLst/>
          </a:prstGeom>
          <a:noFill/>
          <a:ln>
            <a:noFill/>
          </a:ln>
        </p:spPr>
        <p:txBody>
          <a:bodyPr spcFirstLastPara="1" vert="horz" wrap="square"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buSzPts val="4400"/>
            </a:pPr>
            <a:r>
              <a:rPr lang="en-US" sz="4700" kern="1200" dirty="0">
                <a:solidFill>
                  <a:schemeClr val="tx1"/>
                </a:solidFill>
                <a:latin typeface="+mj-lt"/>
                <a:ea typeface="+mj-ea"/>
                <a:cs typeface="+mj-cs"/>
              </a:rPr>
              <a:t>Elevated temperatures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628649" y="291090"/>
            <a:ext cx="7886699" cy="932688"/>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4700" kern="1200" dirty="0">
                <a:solidFill>
                  <a:schemeClr val="tx1"/>
                </a:solidFill>
                <a:latin typeface="+mj-lt"/>
                <a:ea typeface="+mj-ea"/>
                <a:cs typeface="+mj-cs"/>
              </a:rPr>
              <a:t>Localized effects </a:t>
            </a:r>
          </a:p>
        </p:txBody>
      </p:sp>
      <p:pic>
        <p:nvPicPr>
          <p:cNvPr id="105" name="Google Shape;105;p4" descr="[object Object]"/>
          <p:cNvPicPr preferRelativeResize="0"/>
          <p:nvPr/>
        </p:nvPicPr>
        <p:blipFill rotWithShape="1">
          <a:blip r:embed="rId3"/>
          <a:stretch/>
        </p:blipFill>
        <p:spPr>
          <a:xfrm>
            <a:off x="1116165" y="1640517"/>
            <a:ext cx="6911666" cy="4440746"/>
          </a:xfrm>
          <a:prstGeom prst="rect">
            <a:avLst/>
          </a:prstGeom>
          <a:noFill/>
        </p:spPr>
      </p:pic>
      <p:sp>
        <p:nvSpPr>
          <p:cNvPr id="8" name="Google Shape;106;p4">
            <a:extLst>
              <a:ext uri="{FF2B5EF4-FFF2-40B4-BE49-F238E27FC236}">
                <a16:creationId xmlns:a16="http://schemas.microsoft.com/office/drawing/2014/main" id="{A88791A6-6575-4ADE-8E00-E6DA74047E4E}"/>
              </a:ext>
            </a:extLst>
          </p:cNvPr>
          <p:cNvSpPr txBox="1"/>
          <p:nvPr/>
        </p:nvSpPr>
        <p:spPr>
          <a:xfrm>
            <a:off x="949653" y="6081263"/>
            <a:ext cx="72446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NOAA National Centers of Environmental Information, State Climate Summaries, Connecticut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12;p5"/>
          <p:cNvSpPr txBox="1">
            <a:spLocks noGrp="1"/>
          </p:cNvSpPr>
          <p:nvPr>
            <p:ph type="title"/>
          </p:nvPr>
        </p:nvSpPr>
        <p:spPr>
          <a:xfrm>
            <a:off x="771525" y="1967266"/>
            <a:ext cx="1971675" cy="2547257"/>
          </a:xfrm>
          <a:prstGeom prst="rect">
            <a:avLst/>
          </a:prstGeom>
          <a:noFill/>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4400"/>
            </a:pPr>
            <a:r>
              <a:rPr lang="en-US" sz="3100" kern="1200" dirty="0">
                <a:solidFill>
                  <a:srgbClr val="FFFFFF"/>
                </a:solidFill>
                <a:latin typeface="+mj-lt"/>
                <a:ea typeface="+mj-ea"/>
                <a:cs typeface="+mj-cs"/>
              </a:rPr>
              <a:t>Global change</a:t>
            </a:r>
          </a:p>
        </p:txBody>
      </p:sp>
      <p:pic>
        <p:nvPicPr>
          <p:cNvPr id="113" name="Google Shape;113;p5" descr="[object Object]"/>
          <p:cNvPicPr preferRelativeResize="0"/>
          <p:nvPr/>
        </p:nvPicPr>
        <p:blipFill rotWithShape="1">
          <a:blip r:embed="rId3"/>
          <a:stretch/>
        </p:blipFill>
        <p:spPr>
          <a:xfrm>
            <a:off x="3582987" y="1469908"/>
            <a:ext cx="5085525" cy="3915854"/>
          </a:xfrm>
          <a:prstGeom prst="rect">
            <a:avLst/>
          </a:prstGeom>
          <a:noFill/>
        </p:spPr>
      </p:pic>
      <p:sp>
        <p:nvSpPr>
          <p:cNvPr id="6" name="Google Shape;114;p5">
            <a:extLst>
              <a:ext uri="{FF2B5EF4-FFF2-40B4-BE49-F238E27FC236}">
                <a16:creationId xmlns:a16="http://schemas.microsoft.com/office/drawing/2014/main" id="{CF68EF7A-B49B-4DB9-90B0-3968B08CD13A}"/>
              </a:ext>
            </a:extLst>
          </p:cNvPr>
          <p:cNvSpPr txBox="1"/>
          <p:nvPr/>
        </p:nvSpPr>
        <p:spPr>
          <a:xfrm>
            <a:off x="5901069" y="6550223"/>
            <a:ext cx="32429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Melillo et al. 2014 and Parris et al. 2012</a:t>
            </a:r>
            <a:endParaRPr dirty="0"/>
          </a:p>
        </p:txBody>
      </p:sp>
      <p:sp>
        <p:nvSpPr>
          <p:cNvPr id="2" name="Google Shape;104;p4">
            <a:extLst>
              <a:ext uri="{FF2B5EF4-FFF2-40B4-BE49-F238E27FC236}">
                <a16:creationId xmlns:a16="http://schemas.microsoft.com/office/drawing/2014/main" id="{B3745A80-7EF0-064B-6A83-E69AFDB71A55}"/>
              </a:ext>
            </a:extLst>
          </p:cNvPr>
          <p:cNvSpPr txBox="1">
            <a:spLocks/>
          </p:cNvSpPr>
          <p:nvPr/>
        </p:nvSpPr>
        <p:spPr>
          <a:xfrm>
            <a:off x="628649" y="291090"/>
            <a:ext cx="7886699" cy="932688"/>
          </a:xfrm>
          <a:prstGeom prst="rect">
            <a:avLst/>
          </a:prstGeom>
          <a:noFill/>
          <a:ln>
            <a:noFill/>
          </a:ln>
        </p:spPr>
        <p:txBody>
          <a:bodyPr spcFirstLastPara="1" vert="horz" wrap="square"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buSzPts val="4400"/>
            </a:pPr>
            <a:r>
              <a:rPr lang="en-US" sz="4700" kern="1200" dirty="0">
                <a:solidFill>
                  <a:schemeClr val="tx1"/>
                </a:solidFill>
                <a:latin typeface="+mj-lt"/>
                <a:ea typeface="+mj-ea"/>
                <a:cs typeface="+mj-cs"/>
              </a:rPr>
              <a:t>Sea level rise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Localized effects</a:t>
            </a:r>
            <a:endParaRPr dirty="0"/>
          </a:p>
        </p:txBody>
      </p:sp>
      <p:sp>
        <p:nvSpPr>
          <p:cNvPr id="136" name="Google Shape;136;p6"/>
          <p:cNvSpPr txBox="1"/>
          <p:nvPr/>
        </p:nvSpPr>
        <p:spPr>
          <a:xfrm>
            <a:off x="0" y="6550223"/>
            <a:ext cx="9144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Calibri"/>
                <a:ea typeface="Calibri"/>
                <a:cs typeface="Calibri"/>
                <a:sym typeface="Calibri"/>
              </a:rPr>
              <a:t>NOAA National Centers of Environmental Information, State Climate Summaries, Connecticut </a:t>
            </a:r>
            <a:endParaRPr dirty="0"/>
          </a:p>
        </p:txBody>
      </p:sp>
      <p:pic>
        <p:nvPicPr>
          <p:cNvPr id="1026" name="Picture 2" descr="[object Object]">
            <a:extLst>
              <a:ext uri="{FF2B5EF4-FFF2-40B4-BE49-F238E27FC236}">
                <a16:creationId xmlns:a16="http://schemas.microsoft.com/office/drawing/2014/main" id="{9BEE2F1D-021F-4727-9E6E-7A29583E7C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45"/>
          <a:stretch/>
        </p:blipFill>
        <p:spPr bwMode="auto">
          <a:xfrm>
            <a:off x="0" y="1210961"/>
            <a:ext cx="9144000" cy="5339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1DD999-2244-4263-BE66-BC0B9E06B17F}"/>
              </a:ext>
            </a:extLst>
          </p:cNvPr>
          <p:cNvSpPr txBox="1"/>
          <p:nvPr/>
        </p:nvSpPr>
        <p:spPr>
          <a:xfrm>
            <a:off x="766119" y="903183"/>
            <a:ext cx="8143103"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Observed and projected annual number of tidal floods for New London, 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F2799-2A5C-4268-B4EF-85913DF1ECB3}"/>
              </a:ext>
            </a:extLst>
          </p:cNvPr>
          <p:cNvPicPr>
            <a:picLocks noChangeAspect="1"/>
          </p:cNvPicPr>
          <p:nvPr/>
        </p:nvPicPr>
        <p:blipFill>
          <a:blip r:embed="rId3"/>
          <a:stretch>
            <a:fillRect/>
          </a:stretch>
        </p:blipFill>
        <p:spPr>
          <a:xfrm>
            <a:off x="599303" y="0"/>
            <a:ext cx="7945394" cy="4601833"/>
          </a:xfrm>
          <a:prstGeom prst="rect">
            <a:avLst/>
          </a:prstGeom>
        </p:spPr>
      </p:pic>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539556"/>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35795"/>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64D5B-7E1F-4D4F-A9F1-A2D3B5795538}"/>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gn="ctr">
              <a:spcBef>
                <a:spcPct val="0"/>
              </a:spcBef>
            </a:pPr>
            <a:r>
              <a:rPr lang="en-US" sz="4000" kern="1200">
                <a:solidFill>
                  <a:schemeClr val="bg1"/>
                </a:solidFill>
                <a:latin typeface="+mj-lt"/>
                <a:ea typeface="+mj-ea"/>
                <a:cs typeface="+mj-cs"/>
              </a:rPr>
              <a:t>Altered natural disturbance regimes</a:t>
            </a:r>
          </a:p>
        </p:txBody>
      </p:sp>
      <p:sp>
        <p:nvSpPr>
          <p:cNvPr id="6" name="TextBox 5">
            <a:extLst>
              <a:ext uri="{FF2B5EF4-FFF2-40B4-BE49-F238E27FC236}">
                <a16:creationId xmlns:a16="http://schemas.microsoft.com/office/drawing/2014/main" id="{1AF09839-35EA-403C-8961-2D1F56809A77}"/>
              </a:ext>
            </a:extLst>
          </p:cNvPr>
          <p:cNvSpPr txBox="1"/>
          <p:nvPr/>
        </p:nvSpPr>
        <p:spPr>
          <a:xfrm>
            <a:off x="1143000" y="5815698"/>
            <a:ext cx="6858000" cy="420001"/>
          </a:xfrm>
          <a:prstGeom prst="rect">
            <a:avLst/>
          </a:prstGeom>
        </p:spPr>
        <p:txBody>
          <a:bodyPr vert="horz" lIns="91440" tIns="45720" rIns="91440" bIns="45720" rtlCol="0">
            <a:normAutofit/>
          </a:bodyPr>
          <a:lstStyle/>
          <a:p>
            <a:pPr algn="ctr">
              <a:lnSpc>
                <a:spcPct val="90000"/>
              </a:lnSpc>
              <a:spcBef>
                <a:spcPts val="1000"/>
              </a:spcBef>
            </a:pPr>
            <a:r>
              <a:rPr lang="en-US" sz="1700" kern="1200">
                <a:solidFill>
                  <a:srgbClr val="FFBC70"/>
                </a:solidFill>
                <a:latin typeface="+mn-lt"/>
                <a:ea typeface="+mn-ea"/>
                <a:cs typeface="+mn-cs"/>
              </a:rPr>
              <a:t>Seidl et al. 2017</a:t>
            </a: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5746932"/>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68601"/>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3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21" descr="Projected Change in Spring Precipitation"/>
          <p:cNvPicPr preferRelativeResize="0"/>
          <p:nvPr/>
        </p:nvPicPr>
        <p:blipFill rotWithShape="1">
          <a:blip r:embed="rId3">
            <a:alphaModFix/>
          </a:blip>
          <a:srcRect t="7347"/>
          <a:stretch/>
        </p:blipFill>
        <p:spPr>
          <a:xfrm>
            <a:off x="949650" y="1771096"/>
            <a:ext cx="7244698" cy="4365400"/>
          </a:xfrm>
          <a:prstGeom prst="rect">
            <a:avLst/>
          </a:prstGeom>
          <a:noFill/>
          <a:ln>
            <a:noFill/>
          </a:ln>
        </p:spPr>
      </p:pic>
      <p:sp>
        <p:nvSpPr>
          <p:cNvPr id="135" name="Google Shape;135;p21"/>
          <p:cNvSpPr txBox="1"/>
          <p:nvPr/>
        </p:nvSpPr>
        <p:spPr>
          <a:xfrm>
            <a:off x="895911" y="6185174"/>
            <a:ext cx="76966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 sz="1800" b="0" i="0" u="none" strike="noStrike" cap="none" dirty="0">
                <a:solidFill>
                  <a:schemeClr val="tx1"/>
                </a:solidFill>
                <a:latin typeface="Calibri"/>
                <a:ea typeface="Calibri"/>
                <a:cs typeface="Calibri"/>
                <a:sym typeface="Calibri"/>
              </a:rPr>
              <a:t>NOAA National Centers of Environmental Information, State Climate Summaries </a:t>
            </a:r>
            <a:endParaRPr dirty="0">
              <a:solidFill>
                <a:schemeClr val="tx1"/>
              </a:solidFill>
            </a:endParaRPr>
          </a:p>
        </p:txBody>
      </p:sp>
      <p:sp>
        <p:nvSpPr>
          <p:cNvPr id="5" name="Google Shape;278;p36">
            <a:extLst>
              <a:ext uri="{FF2B5EF4-FFF2-40B4-BE49-F238E27FC236}">
                <a16:creationId xmlns:a16="http://schemas.microsoft.com/office/drawing/2014/main" id="{2E6F69EA-3999-4585-87FD-5BB47C96521E}"/>
              </a:ext>
            </a:extLst>
          </p:cNvPr>
          <p:cNvSpPr txBox="1"/>
          <p:nvPr/>
        </p:nvSpPr>
        <p:spPr>
          <a:xfrm>
            <a:off x="139175" y="126475"/>
            <a:ext cx="8839200" cy="1779944"/>
          </a:xfrm>
          <a:prstGeom prst="rect">
            <a:avLst/>
          </a:prstGeom>
          <a:solidFill>
            <a:srgbClr val="3F3F3F"/>
          </a:solid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4400" dirty="0">
                <a:solidFill>
                  <a:schemeClr val="lt1"/>
                </a:solidFill>
              </a:rPr>
              <a:t>Localized effects</a:t>
            </a:r>
          </a:p>
          <a:p>
            <a:pPr marL="0" lvl="0" indent="0" algn="ctr" rtl="0">
              <a:spcBef>
                <a:spcPts val="1000"/>
              </a:spcBef>
              <a:spcAft>
                <a:spcPts val="0"/>
              </a:spcAft>
              <a:buNone/>
            </a:pPr>
            <a:endParaRPr sz="2500" dirty="0">
              <a:solidFill>
                <a:schemeClr val="lt1"/>
              </a:solidFill>
            </a:endParaRPr>
          </a:p>
          <a:p>
            <a:pPr marL="0" lvl="0" indent="0" algn="l" rtl="0">
              <a:spcBef>
                <a:spcPts val="0"/>
              </a:spcBef>
              <a:spcAft>
                <a:spcPts val="0"/>
              </a:spcAft>
              <a:buNone/>
            </a:pPr>
            <a:endParaRPr sz="1800" dirty="0">
              <a:solidFill>
                <a:schemeClr val="lt1"/>
              </a:solidFill>
            </a:endParaRPr>
          </a:p>
        </p:txBody>
      </p:sp>
      <p:sp>
        <p:nvSpPr>
          <p:cNvPr id="6" name="Google Shape;422;p50">
            <a:extLst>
              <a:ext uri="{FF2B5EF4-FFF2-40B4-BE49-F238E27FC236}">
                <a16:creationId xmlns:a16="http://schemas.microsoft.com/office/drawing/2014/main" id="{7DFDB7FF-DCC4-4D8D-A47D-7E33BD8094D4}"/>
              </a:ext>
            </a:extLst>
          </p:cNvPr>
          <p:cNvSpPr/>
          <p:nvPr/>
        </p:nvSpPr>
        <p:spPr>
          <a:xfrm>
            <a:off x="2980654" y="1096318"/>
            <a:ext cx="3182691" cy="18288"/>
          </a:xfrm>
          <a:custGeom>
            <a:avLst/>
            <a:gdLst/>
            <a:ahLst/>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bg1"/>
          </a:solidFill>
          <a:ln w="41275"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highlight>
                <a:srgbClr val="C0C0C0"/>
              </a:highlight>
              <a:latin typeface="Calibri"/>
              <a:ea typeface="Calibri"/>
              <a:cs typeface="Calibri"/>
              <a:sym typeface="Calibri"/>
            </a:endParaRPr>
          </a:p>
        </p:txBody>
      </p:sp>
      <p:sp>
        <p:nvSpPr>
          <p:cNvPr id="3" name="TextBox 2">
            <a:extLst>
              <a:ext uri="{FF2B5EF4-FFF2-40B4-BE49-F238E27FC236}">
                <a16:creationId xmlns:a16="http://schemas.microsoft.com/office/drawing/2014/main" id="{9135ACE8-6C59-762A-0D8C-AD4E3A8A8546}"/>
              </a:ext>
            </a:extLst>
          </p:cNvPr>
          <p:cNvSpPr txBox="1"/>
          <p:nvPr/>
        </p:nvSpPr>
        <p:spPr>
          <a:xfrm>
            <a:off x="3130339" y="1188566"/>
            <a:ext cx="2856872" cy="461665"/>
          </a:xfrm>
          <a:prstGeom prst="rect">
            <a:avLst/>
          </a:prstGeom>
          <a:noFill/>
        </p:spPr>
        <p:txBody>
          <a:bodyPr wrap="none" rtlCol="0">
            <a:spAutoFit/>
          </a:bodyPr>
          <a:lstStyle/>
          <a:p>
            <a:r>
              <a:rPr lang="en" sz="2400" dirty="0">
                <a:solidFill>
                  <a:schemeClr val="lt1"/>
                </a:solidFill>
              </a:rPr>
              <a:t>Spring Precipitation</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cxnSp>
        <p:nvCxnSpPr>
          <p:cNvPr id="166" name="Straight Connector 165">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Google Shape;161;p9"/>
          <p:cNvSpPr txBox="1">
            <a:spLocks noGrp="1"/>
          </p:cNvSpPr>
          <p:nvPr>
            <p:ph type="title"/>
          </p:nvPr>
        </p:nvSpPr>
        <p:spPr>
          <a:xfrm>
            <a:off x="393363" y="452035"/>
            <a:ext cx="8354891" cy="930447"/>
          </a:xfrm>
          <a:prstGeom prst="rect">
            <a:avLst/>
          </a:prstGeom>
        </p:spPr>
        <p:txBody>
          <a:bodyPr spcFirstLastPara="1" vert="horz" lIns="91440" tIns="45720" rIns="91440" bIns="45720" rtlCol="0" anchor="b" anchorCtr="0">
            <a:normAutofit/>
          </a:bodyPr>
          <a:lstStyle/>
          <a:p>
            <a:pPr marL="0" lvl="0" indent="0" algn="ctr">
              <a:spcBef>
                <a:spcPct val="0"/>
              </a:spcBef>
              <a:spcAft>
                <a:spcPts val="0"/>
              </a:spcAft>
              <a:buClr>
                <a:schemeClr val="dk1"/>
              </a:buClr>
              <a:buSzPts val="4400"/>
            </a:pPr>
            <a:r>
              <a:rPr lang="en-US" kern="1200" dirty="0">
                <a:solidFill>
                  <a:schemeClr val="bg1"/>
                </a:solidFill>
                <a:latin typeface="+mj-lt"/>
                <a:ea typeface="+mj-ea"/>
                <a:cs typeface="+mj-cs"/>
              </a:rPr>
              <a:t>Localized effects</a:t>
            </a:r>
          </a:p>
        </p:txBody>
      </p:sp>
      <p:cxnSp>
        <p:nvCxnSpPr>
          <p:cNvPr id="170" name="Straight Connector 169">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E4A6BD-31AD-44D1-97D8-7C62D5484BAC}"/>
              </a:ext>
            </a:extLst>
          </p:cNvPr>
          <p:cNvPicPr>
            <a:picLocks noChangeAspect="1"/>
          </p:cNvPicPr>
          <p:nvPr/>
        </p:nvPicPr>
        <p:blipFill>
          <a:blip r:embed="rId3"/>
          <a:stretch>
            <a:fillRect/>
          </a:stretch>
        </p:blipFill>
        <p:spPr>
          <a:xfrm>
            <a:off x="0" y="2577808"/>
            <a:ext cx="9144000" cy="3259336"/>
          </a:xfrm>
          <a:prstGeom prst="rect">
            <a:avLst/>
          </a:prstGeom>
        </p:spPr>
      </p:pic>
      <p:sp>
        <p:nvSpPr>
          <p:cNvPr id="17" name="TextBox 16">
            <a:extLst>
              <a:ext uri="{FF2B5EF4-FFF2-40B4-BE49-F238E27FC236}">
                <a16:creationId xmlns:a16="http://schemas.microsoft.com/office/drawing/2014/main" id="{740CB6D8-332E-4557-8739-CFC329058D37}"/>
              </a:ext>
            </a:extLst>
          </p:cNvPr>
          <p:cNvSpPr txBox="1"/>
          <p:nvPr/>
        </p:nvSpPr>
        <p:spPr>
          <a:xfrm>
            <a:off x="2277881" y="1575972"/>
            <a:ext cx="4585854" cy="461665"/>
          </a:xfrm>
          <a:prstGeom prst="rect">
            <a:avLst/>
          </a:prstGeom>
          <a:noFill/>
        </p:spPr>
        <p:txBody>
          <a:bodyPr wrap="square">
            <a:spAutoFit/>
          </a:bodyPr>
          <a:lstStyle/>
          <a:p>
            <a:pPr algn="ctr"/>
            <a:r>
              <a:rPr lang="en-US" sz="2400" kern="1200" dirty="0">
                <a:solidFill>
                  <a:schemeClr val="bg1"/>
                </a:solidFill>
                <a:latin typeface="Calibri" panose="020F0502020204030204" pitchFamily="34" charset="0"/>
                <a:ea typeface="+mj-ea"/>
                <a:cs typeface="Calibri" panose="020F0502020204030204" pitchFamily="34" charset="0"/>
              </a:rPr>
              <a:t>Drought 2000-2023</a:t>
            </a:r>
            <a:endParaRPr lang="en-US" sz="2400" dirty="0">
              <a:latin typeface="Calibri" panose="020F0502020204030204" pitchFamily="34" charset="0"/>
              <a:cs typeface="Calibri" panose="020F0502020204030204" pitchFamily="34" charset="0"/>
            </a:endParaRP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Page">
  <a:themeElements>
    <a:clrScheme name="Custom 1">
      <a:dk1>
        <a:srgbClr val="3F3F3F"/>
      </a:dk1>
      <a:lt1>
        <a:sysClr val="window" lastClr="FFFFFF"/>
      </a:lt1>
      <a:dk2>
        <a:srgbClr val="0D2D6C"/>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Public Sans (custom)">
      <a:majorFont>
        <a:latin typeface="Public Sans ExtraBold"/>
        <a:ea typeface=""/>
        <a:cs typeface=""/>
      </a:majorFont>
      <a:minorFont>
        <a:latin typeface="Public Sans"/>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DEEP_2022_Template" id="{11ADC2F8-6AC9-4A3E-9EB2-DBE9872521F4}" vid="{6953BA63-F378-47E8-9590-0E131D50D19B}"/>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3AFEDFD235449B62D0E4AD0FC3165" ma:contentTypeVersion="16" ma:contentTypeDescription="Create a new document." ma:contentTypeScope="" ma:versionID="28814ffa23722126a94f3dc9efc91816">
  <xsd:schema xmlns:xsd="http://www.w3.org/2001/XMLSchema" xmlns:xs="http://www.w3.org/2001/XMLSchema" xmlns:p="http://schemas.microsoft.com/office/2006/metadata/properties" xmlns:ns2="941d13d7-cd23-4444-865e-085fcbc3ae9c" xmlns:ns3="9f6c258b-11ca-465f-9403-fd542d489a0f" targetNamespace="http://schemas.microsoft.com/office/2006/metadata/properties" ma:root="true" ma:fieldsID="f51cfe7f59cf84398523f6fd92e7c032" ns2:_="" ns3:_="">
    <xsd:import namespace="941d13d7-cd23-4444-865e-085fcbc3ae9c"/>
    <xsd:import namespace="9f6c258b-11ca-465f-9403-fd542d489a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d13d7-cd23-4444-865e-085fcbc3a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3a3e4d-181c-4347-8673-318d28bfdb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c258b-11ca-465f-9403-fd542d489a0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fbd4f1d-0d5d-4549-97a8-f60281ef7dad}" ma:internalName="TaxCatchAll" ma:showField="CatchAllData" ma:web="9f6c258b-11ca-465f-9403-fd542d489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9E83FA-CEF4-4623-9092-C1AC9D37BBEC}"/>
</file>

<file path=customXml/itemProps2.xml><?xml version="1.0" encoding="utf-8"?>
<ds:datastoreItem xmlns:ds="http://schemas.openxmlformats.org/officeDocument/2006/customXml" ds:itemID="{2D36D002-15FD-43F9-A47E-FDC7A714CA7C}"/>
</file>

<file path=docProps/app.xml><?xml version="1.0" encoding="utf-8"?>
<Properties xmlns="http://schemas.openxmlformats.org/officeDocument/2006/extended-properties" xmlns:vt="http://schemas.openxmlformats.org/officeDocument/2006/docPropsVTypes">
  <TotalTime>547</TotalTime>
  <Words>5762</Words>
  <Application>Microsoft Office PowerPoint</Application>
  <PresentationFormat>On-screen Show (4:3)</PresentationFormat>
  <Paragraphs>390</Paragraphs>
  <Slides>25</Slides>
  <Notes>25</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1_Office Theme</vt:lpstr>
      <vt:lpstr>2_Office Theme</vt:lpstr>
      <vt:lpstr>Master Page</vt:lpstr>
      <vt:lpstr>Climate Change &amp; Connecticut Forests</vt:lpstr>
      <vt:lpstr>Climate change IN CONNECTICUT | At a glance</vt:lpstr>
      <vt:lpstr>Global change</vt:lpstr>
      <vt:lpstr>Localized effects </vt:lpstr>
      <vt:lpstr>Global change</vt:lpstr>
      <vt:lpstr>Localized effects</vt:lpstr>
      <vt:lpstr>Altered natural disturbance regimes</vt:lpstr>
      <vt:lpstr>PowerPoint Presentation</vt:lpstr>
      <vt:lpstr>Localized effects</vt:lpstr>
      <vt:lpstr>Drought</vt:lpstr>
      <vt:lpstr>PowerPoint Presentation</vt:lpstr>
      <vt:lpstr>PowerPoint Presentation</vt:lpstr>
      <vt:lpstr>PowerPoint Presentation</vt:lpstr>
      <vt:lpstr>Soil frost reduces ecological function</vt:lpstr>
      <vt:lpstr>PowerPoint Presentation</vt:lpstr>
      <vt:lpstr>PowerPoint Presentation</vt:lpstr>
      <vt:lpstr>PowerPoint Presentation</vt:lpstr>
      <vt:lpstr>forests are a natural solution to climate change the good news  </vt:lpstr>
      <vt:lpstr>Climate change compromises CT forest health &amp; function the bad news</vt:lpstr>
      <vt:lpstr>Forest are only effective in combating climate change if they are  healthy and resilient</vt:lpstr>
      <vt:lpstr>A resilient forest</vt:lpstr>
      <vt:lpstr>Why manage for resilience?</vt:lpstr>
      <vt:lpstr>PowerPoint Presentation</vt:lpstr>
      <vt:lpstr>Questions?</vt:lpstr>
      <vt:lpstr>In review: A changing climate…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&amp; Connecticut Forests</dc:title>
  <dc:creator>Urbano, Andrea</dc:creator>
  <cp:lastModifiedBy>Urbano, Andrea</cp:lastModifiedBy>
  <cp:revision>55</cp:revision>
  <dcterms:created xsi:type="dcterms:W3CDTF">2021-07-14T19:17:56Z</dcterms:created>
  <dcterms:modified xsi:type="dcterms:W3CDTF">2023-05-10T19:20:56Z</dcterms:modified>
</cp:coreProperties>
</file>