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3" r:id="rId3"/>
  </p:sldMasterIdLst>
  <p:notesMasterIdLst>
    <p:notesMasterId r:id="rId44"/>
  </p:notesMasterIdLst>
  <p:sldIdLst>
    <p:sldId id="530" r:id="rId4"/>
    <p:sldId id="518" r:id="rId5"/>
    <p:sldId id="447" r:id="rId6"/>
    <p:sldId id="474" r:id="rId7"/>
    <p:sldId id="439" r:id="rId8"/>
    <p:sldId id="524" r:id="rId9"/>
    <p:sldId id="449" r:id="rId10"/>
    <p:sldId id="523" r:id="rId11"/>
    <p:sldId id="519" r:id="rId12"/>
    <p:sldId id="527" r:id="rId13"/>
    <p:sldId id="520" r:id="rId14"/>
    <p:sldId id="529" r:id="rId15"/>
    <p:sldId id="371" r:id="rId16"/>
    <p:sldId id="526" r:id="rId17"/>
    <p:sldId id="479" r:id="rId18"/>
    <p:sldId id="453" r:id="rId19"/>
    <p:sldId id="509" r:id="rId20"/>
    <p:sldId id="487" r:id="rId21"/>
    <p:sldId id="492" r:id="rId22"/>
    <p:sldId id="490" r:id="rId23"/>
    <p:sldId id="491" r:id="rId24"/>
    <p:sldId id="510" r:id="rId25"/>
    <p:sldId id="472" r:id="rId26"/>
    <p:sldId id="476" r:id="rId27"/>
    <p:sldId id="506" r:id="rId28"/>
    <p:sldId id="512" r:id="rId29"/>
    <p:sldId id="511" r:id="rId30"/>
    <p:sldId id="513" r:id="rId31"/>
    <p:sldId id="478" r:id="rId32"/>
    <p:sldId id="507" r:id="rId33"/>
    <p:sldId id="508" r:id="rId34"/>
    <p:sldId id="516" r:id="rId35"/>
    <p:sldId id="517" r:id="rId36"/>
    <p:sldId id="481" r:id="rId37"/>
    <p:sldId id="482" r:id="rId38"/>
    <p:sldId id="484" r:id="rId39"/>
    <p:sldId id="483" r:id="rId40"/>
    <p:sldId id="485" r:id="rId41"/>
    <p:sldId id="468" r:id="rId42"/>
    <p:sldId id="473" r:id="rId4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32787"/>
    <p:restoredTop sz="90929"/>
  </p:normalViewPr>
  <p:slideViewPr>
    <p:cSldViewPr>
      <p:cViewPr varScale="1">
        <p:scale>
          <a:sx n="105" d="100"/>
          <a:sy n="105" d="100"/>
        </p:scale>
        <p:origin x="46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0" d="100"/>
          <a:sy n="80" d="100"/>
        </p:scale>
        <p:origin x="-197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US"/>
          </a:p>
        </p:txBody>
      </p:sp>
      <p:sp>
        <p:nvSpPr>
          <p:cNvPr id="890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90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90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a:p>
        </p:txBody>
      </p:sp>
      <p:sp>
        <p:nvSpPr>
          <p:cNvPr id="890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57A4F270-3274-4D5F-A165-7595DFA75E9F}" type="slidenum">
              <a:rPr lang="en-US"/>
              <a:pPr>
                <a:defRPr/>
              </a:pPr>
              <a:t>‹#›</a:t>
            </a:fld>
            <a:endParaRPr lang="en-US"/>
          </a:p>
        </p:txBody>
      </p:sp>
    </p:spTree>
    <p:extLst>
      <p:ext uri="{BB962C8B-B14F-4D97-AF65-F5344CB8AC3E}">
        <p14:creationId xmlns:p14="http://schemas.microsoft.com/office/powerpoint/2010/main" val="4180681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F63C3B28-3F49-49BD-AE68-8F715892B353}" type="slidenum">
              <a:rPr lang="en-US" smtClean="0">
                <a:latin typeface="Times New Roman" pitchFamily="18" charset="0"/>
              </a:rPr>
              <a:pPr/>
              <a:t>3</a:t>
            </a:fld>
            <a:endParaRPr lang="en-US" dirty="0" smtClean="0">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624163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A8330C70-FDB5-41FA-AC3E-F7A05799C2CA}" type="slidenum">
              <a:rPr lang="en-US" smtClean="0">
                <a:latin typeface="Times New Roman" pitchFamily="18" charset="0"/>
              </a:rPr>
              <a:pPr/>
              <a:t>20</a:t>
            </a:fld>
            <a:endParaRPr lang="en-US">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2513911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r>
              <a:rPr lang="en-US">
                <a:latin typeface="Times New Roman" pitchFamily="18" charset="0"/>
              </a:rPr>
              <a:t>Larvae dipping in the past and present, look for larvae, if present use larvicide.</a:t>
            </a:r>
          </a:p>
        </p:txBody>
      </p:sp>
      <p:sp>
        <p:nvSpPr>
          <p:cNvPr id="117764" name="Slide Number Placeholder 3"/>
          <p:cNvSpPr>
            <a:spLocks noGrp="1"/>
          </p:cNvSpPr>
          <p:nvPr>
            <p:ph type="sldNum" sz="quarter" idx="5"/>
          </p:nvPr>
        </p:nvSpPr>
        <p:spPr>
          <a:noFill/>
        </p:spPr>
        <p:txBody>
          <a:bodyPr/>
          <a:lstStyle/>
          <a:p>
            <a:fld id="{294C1EA8-DAF4-4991-B4F3-1E9C2CD0F76D}" type="slidenum">
              <a:rPr lang="en-US" smtClean="0">
                <a:latin typeface="Times New Roman" pitchFamily="18" charset="0"/>
              </a:rPr>
              <a:pPr/>
              <a:t>24</a:t>
            </a:fld>
            <a:endParaRPr lang="en-US">
              <a:latin typeface="Times New Roman" pitchFamily="18" charset="0"/>
            </a:endParaRPr>
          </a:p>
        </p:txBody>
      </p:sp>
    </p:spTree>
    <p:extLst>
      <p:ext uri="{BB962C8B-B14F-4D97-AF65-F5344CB8AC3E}">
        <p14:creationId xmlns:p14="http://schemas.microsoft.com/office/powerpoint/2010/main" val="59592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64A6756-41EC-4B44-B906-C34C631AE8A8}" type="slidenum">
              <a:rPr lang="en-US" altLang="en-US" sz="1200"/>
              <a:pPr/>
              <a:t>25</a:t>
            </a:fld>
            <a:endParaRPr lang="en-US" alt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anose="02020603050405020304" pitchFamily="18" charset="0"/>
              </a:rPr>
              <a:t>A gas-powered back pack blower, (next slide)</a:t>
            </a:r>
          </a:p>
        </p:txBody>
      </p:sp>
    </p:spTree>
    <p:extLst>
      <p:ext uri="{BB962C8B-B14F-4D97-AF65-F5344CB8AC3E}">
        <p14:creationId xmlns:p14="http://schemas.microsoft.com/office/powerpoint/2010/main" val="497069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587FFB6-3BC9-4B88-A909-F4C2EB7C0B15}" type="slidenum">
              <a:rPr lang="en-US" altLang="en-US" sz="1200"/>
              <a:pPr/>
              <a:t>30</a:t>
            </a:fld>
            <a:endParaRPr lang="en-US" alt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anose="02020603050405020304" pitchFamily="18" charset="0"/>
              </a:rPr>
              <a:t>Aerially by helicopter or airplane to cover large areas.</a:t>
            </a:r>
          </a:p>
        </p:txBody>
      </p:sp>
    </p:spTree>
    <p:extLst>
      <p:ext uri="{BB962C8B-B14F-4D97-AF65-F5344CB8AC3E}">
        <p14:creationId xmlns:p14="http://schemas.microsoft.com/office/powerpoint/2010/main" val="4254835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7DA5B-CFCF-4808-89CA-003F7C7EE3ED}" type="slidenum">
              <a:rPr lang="en-US" smtClean="0">
                <a:solidFill>
                  <a:srgbClr val="000000"/>
                </a:solidFill>
              </a:rPr>
              <a:pPr/>
              <a:t>39</a:t>
            </a:fld>
            <a:endParaRPr lang="en-US">
              <a:solidFill>
                <a:srgbClr val="000000"/>
              </a:solidFill>
            </a:endParaRPr>
          </a:p>
        </p:txBody>
      </p:sp>
    </p:spTree>
    <p:extLst>
      <p:ext uri="{BB962C8B-B14F-4D97-AF65-F5344CB8AC3E}">
        <p14:creationId xmlns:p14="http://schemas.microsoft.com/office/powerpoint/2010/main" val="1357321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96034B07-9746-4436-9C7D-31E9621D3F30}" type="slidenum">
              <a:rPr lang="en-US" smtClean="0">
                <a:latin typeface="Times New Roman" pitchFamily="18" charset="0"/>
              </a:rPr>
              <a:pPr/>
              <a:t>40</a:t>
            </a:fld>
            <a:endParaRPr lang="en-US">
              <a:latin typeface="Times New Roman" pitchFamily="18"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r>
              <a:rPr lang="en-US">
                <a:latin typeface="Times New Roman" pitchFamily="18" charset="0"/>
              </a:rPr>
              <a:t>Title slide</a:t>
            </a:r>
          </a:p>
        </p:txBody>
      </p:sp>
    </p:spTree>
    <p:extLst>
      <p:ext uri="{BB962C8B-B14F-4D97-AF65-F5344CB8AC3E}">
        <p14:creationId xmlns:p14="http://schemas.microsoft.com/office/powerpoint/2010/main" val="1631007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8476E7AD-E2C6-4715-8BFE-F0FE2741ECD1}" type="slidenum">
              <a:rPr lang="en-US" smtClean="0">
                <a:latin typeface="Times New Roman" pitchFamily="18" charset="0"/>
              </a:rPr>
              <a:pPr/>
              <a:t>4</a:t>
            </a:fld>
            <a:endParaRPr lang="en-US" dirty="0">
              <a:latin typeface="Times New Roman" pitchFamily="18"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321373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18C5FA5F-8595-4D8A-BA09-5941A569B8BE}" type="slidenum">
              <a:rPr lang="en-US" smtClean="0">
                <a:solidFill>
                  <a:srgbClr val="000000"/>
                </a:solidFill>
                <a:latin typeface="Times New Roman" pitchFamily="18" charset="0"/>
              </a:rPr>
              <a:pPr/>
              <a:t>6</a:t>
            </a:fld>
            <a:endParaRPr lang="en-US">
              <a:solidFill>
                <a:srgbClr val="000000"/>
              </a:solidFill>
              <a:latin typeface="Times New Roman" pitchFamily="18" charset="0"/>
            </a:endParaRPr>
          </a:p>
        </p:txBody>
      </p:sp>
      <p:sp>
        <p:nvSpPr>
          <p:cNvPr id="113667" name="Rectangle 2"/>
          <p:cNvSpPr>
            <a:spLocks noGrp="1" noRot="1" noChangeAspect="1" noChangeArrowheads="1" noTextEdit="1"/>
          </p:cNvSpPr>
          <p:nvPr>
            <p:ph type="sldImg"/>
          </p:nvPr>
        </p:nvSpPr>
        <p:spPr>
          <a:xfrm>
            <a:off x="1198563" y="727075"/>
            <a:ext cx="4462462" cy="3346450"/>
          </a:xfrm>
          <a:ln/>
        </p:spPr>
      </p:sp>
      <p:sp>
        <p:nvSpPr>
          <p:cNvPr id="113668" name="Rectangle 3"/>
          <p:cNvSpPr>
            <a:spLocks noGrp="1" noChangeArrowheads="1"/>
          </p:cNvSpPr>
          <p:nvPr>
            <p:ph type="body" idx="1"/>
          </p:nvPr>
        </p:nvSpPr>
        <p:spPr>
          <a:noFill/>
          <a:ln/>
        </p:spPr>
        <p:txBody>
          <a:bodyPr/>
          <a:lstStyle/>
          <a:p>
            <a:r>
              <a:rPr lang="en-US" sz="1400" dirty="0">
                <a:latin typeface="Times New Roman" pitchFamily="18" charset="0"/>
              </a:rPr>
              <a:t>As we approached this season, we, like everyone else were faced with the task of developing and implementing a WNV Surveillance and Response Plan.  Fortunately, we already had in place a comprehensive multi-agency Mosquito Management Program, (1997) that was principally designed to monitor mosquitoes for EEE so at least for the mosquito surveillance aspect this was simply an expansion of that program with the addition of more trapping sites.  In addition to the mosquito surveillance, we put into place an active wild bird surveillance working with the local health districts and municipalities .  Targeted crows (DPH) - DPH and veterinary pathologists at UCONN (necropsies, removed tissue), DPH did testing.  Domestic animal - horses (DOA and local veterinarians)</a:t>
            </a:r>
          </a:p>
        </p:txBody>
      </p:sp>
    </p:spTree>
    <p:extLst>
      <p:ext uri="{BB962C8B-B14F-4D97-AF65-F5344CB8AC3E}">
        <p14:creationId xmlns:p14="http://schemas.microsoft.com/office/powerpoint/2010/main" val="97143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EDF6F677-AB23-455B-A76A-7898A9F6A120}" type="slidenum">
              <a:rPr lang="en-US" smtClean="0">
                <a:latin typeface="Times New Roman" pitchFamily="18" charset="0"/>
              </a:rPr>
              <a:pPr/>
              <a:t>7</a:t>
            </a:fld>
            <a:endParaRPr lang="en-US" smtClean="0">
              <a:latin typeface="Times New Roman"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r>
              <a:rPr lang="en-US" smtClean="0">
                <a:latin typeface="Times New Roman" pitchFamily="18" charset="0"/>
              </a:rPr>
              <a:t>Integrated Pest Management Programs</a:t>
            </a:r>
          </a:p>
        </p:txBody>
      </p:sp>
    </p:spTree>
    <p:extLst>
      <p:ext uri="{BB962C8B-B14F-4D97-AF65-F5344CB8AC3E}">
        <p14:creationId xmlns:p14="http://schemas.microsoft.com/office/powerpoint/2010/main" val="4235541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7066DA46-CC76-4913-B12E-BE13039F38EE}" type="slidenum">
              <a:rPr lang="en-US" smtClean="0">
                <a:solidFill>
                  <a:prstClr val="black"/>
                </a:solidFill>
                <a:latin typeface="Times New Roman" pitchFamily="18" charset="0"/>
              </a:rPr>
              <a:pPr/>
              <a:t>8</a:t>
            </a:fld>
            <a:endParaRPr lang="en-US" dirty="0">
              <a:solidFill>
                <a:prstClr val="black"/>
              </a:solidFill>
              <a:latin typeface="Times New Roman"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2825628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460229A-79A0-4BB3-A63B-CEEC6AD67E14}" type="slidenum">
              <a:rPr lang="en-US" smtClean="0">
                <a:latin typeface="Times New Roman" pitchFamily="18" charset="0"/>
              </a:rPr>
              <a:pPr/>
              <a:t>13</a:t>
            </a:fld>
            <a:endParaRPr lang="en-US" smtClean="0">
              <a:latin typeface="Times New Roman" pitchFamily="18" charset="0"/>
            </a:endParaRPr>
          </a:p>
        </p:txBody>
      </p:sp>
      <p:sp>
        <p:nvSpPr>
          <p:cNvPr id="58371" name="Rectangle 2"/>
          <p:cNvSpPr>
            <a:spLocks noGrp="1" noRot="1" noChangeAspect="1" noChangeArrowheads="1" noTextEdit="1"/>
          </p:cNvSpPr>
          <p:nvPr>
            <p:ph type="sldImg"/>
          </p:nvPr>
        </p:nvSpPr>
        <p:spPr>
          <a:xfrm>
            <a:off x="1198563" y="727075"/>
            <a:ext cx="4462462" cy="3346450"/>
          </a:xfrm>
          <a:ln/>
        </p:spPr>
      </p:sp>
      <p:sp>
        <p:nvSpPr>
          <p:cNvPr id="58372" name="Rectangle 3"/>
          <p:cNvSpPr>
            <a:spLocks noGrp="1" noChangeArrowheads="1"/>
          </p:cNvSpPr>
          <p:nvPr>
            <p:ph type="body" idx="1"/>
          </p:nvPr>
        </p:nvSpPr>
        <p:spPr>
          <a:noFill/>
          <a:ln/>
        </p:spPr>
        <p:txBody>
          <a:bodyPr/>
          <a:lstStyle/>
          <a:p>
            <a:r>
              <a:rPr lang="en-US" smtClean="0">
                <a:latin typeface="Times New Roman" pitchFamily="18" charset="0"/>
              </a:rPr>
              <a:t>In addition to our direct control efforts, the DEP Office of Communication and Education put on a huge education campaign with the help of local Pub Health agencies to make people aware of mosquito breeding sites around the home, and to clean up sources of mosquito breeding like this. </a:t>
            </a:r>
          </a:p>
        </p:txBody>
      </p:sp>
    </p:spTree>
    <p:extLst>
      <p:ext uri="{BB962C8B-B14F-4D97-AF65-F5344CB8AC3E}">
        <p14:creationId xmlns:p14="http://schemas.microsoft.com/office/powerpoint/2010/main" val="1120871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6BAFBCC-57B2-42B4-A728-0667CDC67409}" type="slidenum">
              <a:rPr lang="en-US" smtClean="0">
                <a:latin typeface="Times New Roman" pitchFamily="18" charset="0"/>
              </a:rPr>
              <a:pPr/>
              <a:t>15</a:t>
            </a:fld>
            <a:endParaRPr lang="en-US">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r>
              <a:rPr lang="en-US">
                <a:latin typeface="Times New Roman" pitchFamily="18" charset="0"/>
              </a:rPr>
              <a:t>(common sense ways of preventing mosquito bites). Compounds containing DEET have been used since the 1940’s with an amazing track record of effectiveness and minimal risk to humans. With regard to using repellants containing DEET, the state Mosquito Management Program recommends using (sparingly) formulations containing no more than 30-40% DEET(10% or less on children). Studies have shown that formulations containing higher concentrations do not work that much better and individuals may have a higher risk of experiencing a skin reaction. Never let children put repellants on themselves (fingers end up in eyes and mouths). Apply repellant to your hand and put on your child. Do not apply around eyes, nose and mouth. Repellants containing permethrin can also be applied to clothing. Never apply permethrin-based products directly to the skin.</a:t>
            </a:r>
            <a:br>
              <a:rPr lang="en-US">
                <a:latin typeface="Times New Roman" pitchFamily="18" charset="0"/>
              </a:rPr>
            </a:br>
            <a:r>
              <a:rPr lang="en-US">
                <a:latin typeface="Times New Roman" pitchFamily="18" charset="0"/>
              </a:rPr>
              <a:t>ALWAYS READ THE LABEL.</a:t>
            </a:r>
          </a:p>
        </p:txBody>
      </p:sp>
    </p:spTree>
    <p:extLst>
      <p:ext uri="{BB962C8B-B14F-4D97-AF65-F5344CB8AC3E}">
        <p14:creationId xmlns:p14="http://schemas.microsoft.com/office/powerpoint/2010/main" val="251493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6BAFBCC-57B2-42B4-A728-0667CDC67409}" type="slidenum">
              <a:rPr lang="en-US" smtClean="0">
                <a:latin typeface="Times New Roman" pitchFamily="18" charset="0"/>
              </a:rPr>
              <a:pPr/>
              <a:t>16</a:t>
            </a:fld>
            <a:endParaRPr lang="en-US" smtClean="0">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r>
              <a:rPr lang="en-US" smtClean="0">
                <a:latin typeface="Times New Roman" pitchFamily="18" charset="0"/>
              </a:rPr>
              <a:t>(common sense ways of preventing mosquito bites). Compounds containing DEET have been used since the 1940’s with an amazing track record of effectiveness and minimal risk to humans. With regard to using repellants containing DEET, the state Mosquito Management Program recommends using (sparingly) formulations containing no more than 30-40% DEET(10% or less on children). Studies have shown that formulations containing higher concentrations do not work that much better and individuals may have a higher risk of experiencing a skin reaction. Never let children put repellants on themselves (fingers end up in eyes and mouths). Apply repellant to your hand and put on your child. Do not apply around eyes, nose and mouth. Repellants containing permethrin can also be applied to clothing. Never apply permethrin-based products directly to the skin.</a:t>
            </a:r>
            <a:br>
              <a:rPr lang="en-US" smtClean="0">
                <a:latin typeface="Times New Roman" pitchFamily="18" charset="0"/>
              </a:rPr>
            </a:br>
            <a:r>
              <a:rPr lang="en-US" smtClean="0">
                <a:latin typeface="Times New Roman" pitchFamily="18" charset="0"/>
              </a:rPr>
              <a:t>ALWAYS READ THE LABEL.</a:t>
            </a:r>
          </a:p>
        </p:txBody>
      </p:sp>
    </p:spTree>
    <p:extLst>
      <p:ext uri="{BB962C8B-B14F-4D97-AF65-F5344CB8AC3E}">
        <p14:creationId xmlns:p14="http://schemas.microsoft.com/office/powerpoint/2010/main" val="75342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97E8517E-E444-43EF-B7BB-D1826FDF046F}" type="slidenum">
              <a:rPr lang="en-US" smtClean="0">
                <a:latin typeface="Times New Roman" pitchFamily="18" charset="0"/>
              </a:rPr>
              <a:pPr/>
              <a:t>18</a:t>
            </a:fld>
            <a:endParaRPr lang="en-US">
              <a:latin typeface="Times New Roman" pitchFamily="18"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2490986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EAD927-870A-4238-8119-999340BDDC0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8F5DC5-C38F-4872-8AD5-F2B1FEF3280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67C30-0BC7-4A9B-BFAD-DCB888F067A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494374-5D80-46C1-ABAE-FA4BF676F783}" type="datetimeFigureOut">
              <a:rPr lang="en-US" smtClean="0">
                <a:solidFill>
                  <a:prstClr val="white">
                    <a:tint val="75000"/>
                  </a:prstClr>
                </a:solidFill>
              </a:rPr>
              <a:pPr/>
              <a:t>4/11/2019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ED30205-5956-4F54-B4ED-E8156152A8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22665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494374-5D80-46C1-ABAE-FA4BF676F783}" type="datetimeFigureOut">
              <a:rPr lang="en-US" smtClean="0">
                <a:solidFill>
                  <a:prstClr val="white">
                    <a:tint val="75000"/>
                  </a:prstClr>
                </a:solidFill>
              </a:rPr>
              <a:pPr/>
              <a:t>4/11/2019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ED30205-5956-4F54-B4ED-E8156152A8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99979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494374-5D80-46C1-ABAE-FA4BF676F783}" type="datetimeFigureOut">
              <a:rPr lang="en-US" smtClean="0">
                <a:solidFill>
                  <a:prstClr val="white">
                    <a:tint val="75000"/>
                  </a:prstClr>
                </a:solidFill>
              </a:rPr>
              <a:pPr/>
              <a:t>4/11/2019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ED30205-5956-4F54-B4ED-E8156152A8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22452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494374-5D80-46C1-ABAE-FA4BF676F783}" type="datetimeFigureOut">
              <a:rPr lang="en-US" smtClean="0">
                <a:solidFill>
                  <a:prstClr val="white">
                    <a:tint val="75000"/>
                  </a:prstClr>
                </a:solidFill>
              </a:rPr>
              <a:pPr/>
              <a:t>4/11/2019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ED30205-5956-4F54-B4ED-E8156152A8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41887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494374-5D80-46C1-ABAE-FA4BF676F783}" type="datetimeFigureOut">
              <a:rPr lang="en-US" smtClean="0">
                <a:solidFill>
                  <a:prstClr val="white">
                    <a:tint val="75000"/>
                  </a:prstClr>
                </a:solidFill>
              </a:rPr>
              <a:pPr/>
              <a:t>4/11/2019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DED30205-5956-4F54-B4ED-E8156152A8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8796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494374-5D80-46C1-ABAE-FA4BF676F783}" type="datetimeFigureOut">
              <a:rPr lang="en-US" smtClean="0">
                <a:solidFill>
                  <a:prstClr val="white">
                    <a:tint val="75000"/>
                  </a:prstClr>
                </a:solidFill>
              </a:rPr>
              <a:pPr/>
              <a:t>4/11/2019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DED30205-5956-4F54-B4ED-E8156152A8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22017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94374-5D80-46C1-ABAE-FA4BF676F783}" type="datetimeFigureOut">
              <a:rPr lang="en-US" smtClean="0">
                <a:solidFill>
                  <a:prstClr val="white">
                    <a:tint val="75000"/>
                  </a:prstClr>
                </a:solidFill>
              </a:rPr>
              <a:pPr/>
              <a:t>4/11/2019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DED30205-5956-4F54-B4ED-E8156152A8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60143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494374-5D80-46C1-ABAE-FA4BF676F783}" type="datetimeFigureOut">
              <a:rPr lang="en-US" smtClean="0">
                <a:solidFill>
                  <a:prstClr val="white">
                    <a:tint val="75000"/>
                  </a:prstClr>
                </a:solidFill>
              </a:rPr>
              <a:pPr/>
              <a:t>4/11/2019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ED30205-5956-4F54-B4ED-E8156152A8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20823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4B383E-375C-4C75-9050-ADD385DA21C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494374-5D80-46C1-ABAE-FA4BF676F783}" type="datetimeFigureOut">
              <a:rPr lang="en-US" smtClean="0">
                <a:solidFill>
                  <a:prstClr val="white">
                    <a:tint val="75000"/>
                  </a:prstClr>
                </a:solidFill>
              </a:rPr>
              <a:pPr/>
              <a:t>4/11/2019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ED30205-5956-4F54-B4ED-E8156152A8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53972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494374-5D80-46C1-ABAE-FA4BF676F783}" type="datetimeFigureOut">
              <a:rPr lang="en-US" smtClean="0">
                <a:solidFill>
                  <a:prstClr val="white">
                    <a:tint val="75000"/>
                  </a:prstClr>
                </a:solidFill>
              </a:rPr>
              <a:pPr/>
              <a:t>4/11/2019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ED30205-5956-4F54-B4ED-E8156152A8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03542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494374-5D80-46C1-ABAE-FA4BF676F783}" type="datetimeFigureOut">
              <a:rPr lang="en-US" smtClean="0">
                <a:solidFill>
                  <a:prstClr val="white">
                    <a:tint val="75000"/>
                  </a:prstClr>
                </a:solidFill>
              </a:rPr>
              <a:pPr/>
              <a:t>4/11/2019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ED30205-5956-4F54-B4ED-E8156152A8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79517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blue">
    <p:spTree>
      <p:nvGrpSpPr>
        <p:cNvPr id="1" name=""/>
        <p:cNvGrpSpPr/>
        <p:nvPr/>
      </p:nvGrpSpPr>
      <p:grpSpPr>
        <a:xfrm>
          <a:off x="0" y="0"/>
          <a:ext cx="0" cy="0"/>
          <a:chOff x="0" y="0"/>
          <a:chExt cx="0" cy="0"/>
        </a:xfrm>
      </p:grpSpPr>
      <p:sp>
        <p:nvSpPr>
          <p:cNvPr id="12" name="Rectangle 11"/>
          <p:cNvSpPr/>
          <p:nvPr/>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14" name="Picture 16" descr="DEEPsFirstslides2-8-12ONLY.jpg"/>
          <p:cNvPicPr>
            <a:picLocks noChangeAspect="1"/>
          </p:cNvPicPr>
          <p:nvPr/>
        </p:nvPicPr>
        <p:blipFill>
          <a:blip r:embed="rId2" cstate="print"/>
          <a:srcRect/>
          <a:stretch>
            <a:fillRect/>
          </a:stretch>
        </p:blipFill>
        <p:spPr bwMode="auto">
          <a:xfrm>
            <a:off x="0" y="4800600"/>
            <a:ext cx="6737350" cy="1268413"/>
          </a:xfrm>
          <a:prstGeom prst="rect">
            <a:avLst/>
          </a:prstGeom>
          <a:noFill/>
          <a:ln w="9525">
            <a:noFill/>
            <a:miter lim="800000"/>
            <a:headEnd/>
            <a:tailEnd/>
          </a:ln>
        </p:spPr>
      </p:pic>
      <p:pic>
        <p:nvPicPr>
          <p:cNvPr id="15" name="Picture 6" descr="DEEPLogoRectangleCOLORsmall.jpg"/>
          <p:cNvPicPr>
            <a:picLocks noChangeAspect="1"/>
          </p:cNvPicPr>
          <p:nvPr/>
        </p:nvPicPr>
        <p:blipFill>
          <a:blip r:embed="rId3" cstate="print"/>
          <a:srcRect/>
          <a:stretch>
            <a:fillRect/>
          </a:stretch>
        </p:blipFill>
        <p:spPr bwMode="auto">
          <a:xfrm>
            <a:off x="6934200" y="4953000"/>
            <a:ext cx="1962150" cy="869950"/>
          </a:xfrm>
          <a:prstGeom prst="rect">
            <a:avLst/>
          </a:prstGeom>
          <a:noFill/>
          <a:ln w="9525">
            <a:noFill/>
            <a:miter lim="800000"/>
            <a:headEnd/>
            <a:tailEnd/>
          </a:ln>
        </p:spPr>
      </p:pic>
      <p:sp>
        <p:nvSpPr>
          <p:cNvPr id="16" name="Rectangle 15"/>
          <p:cNvSpPr/>
          <p:nvPr/>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7" name="TextBox 16"/>
          <p:cNvSpPr txBox="1"/>
          <p:nvPr/>
        </p:nvSpPr>
        <p:spPr>
          <a:xfrm>
            <a:off x="14514" y="3505200"/>
            <a:ext cx="9144000" cy="1200329"/>
          </a:xfrm>
          <a:prstGeom prst="rect">
            <a:avLst/>
          </a:prstGeom>
          <a:noFill/>
        </p:spPr>
        <p:txBody>
          <a:bodyPr wrap="square" rtlCol="0">
            <a:spAutoFit/>
          </a:bodyPr>
          <a:lstStyle/>
          <a:p>
            <a:pPr eaLnBrk="1" fontAlgn="auto" hangingPunct="1">
              <a:spcBef>
                <a:spcPts val="0"/>
              </a:spcBef>
              <a:spcAft>
                <a:spcPts val="0"/>
              </a:spcAft>
            </a:pPr>
            <a:r>
              <a:rPr lang="en-US" sz="3600" dirty="0" smtClean="0">
                <a:solidFill>
                  <a:prstClr val="white"/>
                </a:solidFill>
                <a:latin typeface="Calibri"/>
              </a:rPr>
              <a:t>Connecticut Department of</a:t>
            </a:r>
          </a:p>
          <a:p>
            <a:pPr eaLnBrk="1" fontAlgn="auto" hangingPunct="1">
              <a:spcBef>
                <a:spcPts val="0"/>
              </a:spcBef>
              <a:spcAft>
                <a:spcPts val="0"/>
              </a:spcAft>
            </a:pPr>
            <a:r>
              <a:rPr lang="en-US" sz="3600" dirty="0" smtClean="0">
                <a:solidFill>
                  <a:prstClr val="white"/>
                </a:solidFill>
                <a:latin typeface="Calibri"/>
              </a:rPr>
              <a:t>Energy and Environmental Protection</a:t>
            </a:r>
            <a:endParaRPr lang="en-US" sz="3600" dirty="0">
              <a:solidFill>
                <a:prstClr val="white"/>
              </a:solidFill>
              <a:latin typeface="Calibri"/>
            </a:endParaRPr>
          </a:p>
        </p:txBody>
      </p:sp>
      <p:sp>
        <p:nvSpPr>
          <p:cNvPr id="8" name="Rectangle 7"/>
          <p:cNvSpPr/>
          <p:nvPr userDrawn="1"/>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10" name="Picture 16" descr="DEEPsFirstslides2-8-12ONLY.jpg"/>
          <p:cNvPicPr>
            <a:picLocks noChangeAspect="1"/>
          </p:cNvPicPr>
          <p:nvPr userDrawn="1"/>
        </p:nvPicPr>
        <p:blipFill>
          <a:blip r:embed="rId2" cstate="print"/>
          <a:srcRect/>
          <a:stretch>
            <a:fillRect/>
          </a:stretch>
        </p:blipFill>
        <p:spPr bwMode="auto">
          <a:xfrm>
            <a:off x="0" y="4800600"/>
            <a:ext cx="6737350" cy="1268413"/>
          </a:xfrm>
          <a:prstGeom prst="rect">
            <a:avLst/>
          </a:prstGeom>
          <a:noFill/>
          <a:ln w="9525">
            <a:noFill/>
            <a:miter lim="800000"/>
            <a:headEnd/>
            <a:tailEnd/>
          </a:ln>
        </p:spPr>
      </p:pic>
      <p:pic>
        <p:nvPicPr>
          <p:cNvPr id="11" name="Picture 6" descr="DEEPLogoRectangleCOLORsmall.jpg"/>
          <p:cNvPicPr>
            <a:picLocks noChangeAspect="1"/>
          </p:cNvPicPr>
          <p:nvPr userDrawn="1"/>
        </p:nvPicPr>
        <p:blipFill>
          <a:blip r:embed="rId3" cstate="print"/>
          <a:srcRect/>
          <a:stretch>
            <a:fillRect/>
          </a:stretch>
        </p:blipFill>
        <p:spPr bwMode="auto">
          <a:xfrm>
            <a:off x="6934200" y="4953000"/>
            <a:ext cx="1962150" cy="869950"/>
          </a:xfrm>
          <a:prstGeom prst="rect">
            <a:avLst/>
          </a:prstGeom>
          <a:noFill/>
          <a:ln w="9525">
            <a:noFill/>
            <a:miter lim="800000"/>
            <a:headEnd/>
            <a:tailEnd/>
          </a:ln>
        </p:spPr>
      </p:pic>
      <p:sp>
        <p:nvSpPr>
          <p:cNvPr id="18" name="Rectangle 17"/>
          <p:cNvSpPr/>
          <p:nvPr userDrawn="1"/>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1" name="Picture 8" descr="2012 sky.jpg"/>
          <p:cNvPicPr>
            <a:picLocks noChangeAspect="1"/>
          </p:cNvPicPr>
          <p:nvPr userDrawn="1"/>
        </p:nvPicPr>
        <p:blipFill>
          <a:blip r:embed="rId4" cstate="print"/>
          <a:srcRect t="17651" b="31863"/>
          <a:stretch>
            <a:fillRect/>
          </a:stretch>
        </p:blipFill>
        <p:spPr bwMode="auto">
          <a:xfrm>
            <a:off x="10" y="0"/>
            <a:ext cx="9144000" cy="3519714"/>
          </a:xfrm>
          <a:prstGeom prst="rect">
            <a:avLst/>
          </a:prstGeom>
          <a:noFill/>
          <a:ln w="9525">
            <a:noFill/>
            <a:miter lim="800000"/>
            <a:headEnd/>
            <a:tailEnd/>
          </a:ln>
        </p:spPr>
      </p:pic>
    </p:spTree>
    <p:extLst>
      <p:ext uri="{BB962C8B-B14F-4D97-AF65-F5344CB8AC3E}">
        <p14:creationId xmlns:p14="http://schemas.microsoft.com/office/powerpoint/2010/main" val="2123206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E1C10-3D19-4ABE-AE86-E5614ABD476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74435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18EACE-0EEA-4ECB-8770-127F62499A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9431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904ACF-C183-4F6F-9E49-F8E591CBD1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70986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823765-E261-47D3-9178-4630D444B6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1091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A347FA-B80C-4518-9122-7FA04F5314F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5478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859595-9FF8-4F2E-B144-C594CAAFCA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92419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4FFDA0-CF80-4626-84FE-6F55E1AC0A3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E321F12-F669-4E73-B77E-D4559CDCF9D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8695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5FB040-DF87-40B4-93E6-6BB03159297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30247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A1ED98-8CCA-4DAF-AA29-B15A6A2C7F5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3872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30F967-DA95-4F63-BA8A-318BA4A503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5566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8A131D-229E-4EC0-A2CA-6C82E054B23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1334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CFCDB7-BDD3-4055-B82A-C3532AC44FE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DF1F37-9133-478C-93DD-B3F5A65C0CD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1183146-DBF3-4EBB-BC83-5D223C0090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342242-B195-4CB7-8AA0-0DCB901CC9D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86E18A-39AE-4F00-8A16-B6FFB017117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FEB17-1A9C-41E9-87A4-D51F7D4622E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42651F6D-4388-4B1A-984A-D0FE12E0CC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6E494374-5D80-46C1-ABAE-FA4BF676F783}" type="datetimeFigureOut">
              <a:rPr lang="en-US" smtClean="0">
                <a:solidFill>
                  <a:prstClr val="white">
                    <a:tint val="75000"/>
                  </a:prstClr>
                </a:solidFill>
                <a:latin typeface="Calibri"/>
              </a:rPr>
              <a:pPr eaLnBrk="1" fontAlgn="auto" hangingPunct="1">
                <a:spcBef>
                  <a:spcPts val="0"/>
                </a:spcBef>
                <a:spcAft>
                  <a:spcPts val="0"/>
                </a:spcAft>
              </a:pPr>
              <a:t>4/11/2019</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ED30205-5956-4F54-B4ED-E8156152A822}" type="slidenum">
              <a:rPr lang="en-US" smtClean="0">
                <a:solidFill>
                  <a:prstClr val="white">
                    <a:tint val="75000"/>
                  </a:prstClr>
                </a:solidFill>
                <a:latin typeface="Calibri"/>
              </a:rPr>
              <a:pPr eaLnBrk="1" fontAlgn="auto" hangingPunct="1">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5813064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27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0B4A168A-DD1D-4D4A-B0B0-9C22726B31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966013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9.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46.pn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9.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0.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4.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5.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78.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457200"/>
            <a:ext cx="8991600" cy="3231654"/>
          </a:xfrm>
          <a:prstGeom prst="rect">
            <a:avLst/>
          </a:prstGeom>
          <a:solidFill>
            <a:schemeClr val="accent1">
              <a:lumMod val="20000"/>
              <a:lumOff val="80000"/>
              <a:alpha val="75000"/>
            </a:schemeClr>
          </a:solidFill>
        </p:spPr>
        <p:txBody>
          <a:bodyPr wrap="square" rtlCol="0">
            <a:spAutoFit/>
          </a:bodyPr>
          <a:lstStyle/>
          <a:p>
            <a:pPr lvl="0" algn="ctr"/>
            <a:r>
              <a:rPr lang="en-US" sz="3600" dirty="0" smtClean="0">
                <a:ln>
                  <a:solidFill>
                    <a:srgbClr val="002060"/>
                  </a:solidFill>
                </a:ln>
                <a:solidFill>
                  <a:srgbClr val="FFFF00"/>
                </a:solidFill>
                <a:effectLst>
                  <a:outerShdw blurRad="38100" dist="38100" dir="2700000" algn="tl">
                    <a:srgbClr val="000000">
                      <a:alpha val="43137"/>
                    </a:srgbClr>
                  </a:outerShdw>
                </a:effectLst>
                <a:latin typeface="Arial Black" panose="020B0A04020102020204" pitchFamily="34" charset="0"/>
              </a:rPr>
              <a:t>Maintenance and Design for </a:t>
            </a:r>
          </a:p>
          <a:p>
            <a:pPr lvl="0" algn="ctr"/>
            <a:r>
              <a:rPr lang="en-US" sz="3600" dirty="0" smtClean="0">
                <a:ln>
                  <a:solidFill>
                    <a:srgbClr val="002060"/>
                  </a:solidFill>
                </a:ln>
                <a:solidFill>
                  <a:srgbClr val="FFFF00"/>
                </a:solidFill>
                <a:effectLst>
                  <a:outerShdw blurRad="38100" dist="38100" dir="2700000" algn="tl">
                    <a:srgbClr val="000000">
                      <a:alpha val="43137"/>
                    </a:srgbClr>
                  </a:outerShdw>
                </a:effectLst>
                <a:latin typeface="Arial Black" panose="020B0A04020102020204" pitchFamily="34" charset="0"/>
              </a:rPr>
              <a:t>Vector Control</a:t>
            </a:r>
          </a:p>
          <a:p>
            <a:pPr lvl="0" algn="ctr"/>
            <a:r>
              <a:rPr lang="en-US" sz="3200" dirty="0" smtClean="0">
                <a:ln>
                  <a:solidFill>
                    <a:srgbClr val="002060"/>
                  </a:solidFill>
                </a:ln>
                <a:solidFill>
                  <a:srgbClr val="FFC000"/>
                </a:solidFill>
                <a:effectLst>
                  <a:outerShdw blurRad="38100" dist="38100" dir="2700000" algn="tl">
                    <a:srgbClr val="000000">
                      <a:alpha val="43137"/>
                    </a:srgbClr>
                  </a:outerShdw>
                </a:effectLst>
                <a:latin typeface="Berlin Sans FB Demi" panose="020E0802020502020306" pitchFamily="34" charset="0"/>
                <a:cs typeface="Arial" panose="020B0604020202020204" pitchFamily="34" charset="0"/>
              </a:rPr>
              <a:t>Or: Mosquitoes and Their Control 101</a:t>
            </a:r>
            <a:endParaRPr lang="en-US" sz="3200" dirty="0">
              <a:ln>
                <a:solidFill>
                  <a:srgbClr val="002060"/>
                </a:solidFill>
              </a:ln>
              <a:solidFill>
                <a:srgbClr val="FFC000"/>
              </a:solidFill>
              <a:effectLst>
                <a:outerShdw blurRad="38100" dist="38100" dir="2700000" algn="tl">
                  <a:srgbClr val="000000">
                    <a:alpha val="43137"/>
                  </a:srgbClr>
                </a:outerShdw>
              </a:effectLst>
              <a:latin typeface="Berlin Sans FB Demi" panose="020E0802020502020306" pitchFamily="34" charset="0"/>
              <a:cs typeface="Arial" panose="020B0604020202020204" pitchFamily="34" charset="0"/>
            </a:endParaRPr>
          </a:p>
          <a:p>
            <a:pPr algn="ctr"/>
            <a:r>
              <a:rPr lang="en-US" dirty="0">
                <a:solidFill>
                  <a:prstClr val="white"/>
                </a:solidFill>
                <a:latin typeface="Impact" panose="020B0806030902050204" pitchFamily="34" charset="0"/>
              </a:rPr>
              <a:t> </a:t>
            </a:r>
          </a:p>
          <a:p>
            <a:pPr algn="ctr"/>
            <a:r>
              <a:rPr lang="en-US" b="1" dirty="0" err="1" smtClean="0">
                <a:solidFill>
                  <a:schemeClr val="tx2">
                    <a:lumMod val="25000"/>
                  </a:schemeClr>
                </a:solidFill>
              </a:rPr>
              <a:t>Rockfall</a:t>
            </a:r>
            <a:r>
              <a:rPr lang="en-US" b="1" dirty="0" smtClean="0">
                <a:solidFill>
                  <a:schemeClr val="tx2">
                    <a:lumMod val="25000"/>
                  </a:schemeClr>
                </a:solidFill>
              </a:rPr>
              <a:t> </a:t>
            </a:r>
            <a:r>
              <a:rPr lang="en-US" b="1" dirty="0">
                <a:solidFill>
                  <a:schemeClr val="tx2">
                    <a:lumMod val="25000"/>
                  </a:schemeClr>
                </a:solidFill>
              </a:rPr>
              <a:t>Foundation and </a:t>
            </a:r>
            <a:r>
              <a:rPr lang="en-US" b="1" dirty="0" smtClean="0">
                <a:solidFill>
                  <a:schemeClr val="tx2">
                    <a:lumMod val="25000"/>
                  </a:schemeClr>
                </a:solidFill>
              </a:rPr>
              <a:t>UConn </a:t>
            </a:r>
            <a:r>
              <a:rPr lang="en-US" b="1" dirty="0">
                <a:solidFill>
                  <a:schemeClr val="tx2">
                    <a:lumMod val="25000"/>
                  </a:schemeClr>
                </a:solidFill>
              </a:rPr>
              <a:t>Climate Adaptation </a:t>
            </a:r>
            <a:endParaRPr lang="en-US" b="1" dirty="0" smtClean="0">
              <a:solidFill>
                <a:schemeClr val="tx2">
                  <a:lumMod val="25000"/>
                </a:schemeClr>
              </a:solidFill>
            </a:endParaRPr>
          </a:p>
          <a:p>
            <a:pPr algn="ctr"/>
            <a:r>
              <a:rPr lang="en-US" b="1" dirty="0" smtClean="0">
                <a:solidFill>
                  <a:schemeClr val="tx2">
                    <a:lumMod val="25000"/>
                  </a:schemeClr>
                </a:solidFill>
              </a:rPr>
              <a:t>Academy </a:t>
            </a:r>
            <a:r>
              <a:rPr lang="en-US" b="1" dirty="0">
                <a:solidFill>
                  <a:schemeClr val="tx2">
                    <a:lumMod val="25000"/>
                  </a:schemeClr>
                </a:solidFill>
              </a:rPr>
              <a:t>Symposium</a:t>
            </a:r>
            <a:endParaRPr lang="en-US" dirty="0">
              <a:solidFill>
                <a:schemeClr val="tx2">
                  <a:lumMod val="25000"/>
                </a:schemeClr>
              </a:solidFill>
            </a:endParaRPr>
          </a:p>
          <a:p>
            <a:pPr algn="ctr"/>
            <a:r>
              <a:rPr lang="en-US" b="1" dirty="0" smtClean="0">
                <a:solidFill>
                  <a:schemeClr val="tx2">
                    <a:lumMod val="25000"/>
                  </a:schemeClr>
                </a:solidFill>
              </a:rPr>
              <a:t>April 12, 2019</a:t>
            </a:r>
            <a:endParaRPr lang="en-US" b="1" dirty="0">
              <a:solidFill>
                <a:schemeClr val="tx2">
                  <a:lumMod val="25000"/>
                </a:schemeClr>
              </a:solidFill>
            </a:endParaRPr>
          </a:p>
        </p:txBody>
      </p:sp>
    </p:spTree>
    <p:extLst>
      <p:ext uri="{BB962C8B-B14F-4D97-AF65-F5344CB8AC3E}">
        <p14:creationId xmlns:p14="http://schemas.microsoft.com/office/powerpoint/2010/main" val="2042344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95084"/>
            <a:ext cx="4833609" cy="3810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2987937"/>
            <a:ext cx="4625593" cy="3646035"/>
          </a:xfrm>
          <a:prstGeom prst="rect">
            <a:avLst/>
          </a:prstGeom>
        </p:spPr>
      </p:pic>
      <p:sp>
        <p:nvSpPr>
          <p:cNvPr id="5" name="TextBox 4"/>
          <p:cNvSpPr txBox="1"/>
          <p:nvPr/>
        </p:nvSpPr>
        <p:spPr>
          <a:xfrm>
            <a:off x="5143057" y="838200"/>
            <a:ext cx="3657600" cy="1261884"/>
          </a:xfrm>
          <a:prstGeom prst="rect">
            <a:avLst/>
          </a:prstGeom>
          <a:noFill/>
        </p:spPr>
        <p:txBody>
          <a:bodyPr wrap="square" rtlCol="0">
            <a:spAutoFit/>
          </a:bodyPr>
          <a:lstStyle/>
          <a:p>
            <a:r>
              <a:rPr lang="en-US" sz="2800" dirty="0">
                <a:solidFill>
                  <a:srgbClr val="FFFF00"/>
                </a:solidFill>
                <a:latin typeface="Arial Black" panose="020B0A04020102020204" pitchFamily="34" charset="0"/>
              </a:rPr>
              <a:t>WNV </a:t>
            </a:r>
            <a:r>
              <a:rPr lang="en-US" sz="2800" dirty="0" smtClean="0">
                <a:solidFill>
                  <a:srgbClr val="FFFF00"/>
                </a:solidFill>
                <a:latin typeface="Arial Black" panose="020B0A04020102020204" pitchFamily="34" charset="0"/>
              </a:rPr>
              <a:t>2000-2018: 157 </a:t>
            </a:r>
            <a:r>
              <a:rPr lang="en-US" sz="2800" dirty="0">
                <a:solidFill>
                  <a:srgbClr val="FFFF00"/>
                </a:solidFill>
                <a:latin typeface="Arial Black" panose="020B0A04020102020204" pitchFamily="34" charset="0"/>
              </a:rPr>
              <a:t>human </a:t>
            </a:r>
            <a:r>
              <a:rPr lang="en-US" sz="2800" dirty="0" smtClean="0">
                <a:solidFill>
                  <a:srgbClr val="FFFF00"/>
                </a:solidFill>
                <a:latin typeface="Arial Black" panose="020B0A04020102020204" pitchFamily="34" charset="0"/>
              </a:rPr>
              <a:t>cases</a:t>
            </a:r>
          </a:p>
          <a:p>
            <a:r>
              <a:rPr lang="en-US" sz="2000" dirty="0" smtClean="0">
                <a:solidFill>
                  <a:srgbClr val="FFFF00"/>
                </a:solidFill>
                <a:latin typeface="Arial Black" panose="020B0A04020102020204" pitchFamily="34" charset="0"/>
              </a:rPr>
              <a:t>	         (4 fatalities)</a:t>
            </a:r>
            <a:endParaRPr lang="en-US" sz="20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0415020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57200"/>
            <a:ext cx="8001000" cy="6000751"/>
          </a:xfrm>
          <a:prstGeom prst="rect">
            <a:avLst/>
          </a:prstGeom>
        </p:spPr>
      </p:pic>
    </p:spTree>
    <p:extLst>
      <p:ext uri="{BB962C8B-B14F-4D97-AF65-F5344CB8AC3E}">
        <p14:creationId xmlns:p14="http://schemas.microsoft.com/office/powerpoint/2010/main" val="1972612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a:ln>
            <a:solidFill>
              <a:srgbClr val="FFFF00"/>
            </a:solidFill>
          </a:ln>
        </p:spPr>
        <p:txBody>
          <a:bodyPr/>
          <a:lstStyle/>
          <a:p>
            <a:r>
              <a:rPr lang="en-US" dirty="0"/>
              <a:t> </a:t>
            </a:r>
            <a:r>
              <a:rPr lang="en-US" sz="4000" dirty="0">
                <a:solidFill>
                  <a:srgbClr val="FFFF00"/>
                </a:solidFill>
                <a:latin typeface="Arial" panose="020B0604020202020204" pitchFamily="34" charset="0"/>
                <a:cs typeface="Arial" panose="020B0604020202020204" pitchFamily="34" charset="0"/>
              </a:rPr>
              <a:t>Elements of a Municipal Mosquito Control Program</a:t>
            </a:r>
          </a:p>
        </p:txBody>
      </p:sp>
      <p:sp>
        <p:nvSpPr>
          <p:cNvPr id="3" name="Subtitle 2"/>
          <p:cNvSpPr>
            <a:spLocks noGrp="1"/>
          </p:cNvSpPr>
          <p:nvPr>
            <p:ph type="subTitle" idx="1"/>
          </p:nvPr>
        </p:nvSpPr>
        <p:spPr>
          <a:xfrm>
            <a:off x="533400" y="2057400"/>
            <a:ext cx="8001000" cy="1752600"/>
          </a:xfrm>
        </p:spPr>
        <p:txBody>
          <a:bodyPr/>
          <a:lstStyle/>
          <a:p>
            <a:pPr marL="457200" indent="-457200" algn="l">
              <a:buFont typeface="Arial" panose="020B0604020202020204" pitchFamily="34" charset="0"/>
              <a:buChar char="•"/>
            </a:pPr>
            <a:r>
              <a:rPr lang="en-US" sz="2800" dirty="0"/>
              <a:t>Educate your constituents (sources of mosquitoes).</a:t>
            </a:r>
          </a:p>
          <a:p>
            <a:pPr marL="457200" indent="-457200" algn="l">
              <a:buFont typeface="Arial" panose="020B0604020202020204" pitchFamily="34" charset="0"/>
              <a:buChar char="•"/>
            </a:pPr>
            <a:r>
              <a:rPr lang="en-US" sz="2800" dirty="0"/>
              <a:t>Clean up yards/neighborhoods. Stress source reduction/personal protection.</a:t>
            </a:r>
          </a:p>
          <a:p>
            <a:pPr marL="457200" indent="-457200" algn="l">
              <a:buFont typeface="Arial" panose="020B0604020202020204" pitchFamily="34" charset="0"/>
              <a:buChar char="•"/>
            </a:pPr>
            <a:r>
              <a:rPr lang="en-US" sz="2800" dirty="0"/>
              <a:t>Enforce public health </a:t>
            </a:r>
            <a:r>
              <a:rPr lang="en-US" sz="2800" dirty="0" err="1"/>
              <a:t>regs</a:t>
            </a:r>
            <a:r>
              <a:rPr lang="en-US" sz="2800" dirty="0"/>
              <a:t>: e.g., abandoned pools</a:t>
            </a:r>
          </a:p>
          <a:p>
            <a:pPr marL="457200" indent="-457200" algn="l">
              <a:buFont typeface="Arial" panose="020B0604020202020204" pitchFamily="34" charset="0"/>
              <a:buChar char="•"/>
            </a:pPr>
            <a:r>
              <a:rPr lang="en-US" sz="2800" dirty="0"/>
              <a:t>If contracting with private company, use only DEEP licensed applicators (Cat. 7f)</a:t>
            </a:r>
          </a:p>
          <a:p>
            <a:pPr marL="457200" indent="-457200" algn="l">
              <a:buFont typeface="Arial" panose="020B0604020202020204" pitchFamily="34" charset="0"/>
              <a:buChar char="•"/>
            </a:pPr>
            <a:r>
              <a:rPr lang="en-US" sz="2800" dirty="0"/>
              <a:t>Consider catch basin </a:t>
            </a:r>
            <a:r>
              <a:rPr lang="en-US" sz="2800" dirty="0" err="1"/>
              <a:t>larvaciding</a:t>
            </a:r>
            <a:r>
              <a:rPr lang="en-US" sz="2800" dirty="0"/>
              <a:t>. Coordinate with DPW clean outs. Also parks, schools (check </a:t>
            </a:r>
            <a:r>
              <a:rPr lang="en-US" sz="2800" dirty="0" err="1"/>
              <a:t>regs</a:t>
            </a:r>
            <a:r>
              <a:rPr lang="en-US" sz="2800" dirty="0"/>
              <a:t>).</a:t>
            </a:r>
          </a:p>
          <a:p>
            <a:pPr marL="457200" indent="-457200" algn="l">
              <a:buFont typeface="Arial" panose="020B0604020202020204" pitchFamily="34" charset="0"/>
              <a:buChar char="•"/>
            </a:pPr>
            <a:r>
              <a:rPr lang="en-US" sz="2800" dirty="0"/>
              <a:t>Judicious use of </a:t>
            </a:r>
            <a:r>
              <a:rPr lang="en-US" sz="2800" dirty="0" err="1"/>
              <a:t>adulticides</a:t>
            </a:r>
            <a:r>
              <a:rPr lang="en-US" sz="2800" dirty="0"/>
              <a:t> is OK. </a:t>
            </a:r>
          </a:p>
        </p:txBody>
      </p:sp>
    </p:spTree>
    <p:extLst>
      <p:ext uri="{BB962C8B-B14F-4D97-AF65-F5344CB8AC3E}">
        <p14:creationId xmlns:p14="http://schemas.microsoft.com/office/powerpoint/2010/main" val="1366398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6" descr="I:\New Folder (2)\culexhab.jpg"/>
          <p:cNvPicPr>
            <a:picLocks noChangeAspect="1" noChangeArrowheads="1"/>
          </p:cNvPicPr>
          <p:nvPr/>
        </p:nvPicPr>
        <p:blipFill>
          <a:blip r:embed="rId3" cstate="print"/>
          <a:srcRect/>
          <a:stretch>
            <a:fillRect/>
          </a:stretch>
        </p:blipFill>
        <p:spPr bwMode="auto">
          <a:xfrm>
            <a:off x="381000" y="1499503"/>
            <a:ext cx="3124200" cy="2344484"/>
          </a:xfrm>
          <a:prstGeom prst="rect">
            <a:avLst/>
          </a:prstGeom>
          <a:noFill/>
          <a:ln w="9525">
            <a:noFill/>
            <a:miter lim="800000"/>
            <a:headEnd/>
            <a:tailEnd/>
          </a:ln>
        </p:spPr>
      </p:pic>
      <p:sp>
        <p:nvSpPr>
          <p:cNvPr id="3" name="TextBox 2"/>
          <p:cNvSpPr txBox="1"/>
          <p:nvPr/>
        </p:nvSpPr>
        <p:spPr>
          <a:xfrm>
            <a:off x="2514600" y="228600"/>
            <a:ext cx="4038600" cy="707886"/>
          </a:xfrm>
          <a:prstGeom prst="rect">
            <a:avLst/>
          </a:prstGeom>
          <a:noFill/>
        </p:spPr>
        <p:txBody>
          <a:bodyPr wrap="square" rtlCol="0">
            <a:spAutoFit/>
          </a:bodyPr>
          <a:lstStyle/>
          <a:p>
            <a:r>
              <a:rPr lang="en-US" sz="40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Source reduction</a:t>
            </a:r>
            <a:endParaRPr lang="en-US" sz="4000"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p:cNvSpPr/>
          <p:nvPr/>
        </p:nvSpPr>
        <p:spPr>
          <a:xfrm>
            <a:off x="495300" y="799387"/>
            <a:ext cx="8077200" cy="523220"/>
          </a:xfrm>
          <a:prstGeom prst="rect">
            <a:avLst/>
          </a:prstGeom>
        </p:spPr>
        <p:txBody>
          <a:bodyPr wrap="square">
            <a:spAutoFit/>
          </a:bodyPr>
          <a:lstStyle/>
          <a:p>
            <a:r>
              <a:rPr lang="en-US" sz="2800" dirty="0" smtClean="0"/>
              <a:t>Eliminate standing water around home and workplace.</a:t>
            </a:r>
          </a:p>
        </p:txBody>
      </p:sp>
      <p:pic>
        <p:nvPicPr>
          <p:cNvPr id="41986" name="Picture 2" descr="C:\Documents and Settings\rwolfe.CTDEP\My Documents\My Pictures\WNVsprayNH906\8-07 Culex\bucket w Culex.JPG"/>
          <p:cNvPicPr>
            <a:picLocks noChangeAspect="1" noChangeArrowheads="1"/>
          </p:cNvPicPr>
          <p:nvPr/>
        </p:nvPicPr>
        <p:blipFill>
          <a:blip r:embed="rId4" cstate="print"/>
          <a:srcRect/>
          <a:stretch>
            <a:fillRect/>
          </a:stretch>
        </p:blipFill>
        <p:spPr bwMode="auto">
          <a:xfrm>
            <a:off x="495300" y="3962400"/>
            <a:ext cx="3685358" cy="2763831"/>
          </a:xfrm>
          <a:prstGeom prst="rect">
            <a:avLst/>
          </a:prstGeom>
          <a:noFill/>
        </p:spPr>
      </p:pic>
      <p:pic>
        <p:nvPicPr>
          <p:cNvPr id="6" name="Picture 2" descr="P:\2014\My Pictures\mosquitoes\standing water Culex habitat.JPG"/>
          <p:cNvPicPr>
            <a:picLocks noChangeAspect="1" noChangeArrowheads="1"/>
          </p:cNvPicPr>
          <p:nvPr/>
        </p:nvPicPr>
        <p:blipFill>
          <a:blip r:embed="rId5" cstate="print"/>
          <a:srcRect/>
          <a:stretch>
            <a:fillRect/>
          </a:stretch>
        </p:blipFill>
        <p:spPr bwMode="auto">
          <a:xfrm>
            <a:off x="3810000" y="1752600"/>
            <a:ext cx="5135163" cy="385111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85800" y="381000"/>
            <a:ext cx="7772400" cy="1143000"/>
          </a:xfrm>
        </p:spPr>
        <p:txBody>
          <a:bodyPr/>
          <a:lstStyle/>
          <a:p>
            <a:r>
              <a:rPr lang="en-US" sz="3600" dirty="0">
                <a:latin typeface="+mn-lt"/>
              </a:rPr>
              <a:t>Created Wetlands/Stormwater </a:t>
            </a:r>
            <a:r>
              <a:rPr lang="en-US" sz="3600" dirty="0" smtClean="0">
                <a:latin typeface="+mn-lt"/>
              </a:rPr>
              <a:t>Basins:</a:t>
            </a:r>
            <a:r>
              <a:rPr lang="en-US" sz="3600" dirty="0"/>
              <a:t/>
            </a:r>
            <a:br>
              <a:rPr lang="en-US" sz="3600" dirty="0"/>
            </a:br>
            <a:r>
              <a:rPr lang="en-US" sz="3600" dirty="0"/>
              <a:t> </a:t>
            </a:r>
            <a:endParaRPr lang="en-US" sz="3600" dirty="0">
              <a:solidFill>
                <a:schemeClr val="tx2">
                  <a:lumMod val="20000"/>
                  <a:lumOff val="80000"/>
                </a:schemeClr>
              </a:solidFill>
            </a:endParaRPr>
          </a:p>
        </p:txBody>
      </p:sp>
      <p:pic>
        <p:nvPicPr>
          <p:cNvPr id="45059" name="Picture 4" descr="pet sites 270633-010 view N"/>
          <p:cNvPicPr>
            <a:picLocks noChangeAspect="1" noChangeArrowheads="1"/>
          </p:cNvPicPr>
          <p:nvPr/>
        </p:nvPicPr>
        <p:blipFill>
          <a:blip r:embed="rId2" cstate="print">
            <a:lum bright="6000" contrast="6000"/>
          </a:blip>
          <a:srcRect/>
          <a:stretch>
            <a:fillRect/>
          </a:stretch>
        </p:blipFill>
        <p:spPr bwMode="auto">
          <a:xfrm>
            <a:off x="318211" y="1643856"/>
            <a:ext cx="4518522" cy="2286000"/>
          </a:xfrm>
          <a:prstGeom prst="rect">
            <a:avLst/>
          </a:prstGeom>
          <a:noFill/>
          <a:ln w="9525">
            <a:noFill/>
            <a:miter lim="800000"/>
            <a:headEnd/>
            <a:tailEnd/>
          </a:ln>
        </p:spPr>
      </p:pic>
      <p:sp>
        <p:nvSpPr>
          <p:cNvPr id="45060" name="TextBox 3"/>
          <p:cNvSpPr txBox="1">
            <a:spLocks noChangeArrowheads="1"/>
          </p:cNvSpPr>
          <p:nvPr/>
        </p:nvSpPr>
        <p:spPr bwMode="auto">
          <a:xfrm>
            <a:off x="318211" y="3543696"/>
            <a:ext cx="1676400" cy="369888"/>
          </a:xfrm>
          <a:prstGeom prst="rect">
            <a:avLst/>
          </a:prstGeom>
          <a:noFill/>
          <a:ln w="9525">
            <a:noFill/>
            <a:miter lim="800000"/>
            <a:headEnd/>
            <a:tailEnd/>
          </a:ln>
        </p:spPr>
        <p:txBody>
          <a:bodyPr>
            <a:spAutoFit/>
          </a:bodyPr>
          <a:lstStyle/>
          <a:p>
            <a:r>
              <a:rPr lang="en-US" sz="1800" dirty="0"/>
              <a:t>Photo: N. Read</a:t>
            </a:r>
          </a:p>
        </p:txBody>
      </p:sp>
      <p:pic>
        <p:nvPicPr>
          <p:cNvPr id="5" name="Picture 3"/>
          <p:cNvPicPr>
            <a:picLocks noChangeAspect="1" noChangeArrowheads="1"/>
          </p:cNvPicPr>
          <p:nvPr/>
        </p:nvPicPr>
        <p:blipFill>
          <a:blip r:embed="rId3" cstate="print"/>
          <a:srcRect/>
          <a:stretch>
            <a:fillRect/>
          </a:stretch>
        </p:blipFill>
        <p:spPr bwMode="auto">
          <a:xfrm>
            <a:off x="465379" y="4267200"/>
            <a:ext cx="3192221" cy="2395494"/>
          </a:xfrm>
          <a:prstGeom prst="rect">
            <a:avLst/>
          </a:prstGeom>
          <a:noFill/>
          <a:ln w="9525">
            <a:noFill/>
            <a:miter lim="800000"/>
            <a:headEnd/>
            <a:tailEnd/>
          </a:ln>
        </p:spPr>
      </p:pic>
      <p:sp>
        <p:nvSpPr>
          <p:cNvPr id="2" name="Rectangle 1"/>
          <p:cNvSpPr/>
          <p:nvPr/>
        </p:nvSpPr>
        <p:spPr>
          <a:xfrm>
            <a:off x="4969164" y="2345186"/>
            <a:ext cx="5102278" cy="2074414"/>
          </a:xfrm>
          <a:prstGeom prst="rect">
            <a:avLst/>
          </a:prstGeom>
        </p:spPr>
        <p:txBody>
          <a:bodyPr wrap="square">
            <a:spAutoFit/>
          </a:bodyPr>
          <a:lstStyle/>
          <a:p>
            <a:pPr lvl="0">
              <a:spcBef>
                <a:spcPct val="20000"/>
              </a:spcBef>
              <a:buFont typeface="Arial" pitchFamily="34" charset="0"/>
              <a:buChar char="•"/>
            </a:pPr>
            <a:r>
              <a:rPr lang="en-US" sz="2800" kern="0" dirty="0">
                <a:solidFill>
                  <a:srgbClr val="FFFFFF"/>
                </a:solidFill>
                <a:latin typeface="Times New Roman"/>
              </a:rPr>
              <a:t>1:3 or 1:4 side slopes</a:t>
            </a:r>
          </a:p>
          <a:p>
            <a:pPr lvl="0">
              <a:spcBef>
                <a:spcPct val="20000"/>
              </a:spcBef>
              <a:buFont typeface="Arial" pitchFamily="34" charset="0"/>
              <a:buChar char="•"/>
            </a:pPr>
            <a:r>
              <a:rPr lang="en-US" sz="2800" kern="0" dirty="0">
                <a:solidFill>
                  <a:srgbClr val="FFFFFF"/>
                </a:solidFill>
                <a:latin typeface="Times New Roman"/>
              </a:rPr>
              <a:t>Veg/beaver management</a:t>
            </a:r>
          </a:p>
          <a:p>
            <a:pPr lvl="0">
              <a:spcBef>
                <a:spcPct val="20000"/>
              </a:spcBef>
              <a:buFont typeface="Arial" pitchFamily="34" charset="0"/>
              <a:buChar char="•"/>
            </a:pPr>
            <a:r>
              <a:rPr lang="en-US" sz="2800" kern="0" dirty="0">
                <a:solidFill>
                  <a:srgbClr val="FFFFFF"/>
                </a:solidFill>
                <a:latin typeface="Times New Roman"/>
              </a:rPr>
              <a:t>&lt;72 hrs. detention</a:t>
            </a:r>
          </a:p>
          <a:p>
            <a:pPr lvl="0">
              <a:spcBef>
                <a:spcPct val="20000"/>
              </a:spcBef>
              <a:buFont typeface="Arial" pitchFamily="34" charset="0"/>
              <a:buChar char="•"/>
            </a:pPr>
            <a:r>
              <a:rPr lang="en-US" sz="2800" b="1" kern="0" dirty="0">
                <a:solidFill>
                  <a:srgbClr val="FFFFFF"/>
                </a:solidFill>
                <a:latin typeface="Times New Roman"/>
              </a:rPr>
              <a:t>maintenance!</a:t>
            </a:r>
            <a:r>
              <a:rPr lang="en-US" sz="2800" kern="0" dirty="0">
                <a:solidFill>
                  <a:srgbClr val="FFFFFF"/>
                </a:solidFill>
                <a:latin typeface="Times New Roman"/>
              </a:rPr>
              <a:t> </a:t>
            </a:r>
            <a:endParaRPr lang="en-US" sz="3200" kern="0" dirty="0">
              <a:solidFill>
                <a:srgbClr val="FFFFFF"/>
              </a:solidFill>
              <a:latin typeface="Times New Roman"/>
            </a:endParaRPr>
          </a:p>
        </p:txBody>
      </p:sp>
      <p:pic>
        <p:nvPicPr>
          <p:cNvPr id="7" name="Picture 4"/>
          <p:cNvPicPr>
            <a:picLocks noChangeAspect="1" noChangeArrowheads="1"/>
          </p:cNvPicPr>
          <p:nvPr/>
        </p:nvPicPr>
        <p:blipFill>
          <a:blip r:embed="rId4" cstate="print"/>
          <a:srcRect/>
          <a:stretch>
            <a:fillRect/>
          </a:stretch>
        </p:blipFill>
        <p:spPr bwMode="auto">
          <a:xfrm>
            <a:off x="5334000" y="4419600"/>
            <a:ext cx="3072471" cy="2305632"/>
          </a:xfrm>
          <a:prstGeom prst="rect">
            <a:avLst/>
          </a:prstGeom>
          <a:noFill/>
          <a:ln w="9525">
            <a:noFill/>
            <a:miter lim="800000"/>
            <a:headEnd/>
            <a:tailEnd/>
          </a:ln>
        </p:spPr>
      </p:pic>
      <p:sp>
        <p:nvSpPr>
          <p:cNvPr id="3" name="TextBox 2"/>
          <p:cNvSpPr txBox="1"/>
          <p:nvPr/>
        </p:nvSpPr>
        <p:spPr>
          <a:xfrm>
            <a:off x="4969164" y="1816863"/>
            <a:ext cx="3429000" cy="523220"/>
          </a:xfrm>
          <a:prstGeom prst="rect">
            <a:avLst/>
          </a:prstGeom>
          <a:noFill/>
        </p:spPr>
        <p:txBody>
          <a:bodyPr wrap="square" rtlCol="0">
            <a:spAutoFit/>
          </a:bodyPr>
          <a:lstStyle/>
          <a:p>
            <a:r>
              <a:rPr lang="en-US" sz="2800" dirty="0">
                <a:solidFill>
                  <a:schemeClr val="accent2">
                    <a:lumMod val="40000"/>
                    <a:lumOff val="60000"/>
                  </a:schemeClr>
                </a:solidFill>
              </a:rPr>
              <a:t>Recommendations</a:t>
            </a:r>
          </a:p>
        </p:txBody>
      </p:sp>
    </p:spTree>
    <p:extLst>
      <p:ext uri="{BB962C8B-B14F-4D97-AF65-F5344CB8AC3E}">
        <p14:creationId xmlns:p14="http://schemas.microsoft.com/office/powerpoint/2010/main" val="12352495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a:xfrm>
            <a:off x="685800" y="304800"/>
            <a:ext cx="7772400" cy="1143000"/>
          </a:xfrm>
        </p:spPr>
        <p:txBody>
          <a:bodyPr/>
          <a:lstStyle/>
          <a:p>
            <a:r>
              <a:rPr lang="en-US" sz="3600" dirty="0">
                <a:solidFill>
                  <a:srgbClr val="FFFF00"/>
                </a:solidFill>
              </a:rPr>
              <a:t>Personal Protection Measures to Prevent Mosquito Bites</a:t>
            </a:r>
          </a:p>
        </p:txBody>
      </p:sp>
      <p:sp>
        <p:nvSpPr>
          <p:cNvPr id="51203" name="Rectangle 1027"/>
          <p:cNvSpPr>
            <a:spLocks noGrp="1" noChangeArrowheads="1"/>
          </p:cNvSpPr>
          <p:nvPr>
            <p:ph type="body" idx="1"/>
          </p:nvPr>
        </p:nvSpPr>
        <p:spPr>
          <a:xfrm>
            <a:off x="609600" y="1752600"/>
            <a:ext cx="7772400" cy="4114800"/>
          </a:xfrm>
        </p:spPr>
        <p:txBody>
          <a:bodyPr/>
          <a:lstStyle/>
          <a:p>
            <a:r>
              <a:rPr lang="en-US" dirty="0">
                <a:solidFill>
                  <a:schemeClr val="bg1"/>
                </a:solidFill>
              </a:rPr>
              <a:t>Minimize outdoors activities at dawn and dusk or when mosquitoes are most active. </a:t>
            </a:r>
          </a:p>
          <a:p>
            <a:pPr lvl="0"/>
            <a:r>
              <a:rPr lang="en-US" dirty="0">
                <a:solidFill>
                  <a:srgbClr val="FFFFFF"/>
                </a:solidFill>
              </a:rPr>
              <a:t>Cover arms and legs (pants, long sleeves</a:t>
            </a:r>
            <a:r>
              <a:rPr lang="en-US" dirty="0" smtClean="0">
                <a:solidFill>
                  <a:srgbClr val="FFFFFF"/>
                </a:solidFill>
              </a:rPr>
              <a:t>). Wear light </a:t>
            </a:r>
            <a:r>
              <a:rPr lang="en-US" dirty="0">
                <a:solidFill>
                  <a:srgbClr val="FFFFFF"/>
                </a:solidFill>
              </a:rPr>
              <a:t>colored, loose fitting clothing. </a:t>
            </a:r>
          </a:p>
          <a:p>
            <a:pPr lvl="0"/>
            <a:r>
              <a:rPr lang="en-US" dirty="0" smtClean="0">
                <a:solidFill>
                  <a:srgbClr val="FFFFFF"/>
                </a:solidFill>
              </a:rPr>
              <a:t>Repair </a:t>
            </a:r>
            <a:r>
              <a:rPr lang="en-US" dirty="0">
                <a:solidFill>
                  <a:srgbClr val="FFFFFF"/>
                </a:solidFill>
              </a:rPr>
              <a:t>holes in screens</a:t>
            </a:r>
            <a:r>
              <a:rPr lang="en-US" dirty="0" smtClean="0">
                <a:solidFill>
                  <a:srgbClr val="FFFFFF"/>
                </a:solidFill>
              </a:rPr>
              <a:t>.</a:t>
            </a:r>
          </a:p>
          <a:p>
            <a:pPr lvl="0"/>
            <a:r>
              <a:rPr lang="en-US" dirty="0">
                <a:solidFill>
                  <a:srgbClr val="FFFFFF"/>
                </a:solidFill>
              </a:rPr>
              <a:t>Avoid camping near swampy areas. Use netting on tents </a:t>
            </a:r>
            <a:r>
              <a:rPr lang="en-US" dirty="0" smtClean="0">
                <a:solidFill>
                  <a:srgbClr val="FFFFFF"/>
                </a:solidFill>
              </a:rPr>
              <a:t>and outdoor playpens. </a:t>
            </a:r>
            <a:endParaRPr lang="en-US" dirty="0">
              <a:solidFill>
                <a:srgbClr val="FFFFFF"/>
              </a:solidFill>
            </a:endParaRPr>
          </a:p>
        </p:txBody>
      </p:sp>
    </p:spTree>
    <p:extLst>
      <p:ext uri="{BB962C8B-B14F-4D97-AF65-F5344CB8AC3E}">
        <p14:creationId xmlns:p14="http://schemas.microsoft.com/office/powerpoint/2010/main" val="2700305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a:xfrm>
            <a:off x="685800" y="304800"/>
            <a:ext cx="7772400" cy="1143000"/>
          </a:xfrm>
        </p:spPr>
        <p:txBody>
          <a:bodyPr/>
          <a:lstStyle/>
          <a:p>
            <a:r>
              <a:rPr lang="en-US" sz="3600" dirty="0" smtClean="0"/>
              <a:t>Personal Protection Measures</a:t>
            </a:r>
            <a:br>
              <a:rPr lang="en-US" sz="3600" dirty="0" smtClean="0"/>
            </a:br>
            <a:r>
              <a:rPr lang="en-US" sz="3200" b="1" dirty="0" smtClean="0"/>
              <a:t>Repellants</a:t>
            </a:r>
          </a:p>
        </p:txBody>
      </p:sp>
      <p:sp>
        <p:nvSpPr>
          <p:cNvPr id="51203" name="Rectangle 1027"/>
          <p:cNvSpPr>
            <a:spLocks noGrp="1" noChangeArrowheads="1"/>
          </p:cNvSpPr>
          <p:nvPr>
            <p:ph type="body" idx="1"/>
          </p:nvPr>
        </p:nvSpPr>
        <p:spPr>
          <a:xfrm>
            <a:off x="533400" y="1600200"/>
            <a:ext cx="8077200" cy="4876800"/>
          </a:xfrm>
        </p:spPr>
        <p:txBody>
          <a:bodyPr/>
          <a:lstStyle/>
          <a:p>
            <a:r>
              <a:rPr lang="en-US" dirty="0" smtClean="0"/>
              <a:t>Repellants (are pesticides): </a:t>
            </a:r>
          </a:p>
          <a:p>
            <a:pPr marL="0" indent="0">
              <a:buNone/>
            </a:pPr>
            <a:r>
              <a:rPr lang="en-US" dirty="0" smtClean="0"/>
              <a:t>   DEET (&lt;30-40%), </a:t>
            </a:r>
            <a:r>
              <a:rPr lang="en-US" dirty="0" err="1" smtClean="0"/>
              <a:t>picaridin</a:t>
            </a:r>
            <a:r>
              <a:rPr lang="en-US" dirty="0" smtClean="0"/>
              <a:t>, oil of lemon  eucalyptus, IR3535 (on clothes or skin). </a:t>
            </a:r>
          </a:p>
          <a:p>
            <a:r>
              <a:rPr lang="en-US" dirty="0" smtClean="0"/>
              <a:t>Sprays, creams, </a:t>
            </a:r>
            <a:r>
              <a:rPr lang="en-US" dirty="0" err="1" smtClean="0"/>
              <a:t>towelettes</a:t>
            </a:r>
            <a:r>
              <a:rPr lang="en-US" dirty="0"/>
              <a:t>.</a:t>
            </a:r>
            <a:endParaRPr lang="en-US" dirty="0" smtClean="0"/>
          </a:p>
          <a:p>
            <a:r>
              <a:rPr lang="en-US" dirty="0" smtClean="0"/>
              <a:t>Have an adult apply repellants to children. &lt;10% DEET - not around eyes/nose/mouth. Wash off when you come indoors.</a:t>
            </a:r>
          </a:p>
          <a:p>
            <a:r>
              <a:rPr lang="en-US" dirty="0" smtClean="0"/>
              <a:t>Permethrin-based products </a:t>
            </a:r>
            <a:r>
              <a:rPr lang="en-US" dirty="0">
                <a:solidFill>
                  <a:schemeClr val="accent5">
                    <a:lumMod val="75000"/>
                  </a:schemeClr>
                </a:solidFill>
              </a:rPr>
              <a:t>to clothes only</a:t>
            </a:r>
            <a:r>
              <a:rPr lang="en-US" dirty="0" smtClean="0"/>
              <a:t>. Kills mosquitoes and ticks.</a:t>
            </a:r>
          </a:p>
        </p:txBody>
      </p:sp>
    </p:spTree>
    <p:extLst>
      <p:ext uri="{BB962C8B-B14F-4D97-AF65-F5344CB8AC3E}">
        <p14:creationId xmlns:p14="http://schemas.microsoft.com/office/powerpoint/2010/main" val="30337587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t>Biological control</a:t>
            </a:r>
            <a:endParaRPr lang="en-US" dirty="0"/>
          </a:p>
        </p:txBody>
      </p:sp>
      <p:sp>
        <p:nvSpPr>
          <p:cNvPr id="3" name="Subtitle 2"/>
          <p:cNvSpPr>
            <a:spLocks noGrp="1"/>
          </p:cNvSpPr>
          <p:nvPr>
            <p:ph type="subTitle" idx="1"/>
          </p:nvPr>
        </p:nvSpPr>
        <p:spPr>
          <a:xfrm>
            <a:off x="533400" y="1054958"/>
            <a:ext cx="7772400" cy="1752600"/>
          </a:xfrm>
        </p:spPr>
        <p:txBody>
          <a:bodyPr/>
          <a:lstStyle/>
          <a:p>
            <a:r>
              <a:rPr lang="en-US" dirty="0" smtClean="0"/>
              <a:t>The </a:t>
            </a:r>
            <a:r>
              <a:rPr lang="en-US" dirty="0"/>
              <a:t>control of a pest by the introduction of a natural enemy or </a:t>
            </a:r>
            <a:r>
              <a:rPr lang="en-US" dirty="0" smtClean="0"/>
              <a:t>predator</a:t>
            </a:r>
          </a:p>
          <a:p>
            <a:pPr marL="457200" indent="-457200" algn="l">
              <a:buFont typeface="Arial" panose="020B0604020202020204" pitchFamily="34" charset="0"/>
              <a:buChar char="•"/>
            </a:pPr>
            <a:endParaRPr lang="en-US" sz="2000" dirty="0">
              <a:solidFill>
                <a:schemeClr val="accent1">
                  <a:lumMod val="60000"/>
                  <a:lumOff val="40000"/>
                </a:schemeClr>
              </a:solidFill>
            </a:endParaRPr>
          </a:p>
        </p:txBody>
      </p:sp>
      <p:pic>
        <p:nvPicPr>
          <p:cNvPr id="2050" name="Picture 2" descr="Image result for mosquito f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999" y="4240380"/>
            <a:ext cx="3180119" cy="23128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799" y="2286000"/>
            <a:ext cx="5589611" cy="3908762"/>
          </a:xfrm>
          <a:prstGeom prst="rect">
            <a:avLst/>
          </a:prstGeom>
          <a:noFill/>
        </p:spPr>
        <p:txBody>
          <a:bodyPr wrap="square" rtlCol="0">
            <a:spAutoFit/>
          </a:bodyPr>
          <a:lstStyle/>
          <a:p>
            <a:pPr marL="457200" indent="-457200">
              <a:buFont typeface="Arial" panose="020B0604020202020204" pitchFamily="34" charset="0"/>
              <a:buChar char="•"/>
            </a:pPr>
            <a:r>
              <a:rPr lang="en-US" sz="2800" dirty="0" err="1" smtClean="0">
                <a:solidFill>
                  <a:schemeClr val="accent1">
                    <a:lumMod val="60000"/>
                    <a:lumOff val="40000"/>
                  </a:schemeClr>
                </a:solidFill>
              </a:rPr>
              <a:t>Gambusia</a:t>
            </a:r>
            <a:r>
              <a:rPr lang="en-US" sz="2800" dirty="0" smtClean="0">
                <a:solidFill>
                  <a:schemeClr val="accent1">
                    <a:lumMod val="60000"/>
                    <a:lumOff val="40000"/>
                  </a:schemeClr>
                </a:solidFill>
              </a:rPr>
              <a:t> (mosquito fish), guppies, dragonfly nymphs.</a:t>
            </a:r>
          </a:p>
          <a:p>
            <a:pPr marL="457200" indent="-457200">
              <a:buFont typeface="Arial" panose="020B0604020202020204" pitchFamily="34" charset="0"/>
              <a:buChar char="•"/>
            </a:pPr>
            <a:r>
              <a:rPr lang="en-US" sz="2800" dirty="0" smtClean="0">
                <a:solidFill>
                  <a:schemeClr val="accent1">
                    <a:lumMod val="60000"/>
                    <a:lumOff val="40000"/>
                  </a:schemeClr>
                </a:solidFill>
              </a:rPr>
              <a:t>*Introduction </a:t>
            </a:r>
            <a:r>
              <a:rPr lang="en-US" sz="2800" dirty="0">
                <a:solidFill>
                  <a:schemeClr val="accent1">
                    <a:lumMod val="60000"/>
                    <a:lumOff val="40000"/>
                  </a:schemeClr>
                </a:solidFill>
              </a:rPr>
              <a:t>of non-native </a:t>
            </a:r>
            <a:r>
              <a:rPr lang="en-US" sz="2800" dirty="0" smtClean="0">
                <a:solidFill>
                  <a:schemeClr val="accent1">
                    <a:lumMod val="60000"/>
                    <a:lumOff val="40000"/>
                  </a:schemeClr>
                </a:solidFill>
              </a:rPr>
              <a:t>orgs </a:t>
            </a:r>
            <a:r>
              <a:rPr lang="en-US" sz="2800" dirty="0">
                <a:solidFill>
                  <a:schemeClr val="accent1">
                    <a:lumMod val="60000"/>
                    <a:lumOff val="40000"/>
                  </a:schemeClr>
                </a:solidFill>
              </a:rPr>
              <a:t>in </a:t>
            </a:r>
            <a:r>
              <a:rPr lang="en-US" sz="2800" u="sng" dirty="0">
                <a:solidFill>
                  <a:schemeClr val="accent1">
                    <a:lumMod val="60000"/>
                    <a:lumOff val="40000"/>
                  </a:schemeClr>
                </a:solidFill>
              </a:rPr>
              <a:t>open</a:t>
            </a:r>
            <a:r>
              <a:rPr lang="en-US" sz="2800" dirty="0">
                <a:solidFill>
                  <a:schemeClr val="accent1">
                    <a:lumMod val="60000"/>
                    <a:lumOff val="40000"/>
                  </a:schemeClr>
                </a:solidFill>
              </a:rPr>
              <a:t> waters is prohibited in </a:t>
            </a:r>
            <a:r>
              <a:rPr lang="en-US" sz="2800" dirty="0" smtClean="0">
                <a:solidFill>
                  <a:schemeClr val="accent1">
                    <a:lumMod val="60000"/>
                    <a:lumOff val="40000"/>
                  </a:schemeClr>
                </a:solidFill>
              </a:rPr>
              <a:t>CT</a:t>
            </a:r>
          </a:p>
          <a:p>
            <a:pPr marL="457200" indent="-457200">
              <a:buFont typeface="Arial" panose="020B0604020202020204" pitchFamily="34" charset="0"/>
              <a:buChar char="•"/>
            </a:pPr>
            <a:r>
              <a:rPr lang="en-US" sz="2800" dirty="0" smtClean="0">
                <a:solidFill>
                  <a:schemeClr val="accent1">
                    <a:lumMod val="60000"/>
                    <a:lumOff val="40000"/>
                  </a:schemeClr>
                </a:solidFill>
              </a:rPr>
              <a:t>OK in water </a:t>
            </a:r>
            <a:r>
              <a:rPr lang="en-US" sz="2800" dirty="0">
                <a:solidFill>
                  <a:schemeClr val="accent1">
                    <a:lumMod val="60000"/>
                    <a:lumOff val="40000"/>
                  </a:schemeClr>
                </a:solidFill>
              </a:rPr>
              <a:t>gardens, abandoned pools, closed systems (no outlet).</a:t>
            </a:r>
          </a:p>
          <a:p>
            <a:pPr marL="457200" indent="-457200">
              <a:buFont typeface="Arial" panose="020B0604020202020204" pitchFamily="34" charset="0"/>
              <a:buChar char="•"/>
            </a:pPr>
            <a:r>
              <a:rPr lang="en-US" sz="2800" dirty="0" err="1" smtClean="0">
                <a:solidFill>
                  <a:schemeClr val="accent1">
                    <a:lumMod val="60000"/>
                    <a:lumOff val="40000"/>
                  </a:schemeClr>
                </a:solidFill>
              </a:rPr>
              <a:t>Mummichogs</a:t>
            </a:r>
            <a:r>
              <a:rPr lang="en-US" sz="2800" dirty="0" smtClean="0">
                <a:solidFill>
                  <a:schemeClr val="accent1">
                    <a:lumMod val="60000"/>
                    <a:lumOff val="40000"/>
                  </a:schemeClr>
                </a:solidFill>
              </a:rPr>
              <a:t>, fathead minnows, sunfish, ‘top minnows’ - OK</a:t>
            </a:r>
          </a:p>
          <a:p>
            <a:pPr marL="457200" indent="-457200">
              <a:buFont typeface="Arial" panose="020B0604020202020204" pitchFamily="34" charset="0"/>
              <a:buChar char="•"/>
            </a:pPr>
            <a:endParaRPr lang="en-US" dirty="0">
              <a:solidFill>
                <a:schemeClr val="accent1">
                  <a:lumMod val="60000"/>
                  <a:lumOff val="40000"/>
                </a:schemeClr>
              </a:solidFill>
            </a:endParaRPr>
          </a:p>
        </p:txBody>
      </p:sp>
    </p:spTree>
    <p:extLst>
      <p:ext uri="{BB962C8B-B14F-4D97-AF65-F5344CB8AC3E}">
        <p14:creationId xmlns:p14="http://schemas.microsoft.com/office/powerpoint/2010/main" val="11529105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23711" y="381000"/>
            <a:ext cx="7772400" cy="1143000"/>
          </a:xfrm>
        </p:spPr>
        <p:txBody>
          <a:bodyPr/>
          <a:lstStyle/>
          <a:p>
            <a:r>
              <a:rPr lang="en-US" b="1" u="sng" dirty="0">
                <a:solidFill>
                  <a:srgbClr val="FFFF00"/>
                </a:solidFill>
              </a:rPr>
              <a:t>Integrated Marsh Management</a:t>
            </a:r>
            <a:endParaRPr lang="en-US" dirty="0">
              <a:solidFill>
                <a:srgbClr val="FFFF00"/>
              </a:solidFill>
            </a:endParaRPr>
          </a:p>
        </p:txBody>
      </p:sp>
      <p:sp>
        <p:nvSpPr>
          <p:cNvPr id="160771" name="Rectangle 3"/>
          <p:cNvSpPr>
            <a:spLocks noGrp="1" noChangeArrowheads="1"/>
          </p:cNvSpPr>
          <p:nvPr>
            <p:ph type="body" idx="1"/>
          </p:nvPr>
        </p:nvSpPr>
        <p:spPr>
          <a:xfrm>
            <a:off x="599327" y="1600200"/>
            <a:ext cx="7772400" cy="4114800"/>
          </a:xfrm>
        </p:spPr>
        <p:txBody>
          <a:bodyPr/>
          <a:lstStyle/>
          <a:p>
            <a:r>
              <a:rPr lang="en-US" sz="2800" dirty="0">
                <a:solidFill>
                  <a:schemeClr val="bg1"/>
                </a:solidFill>
              </a:rPr>
              <a:t>A holistic approach to wetlands management utilizing a variety of techniques to achieve site specific goals.</a:t>
            </a:r>
          </a:p>
          <a:p>
            <a:r>
              <a:rPr lang="en-US" sz="2800" dirty="0">
                <a:solidFill>
                  <a:schemeClr val="bg1"/>
                </a:solidFill>
              </a:rPr>
              <a:t>These techniques can be simple or complex.</a:t>
            </a:r>
          </a:p>
          <a:p>
            <a:r>
              <a:rPr lang="en-US" sz="2800" dirty="0">
                <a:solidFill>
                  <a:schemeClr val="bg1"/>
                </a:solidFill>
              </a:rPr>
              <a:t>IMM takes into consideration many aspects of wetland management/restoration including mosquito control, vegetation management, wildlife habitat enhancement, hydrologic modification and education.</a:t>
            </a:r>
          </a:p>
          <a:p>
            <a:r>
              <a:rPr lang="en-US" sz="2800" dirty="0">
                <a:solidFill>
                  <a:schemeClr val="bg1"/>
                </a:solidFill>
              </a:rPr>
              <a:t>Usually involves partnerships to share resources.</a:t>
            </a:r>
          </a:p>
        </p:txBody>
      </p:sp>
    </p:spTree>
    <p:extLst>
      <p:ext uri="{BB962C8B-B14F-4D97-AF65-F5344CB8AC3E}">
        <p14:creationId xmlns:p14="http://schemas.microsoft.com/office/powerpoint/2010/main" val="4295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 calcmode="lin" valueType="num">
                                      <p:cBhvr additive="base">
                                        <p:cTn id="7" dur="500" fill="hold"/>
                                        <p:tgtEl>
                                          <p:spTgt spid="16077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07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0771">
                                            <p:txEl>
                                              <p:pRg st="1" end="1"/>
                                            </p:txEl>
                                          </p:spTgt>
                                        </p:tgtEl>
                                        <p:attrNameLst>
                                          <p:attrName>style.visibility</p:attrName>
                                        </p:attrNameLst>
                                      </p:cBhvr>
                                      <p:to>
                                        <p:strVal val="visible"/>
                                      </p:to>
                                    </p:set>
                                    <p:anim calcmode="lin" valueType="num">
                                      <p:cBhvr additive="base">
                                        <p:cTn id="13" dur="500" fill="hold"/>
                                        <p:tgtEl>
                                          <p:spTgt spid="16077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07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0771">
                                            <p:txEl>
                                              <p:pRg st="2" end="2"/>
                                            </p:txEl>
                                          </p:spTgt>
                                        </p:tgtEl>
                                        <p:attrNameLst>
                                          <p:attrName>style.visibility</p:attrName>
                                        </p:attrNameLst>
                                      </p:cBhvr>
                                      <p:to>
                                        <p:strVal val="visible"/>
                                      </p:to>
                                    </p:set>
                                    <p:anim calcmode="lin" valueType="num">
                                      <p:cBhvr additive="base">
                                        <p:cTn id="19" dur="500" fill="hold"/>
                                        <p:tgtEl>
                                          <p:spTgt spid="16077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0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60771">
                                            <p:txEl>
                                              <p:pRg st="3" end="3"/>
                                            </p:txEl>
                                          </p:spTgt>
                                        </p:tgtEl>
                                        <p:attrNameLst>
                                          <p:attrName>style.visibility</p:attrName>
                                        </p:attrNameLst>
                                      </p:cBhvr>
                                      <p:to>
                                        <p:strVal val="visible"/>
                                      </p:to>
                                    </p:set>
                                    <p:anim calcmode="lin" valueType="num">
                                      <p:cBhvr additive="base">
                                        <p:cTn id="25" dur="500" fill="hold"/>
                                        <p:tgtEl>
                                          <p:spTgt spid="16077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607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lstStyle/>
          <a:p>
            <a:r>
              <a:rPr lang="en-US" sz="3600" dirty="0">
                <a:solidFill>
                  <a:srgbClr val="FFFF00"/>
                </a:solidFill>
              </a:rPr>
              <a:t>Open Marsh Water Management (OMWM)</a:t>
            </a:r>
          </a:p>
        </p:txBody>
      </p:sp>
      <p:pic>
        <p:nvPicPr>
          <p:cNvPr id="3" name="Picture 2"/>
          <p:cNvPicPr>
            <a:picLocks noChangeAspect="1"/>
          </p:cNvPicPr>
          <p:nvPr/>
        </p:nvPicPr>
        <p:blipFill>
          <a:blip r:embed="rId2"/>
          <a:stretch>
            <a:fillRect/>
          </a:stretch>
        </p:blipFill>
        <p:spPr>
          <a:xfrm>
            <a:off x="6279123" y="1981200"/>
            <a:ext cx="2848638" cy="2131164"/>
          </a:xfrm>
          <a:prstGeom prst="rect">
            <a:avLst/>
          </a:prstGeom>
        </p:spPr>
      </p:pic>
      <p:pic>
        <p:nvPicPr>
          <p:cNvPr id="4" name="Picture 3"/>
          <p:cNvPicPr>
            <a:picLocks noChangeAspect="1"/>
          </p:cNvPicPr>
          <p:nvPr/>
        </p:nvPicPr>
        <p:blipFill>
          <a:blip r:embed="rId3"/>
          <a:stretch>
            <a:fillRect/>
          </a:stretch>
        </p:blipFill>
        <p:spPr>
          <a:xfrm>
            <a:off x="6485199" y="4340964"/>
            <a:ext cx="2510894" cy="205983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0703" t="20052" r="1172" b="7031"/>
          <a:stretch/>
        </p:blipFill>
        <p:spPr>
          <a:xfrm>
            <a:off x="183123" y="1600200"/>
            <a:ext cx="6096000" cy="4267200"/>
          </a:xfrm>
          <a:prstGeom prst="rect">
            <a:avLst/>
          </a:prstGeom>
        </p:spPr>
      </p:pic>
    </p:spTree>
    <p:extLst>
      <p:ext uri="{BB962C8B-B14F-4D97-AF65-F5344CB8AC3E}">
        <p14:creationId xmlns:p14="http://schemas.microsoft.com/office/powerpoint/2010/main" val="2768812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Culex pipiens 6"/>
          <p:cNvPicPr>
            <a:picLocks noChangeAspect="1" noChangeArrowheads="1"/>
          </p:cNvPicPr>
          <p:nvPr/>
        </p:nvPicPr>
        <p:blipFill>
          <a:blip r:embed="rId2">
            <a:extLst>
              <a:ext uri="{28A0092B-C50C-407E-A947-70E740481C1C}">
                <a14:useLocalDpi xmlns:a14="http://schemas.microsoft.com/office/drawing/2010/main" val="0"/>
              </a:ext>
            </a:extLst>
          </a:blip>
          <a:srcRect l="13750" t="16962" r="5750" b="16962"/>
          <a:stretch>
            <a:fillRect/>
          </a:stretch>
        </p:blipFill>
        <p:spPr bwMode="auto">
          <a:xfrm>
            <a:off x="5562600" y="3048000"/>
            <a:ext cx="3429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1000" y="457200"/>
            <a:ext cx="8458200" cy="6186309"/>
          </a:xfrm>
          <a:prstGeom prst="rect">
            <a:avLst/>
          </a:prstGeom>
          <a:noFill/>
        </p:spPr>
        <p:txBody>
          <a:bodyPr>
            <a:spAutoFit/>
          </a:bodyPr>
          <a:lstStyle/>
          <a:p>
            <a:pPr algn="ctr">
              <a:defRPr/>
            </a:pPr>
            <a:r>
              <a:rPr lang="en-US" sz="4000" dirty="0">
                <a:solidFill>
                  <a:srgbClr val="FFFFFF"/>
                </a:solidFill>
                <a:effectLst>
                  <a:outerShdw blurRad="50800" dist="38100" dir="10800000" algn="r" rotWithShape="0">
                    <a:prstClr val="black">
                      <a:alpha val="40000"/>
                    </a:prstClr>
                  </a:outerShdw>
                </a:effectLst>
                <a:latin typeface="Arial" panose="020B0604020202020204" pitchFamily="34" charset="0"/>
                <a:cs typeface="Arial" pitchFamily="34" charset="0"/>
              </a:rPr>
              <a:t>Mosquitoes</a:t>
            </a:r>
          </a:p>
          <a:p>
            <a:pPr>
              <a:defRPr/>
            </a:pPr>
            <a:endParaRPr lang="en-US" dirty="0">
              <a:solidFill>
                <a:srgbClr val="FFFF00">
                  <a:lumMod val="60000"/>
                  <a:lumOff val="40000"/>
                </a:srgbClr>
              </a:solidFill>
            </a:endParaRPr>
          </a:p>
          <a:p>
            <a:pPr>
              <a:buFont typeface="Arial" pitchFamily="34" charset="0"/>
              <a:buChar char="•"/>
              <a:defRPr/>
            </a:pPr>
            <a:r>
              <a:rPr lang="en-US" sz="2800" dirty="0" smtClean="0">
                <a:solidFill>
                  <a:srgbClr val="FFFF00">
                    <a:lumMod val="60000"/>
                    <a:lumOff val="40000"/>
                  </a:srgbClr>
                </a:solidFill>
              </a:rPr>
              <a:t>54 </a:t>
            </a:r>
            <a:r>
              <a:rPr lang="en-US" sz="2800" dirty="0">
                <a:solidFill>
                  <a:srgbClr val="FFFF00">
                    <a:lumMod val="60000"/>
                    <a:lumOff val="40000"/>
                  </a:srgbClr>
                </a:solidFill>
              </a:rPr>
              <a:t>species in CT (~3000 worldwide, &gt;200 in US)</a:t>
            </a:r>
          </a:p>
          <a:p>
            <a:pPr>
              <a:buFont typeface="Arial" pitchFamily="34" charset="0"/>
              <a:buChar char="•"/>
              <a:defRPr/>
            </a:pPr>
            <a:endParaRPr lang="en-US" sz="2800" dirty="0">
              <a:solidFill>
                <a:srgbClr val="FFFF00">
                  <a:lumMod val="60000"/>
                  <a:lumOff val="40000"/>
                </a:srgbClr>
              </a:solidFill>
            </a:endParaRPr>
          </a:p>
          <a:p>
            <a:pPr>
              <a:buFont typeface="Arial" pitchFamily="34" charset="0"/>
              <a:buChar char="•"/>
              <a:defRPr/>
            </a:pPr>
            <a:r>
              <a:rPr lang="en-US" sz="2800" dirty="0">
                <a:solidFill>
                  <a:srgbClr val="FFFF00">
                    <a:lumMod val="60000"/>
                    <a:lumOff val="40000"/>
                  </a:srgbClr>
                </a:solidFill>
              </a:rPr>
              <a:t>Only female bites (irritation and disease transmission)</a:t>
            </a:r>
          </a:p>
          <a:p>
            <a:pPr>
              <a:buFont typeface="Arial" pitchFamily="34" charset="0"/>
              <a:buChar char="•"/>
              <a:defRPr/>
            </a:pPr>
            <a:endParaRPr lang="en-US" sz="2800" dirty="0">
              <a:solidFill>
                <a:srgbClr val="FFFF00">
                  <a:lumMod val="60000"/>
                  <a:lumOff val="40000"/>
                </a:srgbClr>
              </a:solidFill>
            </a:endParaRPr>
          </a:p>
          <a:p>
            <a:pPr>
              <a:buFont typeface="Arial" pitchFamily="34" charset="0"/>
              <a:buChar char="•"/>
              <a:defRPr/>
            </a:pPr>
            <a:r>
              <a:rPr lang="en-US" sz="2800" dirty="0" err="1">
                <a:solidFill>
                  <a:srgbClr val="FFFF00">
                    <a:lumMod val="60000"/>
                    <a:lumOff val="40000"/>
                  </a:srgbClr>
                </a:solidFill>
              </a:rPr>
              <a:t>Univoltine</a:t>
            </a:r>
            <a:r>
              <a:rPr lang="en-US" sz="2800" dirty="0">
                <a:solidFill>
                  <a:srgbClr val="FFFF00">
                    <a:lumMod val="60000"/>
                    <a:lumOff val="40000"/>
                  </a:srgbClr>
                </a:solidFill>
              </a:rPr>
              <a:t> vs. </a:t>
            </a:r>
            <a:r>
              <a:rPr lang="en-US" sz="2800" dirty="0" err="1">
                <a:solidFill>
                  <a:srgbClr val="FFFF00">
                    <a:lumMod val="60000"/>
                    <a:lumOff val="40000"/>
                  </a:srgbClr>
                </a:solidFill>
              </a:rPr>
              <a:t>multivoltine</a:t>
            </a:r>
            <a:r>
              <a:rPr lang="en-US" sz="2800" dirty="0">
                <a:solidFill>
                  <a:srgbClr val="FFFF00">
                    <a:lumMod val="60000"/>
                    <a:lumOff val="40000"/>
                  </a:srgbClr>
                </a:solidFill>
              </a:rPr>
              <a:t> (&gt;risk)</a:t>
            </a:r>
          </a:p>
          <a:p>
            <a:pPr>
              <a:buFont typeface="Arial" pitchFamily="34" charset="0"/>
              <a:buChar char="•"/>
              <a:defRPr/>
            </a:pPr>
            <a:endParaRPr lang="en-US" sz="2800" dirty="0">
              <a:solidFill>
                <a:srgbClr val="FFFF00">
                  <a:lumMod val="60000"/>
                  <a:lumOff val="40000"/>
                </a:srgbClr>
              </a:solidFill>
            </a:endParaRPr>
          </a:p>
          <a:p>
            <a:pPr>
              <a:buFont typeface="Arial" pitchFamily="34" charset="0"/>
              <a:buChar char="•"/>
              <a:defRPr/>
            </a:pPr>
            <a:r>
              <a:rPr lang="en-US" sz="2800" dirty="0">
                <a:solidFill>
                  <a:srgbClr val="FFFF00">
                    <a:lumMod val="60000"/>
                    <a:lumOff val="40000"/>
                  </a:srgbClr>
                </a:solidFill>
              </a:rPr>
              <a:t>Overwintering </a:t>
            </a:r>
            <a:r>
              <a:rPr lang="en-US" sz="2800" dirty="0" smtClean="0">
                <a:solidFill>
                  <a:srgbClr val="FFFF00">
                    <a:lumMod val="60000"/>
                    <a:lumOff val="40000"/>
                  </a:srgbClr>
                </a:solidFill>
              </a:rPr>
              <a:t>strategies</a:t>
            </a:r>
          </a:p>
          <a:p>
            <a:pPr>
              <a:buFont typeface="Arial" pitchFamily="34" charset="0"/>
              <a:buChar char="•"/>
              <a:defRPr/>
            </a:pPr>
            <a:endParaRPr lang="en-US" sz="2800" dirty="0" smtClean="0">
              <a:solidFill>
                <a:srgbClr val="FFFF00">
                  <a:lumMod val="60000"/>
                  <a:lumOff val="40000"/>
                </a:srgbClr>
              </a:solidFill>
            </a:endParaRPr>
          </a:p>
          <a:p>
            <a:pPr>
              <a:buFont typeface="Arial" pitchFamily="34" charset="0"/>
              <a:buChar char="•"/>
              <a:defRPr/>
            </a:pPr>
            <a:r>
              <a:rPr lang="en-US" sz="2800" dirty="0" smtClean="0">
                <a:solidFill>
                  <a:srgbClr val="FFFF00">
                    <a:lumMod val="60000"/>
                    <a:lumOff val="40000"/>
                  </a:srgbClr>
                </a:solidFill>
              </a:rPr>
              <a:t>Emergence is temp dependent</a:t>
            </a:r>
            <a:endParaRPr lang="en-US" sz="2800" dirty="0">
              <a:solidFill>
                <a:srgbClr val="FFFF00">
                  <a:lumMod val="60000"/>
                  <a:lumOff val="40000"/>
                </a:srgbClr>
              </a:solidFill>
            </a:endParaRPr>
          </a:p>
          <a:p>
            <a:pPr>
              <a:buFont typeface="Arial" pitchFamily="34" charset="0"/>
              <a:buChar char="•"/>
              <a:defRPr/>
            </a:pPr>
            <a:endParaRPr lang="en-US" sz="2800" dirty="0">
              <a:solidFill>
                <a:srgbClr val="FFFF00">
                  <a:lumMod val="60000"/>
                  <a:lumOff val="40000"/>
                </a:srgbClr>
              </a:solidFill>
            </a:endParaRPr>
          </a:p>
          <a:p>
            <a:pPr>
              <a:buFont typeface="Arial" pitchFamily="34" charset="0"/>
              <a:buChar char="•"/>
              <a:defRPr/>
            </a:pPr>
            <a:r>
              <a:rPr lang="en-US" sz="2800" dirty="0">
                <a:solidFill>
                  <a:srgbClr val="FFFF00">
                    <a:lumMod val="60000"/>
                    <a:lumOff val="40000"/>
                  </a:srgbClr>
                </a:solidFill>
              </a:rPr>
              <a:t>Specific vs. general feeding (&gt;risk)</a:t>
            </a:r>
          </a:p>
          <a:p>
            <a:pPr>
              <a:buFont typeface="Arial" pitchFamily="34" charset="0"/>
              <a:buChar char="•"/>
              <a:defRPr/>
            </a:pPr>
            <a:endParaRPr lang="en-US" dirty="0">
              <a:solidFill>
                <a:srgbClr val="FFFFFF"/>
              </a:solidFill>
            </a:endParaRPr>
          </a:p>
        </p:txBody>
      </p:sp>
    </p:spTree>
    <p:extLst>
      <p:ext uri="{BB962C8B-B14F-4D97-AF65-F5344CB8AC3E}">
        <p14:creationId xmlns:p14="http://schemas.microsoft.com/office/powerpoint/2010/main" val="9032712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blinds(horizontal)">
                                      <p:cBhvr>
                                        <p:cTn id="3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MOSQ. SLIDES\PIPE INSTALLATION.jpg"/>
          <p:cNvPicPr>
            <a:picLocks noChangeAspect="1" noChangeArrowheads="1"/>
          </p:cNvPicPr>
          <p:nvPr/>
        </p:nvPicPr>
        <p:blipFill>
          <a:blip r:embed="rId3" cstate="print">
            <a:lum bright="12000" contrast="6000"/>
          </a:blip>
          <a:srcRect/>
          <a:stretch>
            <a:fillRect/>
          </a:stretch>
        </p:blipFill>
        <p:spPr bwMode="auto">
          <a:xfrm>
            <a:off x="0" y="0"/>
            <a:ext cx="9144000" cy="6818313"/>
          </a:xfrm>
          <a:prstGeom prst="rect">
            <a:avLst/>
          </a:prstGeom>
          <a:noFill/>
          <a:ln w="9525">
            <a:noFill/>
            <a:miter lim="800000"/>
            <a:headEnd/>
            <a:tailEnd/>
          </a:ln>
        </p:spPr>
      </p:pic>
      <p:sp>
        <p:nvSpPr>
          <p:cNvPr id="300035" name="Rectangle 3"/>
          <p:cNvSpPr>
            <a:spLocks noGrp="1" noChangeArrowheads="1"/>
          </p:cNvSpPr>
          <p:nvPr>
            <p:ph type="ctrTitle"/>
          </p:nvPr>
        </p:nvSpPr>
        <p:spPr>
          <a:xfrm>
            <a:off x="762000" y="914400"/>
            <a:ext cx="7772400" cy="1143000"/>
          </a:xfrm>
        </p:spPr>
        <p:txBody>
          <a:bodyPr/>
          <a:lstStyle/>
          <a:p>
            <a:pPr>
              <a:defRPr/>
            </a:pPr>
            <a:r>
              <a:rPr lang="en-US" b="1" dirty="0">
                <a:ln>
                  <a:solidFill>
                    <a:srgbClr val="002060"/>
                  </a:solidFill>
                </a:ln>
                <a:solidFill>
                  <a:schemeClr val="accent2"/>
                </a:solidFill>
              </a:rPr>
              <a:t>Tidal Flow Restoration</a:t>
            </a:r>
          </a:p>
        </p:txBody>
      </p:sp>
      <p:sp>
        <p:nvSpPr>
          <p:cNvPr id="29700" name="Rectangle 4"/>
          <p:cNvSpPr>
            <a:spLocks noGrp="1" noChangeArrowheads="1"/>
          </p:cNvSpPr>
          <p:nvPr>
            <p:ph type="subTitle" idx="1"/>
          </p:nvPr>
        </p:nvSpPr>
        <p:spPr>
          <a:xfrm>
            <a:off x="1371600" y="4876800"/>
            <a:ext cx="6400800" cy="1752600"/>
          </a:xfrm>
        </p:spPr>
        <p:txBody>
          <a:bodyPr/>
          <a:lstStyle/>
          <a:p>
            <a:r>
              <a:rPr lang="en-US" sz="3600" dirty="0">
                <a:solidFill>
                  <a:srgbClr val="FFFF00"/>
                </a:solidFill>
              </a:rPr>
              <a:t>Culvert replacement</a:t>
            </a:r>
          </a:p>
          <a:p>
            <a:r>
              <a:rPr lang="en-US" sz="3600" dirty="0">
                <a:solidFill>
                  <a:srgbClr val="FFFF00"/>
                </a:solidFill>
              </a:rPr>
              <a:t> (removal where feasible)</a:t>
            </a:r>
          </a:p>
        </p:txBody>
      </p:sp>
    </p:spTree>
    <p:extLst>
      <p:ext uri="{BB962C8B-B14F-4D97-AF65-F5344CB8AC3E}">
        <p14:creationId xmlns:p14="http://schemas.microsoft.com/office/powerpoint/2010/main" val="3870374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P:\2013\My Pictures\aerial EastCT 5-8-12\Groton LP 2.JPG"/>
          <p:cNvPicPr>
            <a:picLocks noChangeAspect="1" noChangeArrowheads="1"/>
          </p:cNvPicPr>
          <p:nvPr/>
        </p:nvPicPr>
        <p:blipFill>
          <a:blip r:embed="rId2" cstate="print"/>
          <a:srcRect/>
          <a:stretch>
            <a:fillRect/>
          </a:stretch>
        </p:blipFill>
        <p:spPr bwMode="auto">
          <a:xfrm>
            <a:off x="152400" y="152400"/>
            <a:ext cx="6299200" cy="4724400"/>
          </a:xfrm>
          <a:prstGeom prst="rect">
            <a:avLst/>
          </a:prstGeom>
          <a:noFill/>
          <a:ln w="19050">
            <a:solidFill>
              <a:srgbClr val="FFFFCC"/>
            </a:solidFill>
            <a:miter lim="800000"/>
            <a:headEnd/>
            <a:tailEnd/>
          </a:ln>
        </p:spPr>
      </p:pic>
      <p:sp>
        <p:nvSpPr>
          <p:cNvPr id="4" name="Title 3"/>
          <p:cNvSpPr>
            <a:spLocks noGrp="1"/>
          </p:cNvSpPr>
          <p:nvPr>
            <p:ph type="ctrTitle"/>
          </p:nvPr>
        </p:nvSpPr>
        <p:spPr>
          <a:xfrm>
            <a:off x="2133600" y="152400"/>
            <a:ext cx="6705600" cy="1470025"/>
          </a:xfrm>
        </p:spPr>
        <p:txBody>
          <a:bodyPr/>
          <a:lstStyle/>
          <a:p>
            <a:pPr algn="r"/>
            <a:r>
              <a:rPr lang="en-US" sz="4000" dirty="0">
                <a:ln>
                  <a:solidFill>
                    <a:schemeClr val="tx1">
                      <a:lumMod val="85000"/>
                      <a:lumOff val="15000"/>
                    </a:schemeClr>
                  </a:solidFill>
                </a:ln>
                <a:solidFill>
                  <a:srgbClr val="FFFF00"/>
                </a:solidFill>
                <a:latin typeface="Arial Black" pitchFamily="34" charset="0"/>
                <a:cs typeface="Arial" pitchFamily="34" charset="0"/>
              </a:rPr>
              <a:t>Tidal flow restoration </a:t>
            </a:r>
          </a:p>
        </p:txBody>
      </p:sp>
      <p:sp>
        <p:nvSpPr>
          <p:cNvPr id="7" name="Subtitle 6"/>
          <p:cNvSpPr>
            <a:spLocks noGrp="1"/>
          </p:cNvSpPr>
          <p:nvPr>
            <p:ph type="subTitle" idx="1"/>
          </p:nvPr>
        </p:nvSpPr>
        <p:spPr>
          <a:xfrm>
            <a:off x="1371600" y="1371600"/>
            <a:ext cx="7162800" cy="762000"/>
          </a:xfrm>
        </p:spPr>
        <p:txBody>
          <a:bodyPr anchor="ctr"/>
          <a:lstStyle/>
          <a:p>
            <a:pPr algn="r"/>
            <a:r>
              <a:rPr lang="en-US" sz="3600" dirty="0">
                <a:solidFill>
                  <a:schemeClr val="accent5">
                    <a:lumMod val="20000"/>
                    <a:lumOff val="80000"/>
                  </a:schemeClr>
                </a:solidFill>
              </a:rPr>
              <a:t>Channel </a:t>
            </a:r>
            <a:r>
              <a:rPr lang="en-US" sz="3600" dirty="0" err="1">
                <a:solidFill>
                  <a:schemeClr val="accent5">
                    <a:lumMod val="20000"/>
                    <a:lumOff val="80000"/>
                  </a:schemeClr>
                </a:solidFill>
              </a:rPr>
              <a:t>recleaning</a:t>
            </a:r>
            <a:endParaRPr lang="en-US" sz="3600" dirty="0">
              <a:solidFill>
                <a:schemeClr val="accent5">
                  <a:lumMod val="20000"/>
                  <a:lumOff val="80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035" t="8081" r="12177" b="17172"/>
          <a:stretch/>
        </p:blipFill>
        <p:spPr>
          <a:xfrm>
            <a:off x="3411381" y="2514600"/>
            <a:ext cx="5568778" cy="3962400"/>
          </a:xfrm>
          <a:prstGeom prst="rect">
            <a:avLst/>
          </a:prstGeom>
          <a:ln w="28575">
            <a:solidFill>
              <a:srgbClr val="FFFF00"/>
            </a:solidFill>
          </a:ln>
        </p:spPr>
      </p:pic>
    </p:spTree>
    <p:extLst>
      <p:ext uri="{BB962C8B-B14F-4D97-AF65-F5344CB8AC3E}">
        <p14:creationId xmlns:p14="http://schemas.microsoft.com/office/powerpoint/2010/main" val="150718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38200"/>
            <a:ext cx="7772400" cy="1470025"/>
          </a:xfrm>
        </p:spPr>
        <p:txBody>
          <a:bodyPr/>
          <a:lstStyle/>
          <a:p>
            <a:r>
              <a:rPr lang="en-US" dirty="0" smtClean="0"/>
              <a:t>Chemical control</a:t>
            </a:r>
            <a:endParaRPr lang="en-US" dirty="0"/>
          </a:p>
        </p:txBody>
      </p:sp>
      <p:sp>
        <p:nvSpPr>
          <p:cNvPr id="3" name="Subtitle 2"/>
          <p:cNvSpPr>
            <a:spLocks noGrp="1"/>
          </p:cNvSpPr>
          <p:nvPr>
            <p:ph type="subTitle" idx="1"/>
          </p:nvPr>
        </p:nvSpPr>
        <p:spPr>
          <a:xfrm>
            <a:off x="1371600" y="2895600"/>
            <a:ext cx="6400800" cy="1752600"/>
          </a:xfrm>
        </p:spPr>
        <p:txBody>
          <a:bodyPr/>
          <a:lstStyle/>
          <a:p>
            <a:pPr marL="457200" indent="-457200" algn="l">
              <a:buFont typeface="Arial" panose="020B0604020202020204" pitchFamily="34" charset="0"/>
              <a:buChar char="•"/>
            </a:pPr>
            <a:r>
              <a:rPr lang="en-US" dirty="0" err="1" smtClean="0"/>
              <a:t>Larvaciding</a:t>
            </a:r>
            <a:endParaRPr lang="en-US" dirty="0" smtClean="0"/>
          </a:p>
          <a:p>
            <a:pPr marL="457200" indent="-457200" algn="l">
              <a:buFont typeface="Arial" panose="020B0604020202020204" pitchFamily="34" charset="0"/>
              <a:buChar char="•"/>
            </a:pPr>
            <a:r>
              <a:rPr lang="en-US" dirty="0" err="1" smtClean="0"/>
              <a:t>Pupaciding</a:t>
            </a:r>
            <a:endParaRPr lang="en-US" dirty="0" smtClean="0"/>
          </a:p>
          <a:p>
            <a:pPr marL="457200" indent="-457200" algn="l">
              <a:buFont typeface="Arial" panose="020B0604020202020204" pitchFamily="34" charset="0"/>
              <a:buChar char="•"/>
            </a:pPr>
            <a:r>
              <a:rPr lang="en-US" dirty="0" err="1" smtClean="0"/>
              <a:t>Adulticiding</a:t>
            </a:r>
            <a:endParaRPr lang="en-US" dirty="0"/>
          </a:p>
        </p:txBody>
      </p:sp>
    </p:spTree>
    <p:extLst>
      <p:ext uri="{BB962C8B-B14F-4D97-AF65-F5344CB8AC3E}">
        <p14:creationId xmlns:p14="http://schemas.microsoft.com/office/powerpoint/2010/main" val="2482137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 y="228600"/>
            <a:ext cx="8763000" cy="1470025"/>
          </a:xfrm>
        </p:spPr>
        <p:txBody>
          <a:bodyPr/>
          <a:lstStyle/>
          <a:p>
            <a:r>
              <a:rPr lang="en-US" dirty="0" err="1" smtClean="0">
                <a:solidFill>
                  <a:srgbClr val="FFFF00"/>
                </a:solidFill>
              </a:rPr>
              <a:t>Larvacides</a:t>
            </a:r>
            <a:r>
              <a:rPr lang="en-US" dirty="0" smtClean="0">
                <a:solidFill>
                  <a:srgbClr val="FFFF00"/>
                </a:solidFill>
              </a:rPr>
              <a:t/>
            </a:r>
            <a:br>
              <a:rPr lang="en-US" dirty="0" smtClean="0">
                <a:solidFill>
                  <a:srgbClr val="FFFF00"/>
                </a:solidFill>
              </a:rPr>
            </a:br>
            <a:r>
              <a:rPr lang="en-US" sz="2800" dirty="0">
                <a:solidFill>
                  <a:srgbClr val="FFFF00"/>
                </a:solidFill>
              </a:rPr>
              <a:t>A</a:t>
            </a:r>
            <a:r>
              <a:rPr lang="en-US" sz="2800" dirty="0" smtClean="0">
                <a:solidFill>
                  <a:srgbClr val="FFFF00"/>
                </a:solidFill>
              </a:rPr>
              <a:t>pplied to water where larvae are active or to areas likely to produce mosquitoes (pre-emergent).</a:t>
            </a:r>
            <a:br>
              <a:rPr lang="en-US" sz="2800" dirty="0" smtClean="0">
                <a:solidFill>
                  <a:srgbClr val="FFFF00"/>
                </a:solidFill>
              </a:rPr>
            </a:br>
            <a:r>
              <a:rPr lang="en-US" sz="2800" dirty="0" smtClean="0">
                <a:solidFill>
                  <a:srgbClr val="FFFF00"/>
                </a:solidFill>
              </a:rPr>
              <a:t>Formulations: liquid, granular, pellets, briquettes, WP, EC</a:t>
            </a:r>
            <a:endParaRPr lang="en-US" dirty="0">
              <a:solidFill>
                <a:srgbClr val="FFFF00"/>
              </a:solidFill>
            </a:endParaRPr>
          </a:p>
        </p:txBody>
      </p:sp>
      <p:sp>
        <p:nvSpPr>
          <p:cNvPr id="3" name="Subtitle 2"/>
          <p:cNvSpPr>
            <a:spLocks noGrp="1"/>
          </p:cNvSpPr>
          <p:nvPr>
            <p:ph type="subTitle" idx="1"/>
          </p:nvPr>
        </p:nvSpPr>
        <p:spPr>
          <a:xfrm>
            <a:off x="609600" y="2209800"/>
            <a:ext cx="7620000" cy="1752600"/>
          </a:xfrm>
        </p:spPr>
        <p:txBody>
          <a:bodyPr/>
          <a:lstStyle/>
          <a:p>
            <a:pPr marL="457200" indent="-457200" algn="l">
              <a:buFont typeface="Arial" panose="020B0604020202020204" pitchFamily="34" charset="0"/>
              <a:buChar char="•"/>
            </a:pPr>
            <a:r>
              <a:rPr lang="en-US" sz="2800" dirty="0" smtClean="0">
                <a:solidFill>
                  <a:schemeClr val="bg1">
                    <a:lumMod val="95000"/>
                  </a:schemeClr>
                </a:solidFill>
              </a:rPr>
              <a:t>Organophosphates (</a:t>
            </a:r>
            <a:r>
              <a:rPr lang="en-US" sz="2800" dirty="0" err="1" smtClean="0">
                <a:solidFill>
                  <a:schemeClr val="bg1">
                    <a:lumMod val="95000"/>
                  </a:schemeClr>
                </a:solidFill>
              </a:rPr>
              <a:t>temephos</a:t>
            </a:r>
            <a:r>
              <a:rPr lang="en-US" sz="2800" dirty="0" smtClean="0">
                <a:solidFill>
                  <a:schemeClr val="bg1">
                    <a:lumMod val="95000"/>
                  </a:schemeClr>
                </a:solidFill>
              </a:rPr>
              <a:t>) – </a:t>
            </a:r>
            <a:r>
              <a:rPr lang="en-US" sz="2800" dirty="0" smtClean="0">
                <a:solidFill>
                  <a:schemeClr val="accent1">
                    <a:lumMod val="40000"/>
                    <a:lumOff val="60000"/>
                  </a:schemeClr>
                </a:solidFill>
              </a:rPr>
              <a:t>not </a:t>
            </a:r>
            <a:r>
              <a:rPr lang="en-US" sz="2800" dirty="0" err="1" smtClean="0">
                <a:solidFill>
                  <a:schemeClr val="accent1">
                    <a:lumMod val="40000"/>
                    <a:lumOff val="60000"/>
                  </a:schemeClr>
                </a:solidFill>
              </a:rPr>
              <a:t>regist</a:t>
            </a:r>
            <a:r>
              <a:rPr lang="en-US" sz="2800" dirty="0" smtClean="0">
                <a:solidFill>
                  <a:schemeClr val="accent1">
                    <a:lumMod val="40000"/>
                    <a:lumOff val="60000"/>
                  </a:schemeClr>
                </a:solidFill>
              </a:rPr>
              <a:t> in CT </a:t>
            </a:r>
          </a:p>
          <a:p>
            <a:pPr marL="457200" indent="-457200" algn="l">
              <a:buFont typeface="Arial" panose="020B0604020202020204" pitchFamily="34" charset="0"/>
              <a:buChar char="•"/>
            </a:pPr>
            <a:r>
              <a:rPr lang="en-US" sz="2800" dirty="0" smtClean="0">
                <a:solidFill>
                  <a:schemeClr val="bg1">
                    <a:lumMod val="95000"/>
                  </a:schemeClr>
                </a:solidFill>
              </a:rPr>
              <a:t>Biologicals</a:t>
            </a:r>
          </a:p>
          <a:p>
            <a:pPr marL="914400" lvl="1" indent="-457200" algn="l">
              <a:buFont typeface="Arial" panose="020B0604020202020204" pitchFamily="34" charset="0"/>
              <a:buChar char="•"/>
            </a:pPr>
            <a:r>
              <a:rPr lang="en-US" sz="2400" dirty="0" err="1" smtClean="0">
                <a:solidFill>
                  <a:schemeClr val="bg1">
                    <a:lumMod val="95000"/>
                  </a:schemeClr>
                </a:solidFill>
              </a:rPr>
              <a:t>Bti</a:t>
            </a:r>
            <a:r>
              <a:rPr lang="en-US" sz="2400" dirty="0" smtClean="0">
                <a:solidFill>
                  <a:schemeClr val="bg1">
                    <a:lumMod val="95000"/>
                  </a:schemeClr>
                </a:solidFill>
              </a:rPr>
              <a:t> (Bacillus thuringiensis var. </a:t>
            </a:r>
            <a:r>
              <a:rPr lang="en-US" sz="2400" dirty="0" err="1" smtClean="0">
                <a:solidFill>
                  <a:schemeClr val="bg1">
                    <a:lumMod val="95000"/>
                  </a:schemeClr>
                </a:solidFill>
              </a:rPr>
              <a:t>israelensis</a:t>
            </a:r>
            <a:r>
              <a:rPr lang="en-US" sz="2400" dirty="0" smtClean="0">
                <a:solidFill>
                  <a:schemeClr val="bg1">
                    <a:lumMod val="95000"/>
                  </a:schemeClr>
                </a:solidFill>
              </a:rPr>
              <a:t>)</a:t>
            </a:r>
            <a:endParaRPr lang="en-US" sz="2400" dirty="0">
              <a:solidFill>
                <a:schemeClr val="bg1">
                  <a:lumMod val="95000"/>
                </a:schemeClr>
              </a:solidFill>
            </a:endParaRPr>
          </a:p>
          <a:p>
            <a:pPr marL="914400" lvl="1" indent="-457200" algn="l">
              <a:buFont typeface="Arial" panose="020B0604020202020204" pitchFamily="34" charset="0"/>
              <a:buChar char="•"/>
            </a:pPr>
            <a:r>
              <a:rPr lang="en-US" sz="2400" dirty="0" err="1" smtClean="0">
                <a:solidFill>
                  <a:schemeClr val="bg1">
                    <a:lumMod val="95000"/>
                  </a:schemeClr>
                </a:solidFill>
              </a:rPr>
              <a:t>Bs</a:t>
            </a:r>
            <a:r>
              <a:rPr lang="en-US" sz="2400" dirty="0" smtClean="0">
                <a:solidFill>
                  <a:schemeClr val="bg1">
                    <a:lumMod val="95000"/>
                  </a:schemeClr>
                </a:solidFill>
              </a:rPr>
              <a:t> (B. </a:t>
            </a:r>
            <a:r>
              <a:rPr lang="en-US" sz="2400" dirty="0" err="1" smtClean="0">
                <a:solidFill>
                  <a:schemeClr val="bg1">
                    <a:lumMod val="95000"/>
                  </a:schemeClr>
                </a:solidFill>
              </a:rPr>
              <a:t>sphaericus</a:t>
            </a:r>
            <a:r>
              <a:rPr lang="en-US" sz="2400" dirty="0" smtClean="0">
                <a:solidFill>
                  <a:schemeClr val="bg1">
                    <a:lumMod val="95000"/>
                  </a:schemeClr>
                </a:solidFill>
              </a:rPr>
              <a:t>)</a:t>
            </a:r>
          </a:p>
          <a:p>
            <a:pPr marL="914400" lvl="1" indent="-457200" algn="l">
              <a:buFont typeface="Arial" panose="020B0604020202020204" pitchFamily="34" charset="0"/>
              <a:buChar char="•"/>
            </a:pPr>
            <a:r>
              <a:rPr lang="en-US" sz="2400" dirty="0" err="1" smtClean="0">
                <a:solidFill>
                  <a:schemeClr val="bg1">
                    <a:lumMod val="95000"/>
                  </a:schemeClr>
                </a:solidFill>
              </a:rPr>
              <a:t>Spinosad</a:t>
            </a:r>
            <a:r>
              <a:rPr lang="en-US" sz="2400" dirty="0" smtClean="0">
                <a:solidFill>
                  <a:schemeClr val="bg1">
                    <a:lumMod val="95000"/>
                  </a:schemeClr>
                </a:solidFill>
              </a:rPr>
              <a:t> (</a:t>
            </a:r>
            <a:r>
              <a:rPr lang="en-US" sz="2400" dirty="0" err="1" smtClean="0">
                <a:solidFill>
                  <a:schemeClr val="bg1">
                    <a:lumMod val="95000"/>
                  </a:schemeClr>
                </a:solidFill>
              </a:rPr>
              <a:t>Natular</a:t>
            </a:r>
            <a:r>
              <a:rPr lang="en-US" sz="2400" dirty="0" smtClean="0">
                <a:solidFill>
                  <a:schemeClr val="bg1">
                    <a:lumMod val="95000"/>
                  </a:schemeClr>
                </a:solidFill>
              </a:rPr>
              <a:t>®)</a:t>
            </a:r>
            <a:r>
              <a:rPr lang="en-US" sz="2400" dirty="0" smtClean="0">
                <a:solidFill>
                  <a:schemeClr val="accent1">
                    <a:lumMod val="40000"/>
                    <a:lumOff val="60000"/>
                  </a:schemeClr>
                </a:solidFill>
              </a:rPr>
              <a:t>*</a:t>
            </a:r>
          </a:p>
          <a:p>
            <a:pPr marL="342900" lvl="1" indent="-342900" algn="l">
              <a:buFont typeface="Arial" panose="020B0604020202020204" pitchFamily="34" charset="0"/>
              <a:buChar char="•"/>
            </a:pPr>
            <a:r>
              <a:rPr lang="en-US" dirty="0" smtClean="0">
                <a:solidFill>
                  <a:schemeClr val="bg1">
                    <a:lumMod val="95000"/>
                  </a:schemeClr>
                </a:solidFill>
              </a:rPr>
              <a:t>Insect growth regulators (IGR’s)</a:t>
            </a:r>
            <a:r>
              <a:rPr lang="en-US" dirty="0" smtClean="0">
                <a:solidFill>
                  <a:schemeClr val="accent1">
                    <a:lumMod val="40000"/>
                    <a:lumOff val="60000"/>
                  </a:schemeClr>
                </a:solidFill>
              </a:rPr>
              <a:t>*</a:t>
            </a:r>
          </a:p>
          <a:p>
            <a:pPr marL="800100" lvl="2" indent="-342900" algn="l">
              <a:buFont typeface="Arial" panose="020B0604020202020204" pitchFamily="34" charset="0"/>
              <a:buChar char="•"/>
            </a:pPr>
            <a:r>
              <a:rPr lang="en-US" dirty="0" err="1" smtClean="0">
                <a:solidFill>
                  <a:schemeClr val="bg1">
                    <a:lumMod val="95000"/>
                  </a:schemeClr>
                </a:solidFill>
              </a:rPr>
              <a:t>Methoprene</a:t>
            </a:r>
            <a:r>
              <a:rPr lang="en-US" dirty="0" smtClean="0">
                <a:solidFill>
                  <a:schemeClr val="bg1">
                    <a:lumMod val="95000"/>
                  </a:schemeClr>
                </a:solidFill>
              </a:rPr>
              <a:t> (can’t use in coastal zone except in New Haven, PA13-197)</a:t>
            </a:r>
          </a:p>
          <a:p>
            <a:pPr algn="l"/>
            <a:endParaRPr lang="en-US" sz="2000" dirty="0" smtClean="0">
              <a:solidFill>
                <a:schemeClr val="accent1">
                  <a:lumMod val="40000"/>
                  <a:lumOff val="60000"/>
                </a:schemeClr>
              </a:solidFill>
            </a:endParaRPr>
          </a:p>
          <a:p>
            <a:pPr algn="l"/>
            <a:r>
              <a:rPr lang="en-US" sz="2000" dirty="0" smtClean="0">
                <a:solidFill>
                  <a:schemeClr val="accent1">
                    <a:lumMod val="40000"/>
                    <a:lumOff val="60000"/>
                  </a:schemeClr>
                </a:solidFill>
              </a:rPr>
              <a:t>*requires Aquatic permit from DEEP</a:t>
            </a:r>
          </a:p>
          <a:p>
            <a:endParaRPr lang="en-US" dirty="0"/>
          </a:p>
        </p:txBody>
      </p:sp>
    </p:spTree>
    <p:extLst>
      <p:ext uri="{BB962C8B-B14F-4D97-AF65-F5344CB8AC3E}">
        <p14:creationId xmlns:p14="http://schemas.microsoft.com/office/powerpoint/2010/main" val="31289225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dipping marsh.JPG"/>
          <p:cNvPicPr>
            <a:picLocks noChangeAspect="1"/>
          </p:cNvPicPr>
          <p:nvPr/>
        </p:nvPicPr>
        <p:blipFill>
          <a:blip r:embed="rId3" cstate="print"/>
          <a:srcRect/>
          <a:stretch>
            <a:fillRect/>
          </a:stretch>
        </p:blipFill>
        <p:spPr bwMode="auto">
          <a:xfrm>
            <a:off x="0" y="0"/>
            <a:ext cx="9323388" cy="6858000"/>
          </a:xfrm>
          <a:prstGeom prst="rect">
            <a:avLst/>
          </a:prstGeom>
          <a:noFill/>
          <a:ln w="9525">
            <a:noFill/>
            <a:miter lim="800000"/>
            <a:headEnd/>
            <a:tailEnd/>
          </a:ln>
        </p:spPr>
      </p:pic>
      <p:pic>
        <p:nvPicPr>
          <p:cNvPr id="3" name="Picture 1026" descr="D:\inspect1.jpg"/>
          <p:cNvPicPr>
            <a:picLocks noChangeAspect="1" noChangeArrowheads="1"/>
          </p:cNvPicPr>
          <p:nvPr/>
        </p:nvPicPr>
        <p:blipFill>
          <a:blip r:embed="rId4" cstate="print"/>
          <a:srcRect/>
          <a:stretch>
            <a:fillRect/>
          </a:stretch>
        </p:blipFill>
        <p:spPr bwMode="auto">
          <a:xfrm>
            <a:off x="4343400" y="228600"/>
            <a:ext cx="4800600" cy="320040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3429000" y="3048000"/>
            <a:ext cx="4623737" cy="3470310"/>
          </a:xfrm>
          <a:prstGeom prst="rect">
            <a:avLst/>
          </a:prstGeom>
        </p:spPr>
      </p:pic>
    </p:spTree>
    <p:extLst>
      <p:ext uri="{BB962C8B-B14F-4D97-AF65-F5344CB8AC3E}">
        <p14:creationId xmlns:p14="http://schemas.microsoft.com/office/powerpoint/2010/main" val="6079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r="108" b="14419"/>
          <a:stretch/>
        </p:blipFill>
        <p:spPr bwMode="auto">
          <a:xfrm>
            <a:off x="5923501" y="2834233"/>
            <a:ext cx="3049438" cy="39207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5350" y="3486678"/>
            <a:ext cx="3159044"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837" t="10417" r="8203" b="8854"/>
          <a:stretch/>
        </p:blipFill>
        <p:spPr>
          <a:xfrm>
            <a:off x="255891" y="345569"/>
            <a:ext cx="4258596" cy="3034861"/>
          </a:xfrm>
          <a:prstGeom prst="rect">
            <a:avLst/>
          </a:prstGeom>
        </p:spPr>
      </p:pic>
      <p:pic>
        <p:nvPicPr>
          <p:cNvPr id="3074"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4419824"/>
            <a:ext cx="3124200" cy="20814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3400" y="345569"/>
            <a:ext cx="4235112" cy="238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8635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p>
            <a:r>
              <a:rPr lang="en-US" dirty="0" err="1" smtClean="0">
                <a:solidFill>
                  <a:srgbClr val="FFFF00"/>
                </a:solidFill>
              </a:rPr>
              <a:t>Pupacides</a:t>
            </a:r>
            <a:r>
              <a:rPr lang="en-US" dirty="0" smtClean="0">
                <a:solidFill>
                  <a:srgbClr val="FFFF00"/>
                </a:solidFill>
              </a:rPr>
              <a:t/>
            </a:r>
            <a:br>
              <a:rPr lang="en-US" dirty="0" smtClean="0">
                <a:solidFill>
                  <a:srgbClr val="FFFF00"/>
                </a:solidFill>
              </a:rPr>
            </a:br>
            <a:r>
              <a:rPr lang="en-US" sz="3200" dirty="0" smtClean="0">
                <a:solidFill>
                  <a:srgbClr val="FFFF00"/>
                </a:solidFill>
              </a:rPr>
              <a:t>control of pupae and larvae by suffocation</a:t>
            </a:r>
            <a:endParaRPr lang="en-US" dirty="0">
              <a:solidFill>
                <a:srgbClr val="FFFF00"/>
              </a:solidFill>
            </a:endParaRPr>
          </a:p>
        </p:txBody>
      </p:sp>
      <p:sp>
        <p:nvSpPr>
          <p:cNvPr id="3" name="Subtitle 2"/>
          <p:cNvSpPr>
            <a:spLocks noGrp="1"/>
          </p:cNvSpPr>
          <p:nvPr>
            <p:ph type="subTitle" idx="1"/>
          </p:nvPr>
        </p:nvSpPr>
        <p:spPr>
          <a:xfrm>
            <a:off x="304800" y="2072513"/>
            <a:ext cx="5562600" cy="1752600"/>
          </a:xfrm>
        </p:spPr>
        <p:txBody>
          <a:bodyPr/>
          <a:lstStyle/>
          <a:p>
            <a:pPr marL="457200" indent="-457200" algn="l">
              <a:buFont typeface="Arial" panose="020B0604020202020204" pitchFamily="34" charset="0"/>
              <a:buChar char="•"/>
            </a:pPr>
            <a:r>
              <a:rPr lang="en-US" sz="2800" dirty="0" smtClean="0">
                <a:solidFill>
                  <a:srgbClr val="FFC000"/>
                </a:solidFill>
              </a:rPr>
              <a:t>Surface films (</a:t>
            </a:r>
            <a:r>
              <a:rPr lang="en-US" sz="2800" dirty="0" err="1" smtClean="0">
                <a:solidFill>
                  <a:srgbClr val="FFC000"/>
                </a:solidFill>
              </a:rPr>
              <a:t>Agnique</a:t>
            </a:r>
            <a:r>
              <a:rPr lang="en-US" sz="2800" dirty="0" smtClean="0">
                <a:solidFill>
                  <a:srgbClr val="FFC000"/>
                </a:solidFill>
              </a:rPr>
              <a:t> MMF)</a:t>
            </a:r>
          </a:p>
          <a:p>
            <a:pPr marL="457200" indent="-457200" algn="l">
              <a:buFont typeface="Arial" panose="020B0604020202020204" pitchFamily="34" charset="0"/>
              <a:buChar char="•"/>
            </a:pPr>
            <a:r>
              <a:rPr lang="en-US" sz="2800" dirty="0" smtClean="0">
                <a:solidFill>
                  <a:srgbClr val="FFC000"/>
                </a:solidFill>
              </a:rPr>
              <a:t>Oils/alcohols</a:t>
            </a:r>
          </a:p>
        </p:txBody>
      </p:sp>
      <p:pic>
        <p:nvPicPr>
          <p:cNvPr id="4098" name="Picture 2" descr="Image result for mosquito pu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693921"/>
            <a:ext cx="3415372" cy="28577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3158" y="5029200"/>
            <a:ext cx="4011034" cy="400110"/>
          </a:xfrm>
          <a:prstGeom prst="rect">
            <a:avLst/>
          </a:prstGeom>
        </p:spPr>
        <p:txBody>
          <a:bodyPr wrap="none">
            <a:spAutoFit/>
          </a:bodyPr>
          <a:lstStyle/>
          <a:p>
            <a:pPr lvl="0">
              <a:spcBef>
                <a:spcPct val="20000"/>
              </a:spcBef>
            </a:pPr>
            <a:r>
              <a:rPr lang="en-US" sz="2000" kern="0" dirty="0">
                <a:solidFill>
                  <a:srgbClr val="00CC99">
                    <a:lumMod val="40000"/>
                    <a:lumOff val="60000"/>
                  </a:srgbClr>
                </a:solidFill>
                <a:latin typeface="Times New Roman"/>
              </a:rPr>
              <a:t>*requires Aquatic permit from DEEP</a:t>
            </a:r>
          </a:p>
        </p:txBody>
      </p:sp>
    </p:spTree>
    <p:extLst>
      <p:ext uri="{BB962C8B-B14F-4D97-AF65-F5344CB8AC3E}">
        <p14:creationId xmlns:p14="http://schemas.microsoft.com/office/powerpoint/2010/main" val="39237741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1268481"/>
            <a:ext cx="3429000" cy="2568440"/>
          </a:xfrm>
          <a:prstGeom prst="rect">
            <a:avLst/>
          </a:prstGeom>
        </p:spPr>
      </p:pic>
      <p:pic>
        <p:nvPicPr>
          <p:cNvPr id="3078" name="Picture 6" descr="Image result for ddt spraying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886" y="4038600"/>
            <a:ext cx="7212787"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ddt spraying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881" y="1194561"/>
            <a:ext cx="3657599"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640080" y="228600"/>
            <a:ext cx="7772400" cy="1143000"/>
          </a:xfrm>
        </p:spPr>
        <p:txBody>
          <a:bodyPr/>
          <a:lstStyle/>
          <a:p>
            <a:r>
              <a:rPr lang="en-US" dirty="0" err="1" smtClean="0">
                <a:solidFill>
                  <a:srgbClr val="FFFF00"/>
                </a:solidFill>
              </a:rPr>
              <a:t>Adulticiding</a:t>
            </a:r>
            <a:r>
              <a:rPr lang="en-US" dirty="0" smtClean="0">
                <a:solidFill>
                  <a:srgbClr val="FFFF00"/>
                </a:solidFill>
              </a:rPr>
              <a:t> (“spraying”)</a:t>
            </a:r>
            <a:endParaRPr lang="en-US" dirty="0">
              <a:solidFill>
                <a:srgbClr val="FFFF00"/>
              </a:solidFill>
            </a:endParaRPr>
          </a:p>
        </p:txBody>
      </p:sp>
      <p:sp>
        <p:nvSpPr>
          <p:cNvPr id="2" name="&quot;No&quot; Symbol 1"/>
          <p:cNvSpPr/>
          <p:nvPr/>
        </p:nvSpPr>
        <p:spPr bwMode="auto">
          <a:xfrm>
            <a:off x="2286000" y="1676400"/>
            <a:ext cx="4114800" cy="4028945"/>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Tree>
    <p:extLst>
      <p:ext uri="{BB962C8B-B14F-4D97-AF65-F5344CB8AC3E}">
        <p14:creationId xmlns:p14="http://schemas.microsoft.com/office/powerpoint/2010/main" val="73589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470025"/>
          </a:xfrm>
        </p:spPr>
        <p:txBody>
          <a:bodyPr/>
          <a:lstStyle/>
          <a:p>
            <a:r>
              <a:rPr lang="en-US" dirty="0" err="1" smtClean="0"/>
              <a:t>Adulticiding</a:t>
            </a:r>
            <a:endParaRPr lang="en-US" dirty="0"/>
          </a:p>
        </p:txBody>
      </p:sp>
      <p:sp>
        <p:nvSpPr>
          <p:cNvPr id="3" name="Subtitle 2"/>
          <p:cNvSpPr>
            <a:spLocks noGrp="1"/>
          </p:cNvSpPr>
          <p:nvPr>
            <p:ph type="subTitle" idx="1"/>
          </p:nvPr>
        </p:nvSpPr>
        <p:spPr>
          <a:xfrm>
            <a:off x="1447800" y="1295400"/>
            <a:ext cx="6400800" cy="1752600"/>
          </a:xfrm>
        </p:spPr>
        <p:txBody>
          <a:bodyPr/>
          <a:lstStyle/>
          <a:p>
            <a:r>
              <a:rPr lang="en-US" dirty="0" smtClean="0"/>
              <a:t>Barrier spray</a:t>
            </a:r>
            <a:endParaRPr lang="en-US" dirty="0"/>
          </a:p>
        </p:txBody>
      </p:sp>
      <p:pic>
        <p:nvPicPr>
          <p:cNvPr id="4" name="Picture 2" descr="http://www.clarke.com/filebin/images/media/thumb/barrier_spraying_close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4114800" cy="4114800"/>
          </a:xfrm>
          <a:prstGeom prst="rect">
            <a:avLst/>
          </a:prstGeom>
          <a:noFill/>
          <a:ln w="19050">
            <a:solidFill>
              <a:schemeClr val="accent1">
                <a:lumMod val="40000"/>
                <a:lumOff val="60000"/>
              </a:schemeClr>
            </a:solidFill>
          </a:ln>
          <a:extLst>
            <a:ext uri="{909E8E84-426E-40DD-AFC4-6F175D3DCCD1}">
              <a14:hiddenFill xmlns:a14="http://schemas.microsoft.com/office/drawing/2010/main">
                <a:solidFill>
                  <a:srgbClr val="FFFFFF"/>
                </a:solidFill>
              </a14:hiddenFill>
            </a:ext>
          </a:extLst>
        </p:spPr>
      </p:pic>
      <p:pic>
        <p:nvPicPr>
          <p:cNvPr id="71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286000"/>
            <a:ext cx="2667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9053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demo for Fox61 82713.JPG"/>
          <p:cNvPicPr>
            <a:picLocks noChangeAspect="1"/>
          </p:cNvPicPr>
          <p:nvPr/>
        </p:nvPicPr>
        <p:blipFill rotWithShape="1">
          <a:blip r:embed="rId2" cstate="print"/>
          <a:srcRect l="28016" t="36672" r="9017" b="19723"/>
          <a:stretch/>
        </p:blipFill>
        <p:spPr bwMode="auto">
          <a:xfrm>
            <a:off x="381000" y="1600200"/>
            <a:ext cx="6539021" cy="3429000"/>
          </a:xfrm>
          <a:prstGeom prst="rect">
            <a:avLst/>
          </a:prstGeom>
          <a:noFill/>
          <a:ln w="9525">
            <a:noFill/>
            <a:miter lim="800000"/>
            <a:headEnd/>
            <a:tailEnd/>
          </a:ln>
        </p:spPr>
      </p:pic>
      <p:sp>
        <p:nvSpPr>
          <p:cNvPr id="4" name="TextBox 3"/>
          <p:cNvSpPr txBox="1"/>
          <p:nvPr/>
        </p:nvSpPr>
        <p:spPr>
          <a:xfrm>
            <a:off x="1295400" y="209109"/>
            <a:ext cx="6477000" cy="1384995"/>
          </a:xfrm>
          <a:prstGeom prst="rect">
            <a:avLst/>
          </a:prstGeom>
          <a:solidFill>
            <a:schemeClr val="bg1"/>
          </a:solidFill>
        </p:spPr>
        <p:txBody>
          <a:bodyPr wrap="square" rtlCol="0">
            <a:spAutoFit/>
          </a:bodyPr>
          <a:lstStyle/>
          <a:p>
            <a:pPr algn="ctr"/>
            <a:r>
              <a:rPr lang="en-US" sz="3200" u="sng" dirty="0" err="1">
                <a:latin typeface="Segoe UI Semibold" panose="020B0702040204020203" pitchFamily="34" charset="0"/>
              </a:rPr>
              <a:t>Adulticiding</a:t>
            </a:r>
            <a:r>
              <a:rPr lang="en-US" sz="2800" dirty="0">
                <a:latin typeface="Segoe UI Semibold" panose="020B0702040204020203" pitchFamily="34" charset="0"/>
              </a:rPr>
              <a:t> </a:t>
            </a:r>
          </a:p>
          <a:p>
            <a:pPr algn="ctr"/>
            <a:r>
              <a:rPr lang="en-US" sz="2800" dirty="0">
                <a:latin typeface="Segoe UI Semibold" panose="020B0702040204020203" pitchFamily="34" charset="0"/>
              </a:rPr>
              <a:t>Ultra low volume (ULV</a:t>
            </a:r>
            <a:r>
              <a:rPr lang="en-US" sz="2800" dirty="0" smtClean="0">
                <a:latin typeface="Segoe UI Semibold" panose="020B0702040204020203" pitchFamily="34" charset="0"/>
              </a:rPr>
              <a:t>)</a:t>
            </a:r>
          </a:p>
          <a:p>
            <a:pPr algn="ctr"/>
            <a:r>
              <a:rPr lang="en-US" dirty="0" smtClean="0">
                <a:latin typeface="Segoe UI Semibold" panose="020B0702040204020203" pitchFamily="34" charset="0"/>
              </a:rPr>
              <a:t>Truck mounted spraying</a:t>
            </a:r>
            <a:endParaRPr lang="en-US" dirty="0">
              <a:latin typeface="Segoe UI Semibold" panose="020B0702040204020203" pitchFamily="34" charset="0"/>
            </a:endParaRPr>
          </a:p>
        </p:txBody>
      </p:sp>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850318"/>
            <a:ext cx="2855282" cy="28552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041423"/>
            <a:ext cx="2093282" cy="2664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583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MOSQ. SLIDES\LARVAE.jpg"/>
          <p:cNvPicPr>
            <a:picLocks noChangeAspect="1" noChangeArrowheads="1"/>
          </p:cNvPicPr>
          <p:nvPr/>
        </p:nvPicPr>
        <p:blipFill>
          <a:blip r:embed="rId3" cstate="print"/>
          <a:srcRect/>
          <a:stretch>
            <a:fillRect/>
          </a:stretch>
        </p:blipFill>
        <p:spPr bwMode="auto">
          <a:xfrm>
            <a:off x="3276600" y="4114800"/>
            <a:ext cx="3251200" cy="2438400"/>
          </a:xfrm>
          <a:prstGeom prst="rect">
            <a:avLst/>
          </a:prstGeom>
          <a:noFill/>
          <a:ln w="9525">
            <a:noFill/>
            <a:miter lim="800000"/>
            <a:headEnd/>
            <a:tailEnd/>
          </a:ln>
        </p:spPr>
      </p:pic>
      <p:pic>
        <p:nvPicPr>
          <p:cNvPr id="5" name="Picture 2" descr="C:\MOSQ. SLIDES\EGGS.jpg"/>
          <p:cNvPicPr>
            <a:picLocks noChangeAspect="1" noChangeArrowheads="1"/>
          </p:cNvPicPr>
          <p:nvPr/>
        </p:nvPicPr>
        <p:blipFill>
          <a:blip r:embed="rId4" cstate="print"/>
          <a:srcRect/>
          <a:stretch>
            <a:fillRect/>
          </a:stretch>
        </p:blipFill>
        <p:spPr bwMode="auto">
          <a:xfrm>
            <a:off x="5222521" y="277296"/>
            <a:ext cx="3751582" cy="2846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P:\2014\My Pictures\mosquitoes\Culex egg raft.jpg"/>
          <p:cNvPicPr>
            <a:picLocks noChangeAspect="1" noChangeArrowheads="1"/>
          </p:cNvPicPr>
          <p:nvPr/>
        </p:nvPicPr>
        <p:blipFill>
          <a:blip r:embed="rId5" cstate="print"/>
          <a:srcRect l="1673" t="2500" r="1276" b="2500"/>
          <a:stretch>
            <a:fillRect/>
          </a:stretch>
        </p:blipFill>
        <p:spPr bwMode="auto">
          <a:xfrm>
            <a:off x="261250" y="261773"/>
            <a:ext cx="4310750" cy="2824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P:\2014\My Pictures\mosquitoes\Aedes japonicus larvae CAES.jpg"/>
          <p:cNvPicPr>
            <a:picLocks noChangeAspect="1" noChangeArrowheads="1"/>
          </p:cNvPicPr>
          <p:nvPr/>
        </p:nvPicPr>
        <p:blipFill>
          <a:blip r:embed="rId6" cstate="print"/>
          <a:srcRect/>
          <a:stretch>
            <a:fillRect/>
          </a:stretch>
        </p:blipFill>
        <p:spPr bwMode="auto">
          <a:xfrm>
            <a:off x="5791200" y="3352800"/>
            <a:ext cx="2974566" cy="2430617"/>
          </a:xfrm>
          <a:prstGeom prst="rect">
            <a:avLst/>
          </a:prstGeom>
          <a:noFill/>
        </p:spPr>
      </p:pic>
      <p:pic>
        <p:nvPicPr>
          <p:cNvPr id="2" name="Picture 1"/>
          <p:cNvPicPr>
            <a:picLocks noChangeAspect="1"/>
          </p:cNvPicPr>
          <p:nvPr/>
        </p:nvPicPr>
        <p:blipFill>
          <a:blip r:embed="rId7"/>
          <a:stretch>
            <a:fillRect/>
          </a:stretch>
        </p:blipFill>
        <p:spPr>
          <a:xfrm>
            <a:off x="261250" y="3217333"/>
            <a:ext cx="3296811" cy="2472608"/>
          </a:xfrm>
          <a:prstGeom prst="rect">
            <a:avLst/>
          </a:prstGeom>
        </p:spPr>
      </p:pic>
    </p:spTree>
    <p:extLst>
      <p:ext uri="{BB962C8B-B14F-4D97-AF65-F5344CB8AC3E}">
        <p14:creationId xmlns:p14="http://schemas.microsoft.com/office/powerpoint/2010/main" val="3882829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43400" y="3962400"/>
            <a:ext cx="4549966" cy="2743200"/>
          </a:xfrm>
          <a:prstGeom prst="rect">
            <a:avLst/>
          </a:prstGeom>
        </p:spPr>
      </p:pic>
      <p:pic>
        <p:nvPicPr>
          <p:cNvPr id="307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339996"/>
            <a:ext cx="5426149" cy="259730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762000" y="196996"/>
            <a:ext cx="7772400" cy="1143000"/>
          </a:xfrm>
        </p:spPr>
        <p:txBody>
          <a:bodyPr/>
          <a:lstStyle/>
          <a:p>
            <a:r>
              <a:rPr lang="en-US" dirty="0" smtClean="0">
                <a:solidFill>
                  <a:srgbClr val="FFFF00"/>
                </a:solidFill>
              </a:rPr>
              <a:t>Aerial application</a:t>
            </a:r>
            <a:endParaRPr lang="en-US" dirty="0">
              <a:solidFill>
                <a:srgbClr val="FFFF00"/>
              </a:solidFill>
            </a:endParaRPr>
          </a:p>
        </p:txBody>
      </p:sp>
    </p:spTree>
    <p:extLst>
      <p:ext uri="{BB962C8B-B14F-4D97-AF65-F5344CB8AC3E}">
        <p14:creationId xmlns:p14="http://schemas.microsoft.com/office/powerpoint/2010/main" val="14490440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0184" y="206375"/>
            <a:ext cx="7772400" cy="1470025"/>
          </a:xfrm>
        </p:spPr>
        <p:txBody>
          <a:bodyPr/>
          <a:lstStyle/>
          <a:p>
            <a:r>
              <a:rPr lang="en-US" dirty="0" err="1" smtClean="0">
                <a:solidFill>
                  <a:srgbClr val="FFFF00"/>
                </a:solidFill>
              </a:rPr>
              <a:t>Adulticides</a:t>
            </a:r>
            <a:endParaRPr lang="en-US" dirty="0">
              <a:solidFill>
                <a:srgbClr val="FFFF00"/>
              </a:solidFill>
            </a:endParaRPr>
          </a:p>
        </p:txBody>
      </p:sp>
      <p:sp>
        <p:nvSpPr>
          <p:cNvPr id="3" name="Subtitle 2"/>
          <p:cNvSpPr>
            <a:spLocks noGrp="1"/>
          </p:cNvSpPr>
          <p:nvPr>
            <p:ph type="subTitle" idx="1"/>
          </p:nvPr>
        </p:nvSpPr>
        <p:spPr>
          <a:xfrm>
            <a:off x="710184" y="1524000"/>
            <a:ext cx="7772400" cy="1752600"/>
          </a:xfrm>
        </p:spPr>
        <p:txBody>
          <a:bodyPr/>
          <a:lstStyle/>
          <a:p>
            <a:pPr algn="l"/>
            <a:r>
              <a:rPr lang="en-US" dirty="0" smtClean="0">
                <a:solidFill>
                  <a:srgbClr val="FFC000"/>
                </a:solidFill>
              </a:rPr>
              <a:t>Organophosphates (OP’s) </a:t>
            </a:r>
            <a:r>
              <a:rPr lang="en-US" dirty="0" smtClean="0">
                <a:solidFill>
                  <a:schemeClr val="bg1">
                    <a:lumMod val="95000"/>
                  </a:schemeClr>
                </a:solidFill>
              </a:rPr>
              <a:t>- malathion</a:t>
            </a:r>
          </a:p>
          <a:p>
            <a:pPr algn="l"/>
            <a:r>
              <a:rPr lang="en-US" dirty="0" smtClean="0">
                <a:solidFill>
                  <a:srgbClr val="FFC000"/>
                </a:solidFill>
              </a:rPr>
              <a:t>Natural pyrethrum </a:t>
            </a:r>
            <a:r>
              <a:rPr lang="en-US" dirty="0" smtClean="0">
                <a:solidFill>
                  <a:schemeClr val="bg1">
                    <a:lumMod val="95000"/>
                  </a:schemeClr>
                </a:solidFill>
              </a:rPr>
              <a:t>– derived from chrysanthemums </a:t>
            </a:r>
            <a:r>
              <a:rPr lang="en-US" dirty="0" smtClean="0">
                <a:solidFill>
                  <a:schemeClr val="accent1">
                    <a:lumMod val="40000"/>
                    <a:lumOff val="60000"/>
                  </a:schemeClr>
                </a:solidFill>
              </a:rPr>
              <a:t>(very expensive)</a:t>
            </a:r>
          </a:p>
          <a:p>
            <a:pPr algn="l"/>
            <a:r>
              <a:rPr lang="en-US" dirty="0" smtClean="0">
                <a:solidFill>
                  <a:srgbClr val="FFC000"/>
                </a:solidFill>
              </a:rPr>
              <a:t>	Synthetic </a:t>
            </a:r>
            <a:r>
              <a:rPr lang="en-US" dirty="0" err="1">
                <a:solidFill>
                  <a:srgbClr val="FFC000"/>
                </a:solidFill>
              </a:rPr>
              <a:t>pyrethroids</a:t>
            </a:r>
            <a:r>
              <a:rPr lang="en-US" dirty="0">
                <a:solidFill>
                  <a:srgbClr val="FFC000"/>
                </a:solidFill>
              </a:rPr>
              <a:t> </a:t>
            </a:r>
            <a:r>
              <a:rPr lang="en-US" dirty="0" smtClean="0">
                <a:solidFill>
                  <a:schemeClr val="bg1">
                    <a:lumMod val="95000"/>
                  </a:schemeClr>
                </a:solidFill>
              </a:rPr>
              <a:t>(most anything ending in “</a:t>
            </a:r>
            <a:r>
              <a:rPr lang="en-US" dirty="0" err="1" smtClean="0">
                <a:solidFill>
                  <a:schemeClr val="bg1">
                    <a:lumMod val="95000"/>
                  </a:schemeClr>
                </a:solidFill>
              </a:rPr>
              <a:t>thrin</a:t>
            </a:r>
            <a:r>
              <a:rPr lang="en-US" dirty="0" smtClean="0">
                <a:solidFill>
                  <a:schemeClr val="bg1">
                    <a:lumMod val="95000"/>
                  </a:schemeClr>
                </a:solidFill>
              </a:rPr>
              <a:t>”), </a:t>
            </a:r>
            <a:r>
              <a:rPr lang="en-US" dirty="0" err="1" smtClean="0">
                <a:solidFill>
                  <a:schemeClr val="bg1">
                    <a:lumMod val="95000"/>
                  </a:schemeClr>
                </a:solidFill>
              </a:rPr>
              <a:t>resmethrin</a:t>
            </a:r>
            <a:r>
              <a:rPr lang="en-US" dirty="0" smtClean="0">
                <a:solidFill>
                  <a:schemeClr val="bg1">
                    <a:lumMod val="95000"/>
                  </a:schemeClr>
                </a:solidFill>
              </a:rPr>
              <a:t> (1</a:t>
            </a:r>
            <a:r>
              <a:rPr lang="en-US" baseline="30000" dirty="0" smtClean="0">
                <a:solidFill>
                  <a:schemeClr val="bg1">
                    <a:lumMod val="95000"/>
                  </a:schemeClr>
                </a:solidFill>
              </a:rPr>
              <a:t>st</a:t>
            </a:r>
            <a:r>
              <a:rPr lang="en-US" dirty="0" smtClean="0">
                <a:solidFill>
                  <a:schemeClr val="bg1">
                    <a:lumMod val="95000"/>
                  </a:schemeClr>
                </a:solidFill>
              </a:rPr>
              <a:t> gen </a:t>
            </a:r>
            <a:r>
              <a:rPr lang="en-US" dirty="0" err="1" smtClean="0">
                <a:solidFill>
                  <a:schemeClr val="bg1">
                    <a:lumMod val="95000"/>
                  </a:schemeClr>
                </a:solidFill>
              </a:rPr>
              <a:t>syn</a:t>
            </a:r>
            <a:r>
              <a:rPr lang="en-US" dirty="0" smtClean="0">
                <a:solidFill>
                  <a:schemeClr val="bg1">
                    <a:lumMod val="95000"/>
                  </a:schemeClr>
                </a:solidFill>
              </a:rPr>
              <a:t> </a:t>
            </a:r>
            <a:r>
              <a:rPr lang="en-US" dirty="0" err="1" smtClean="0">
                <a:solidFill>
                  <a:schemeClr val="bg1">
                    <a:lumMod val="95000"/>
                  </a:schemeClr>
                </a:solidFill>
              </a:rPr>
              <a:t>py</a:t>
            </a:r>
            <a:r>
              <a:rPr lang="en-US" dirty="0" smtClean="0">
                <a:solidFill>
                  <a:schemeClr val="bg1">
                    <a:lumMod val="95000"/>
                  </a:schemeClr>
                </a:solidFill>
              </a:rPr>
              <a:t>);</a:t>
            </a:r>
          </a:p>
          <a:p>
            <a:pPr algn="l"/>
            <a:r>
              <a:rPr lang="en-US" dirty="0" smtClean="0">
                <a:solidFill>
                  <a:schemeClr val="bg1">
                    <a:lumMod val="95000"/>
                  </a:schemeClr>
                </a:solidFill>
              </a:rPr>
              <a:t>-</a:t>
            </a:r>
            <a:r>
              <a:rPr lang="en-US" dirty="0" err="1" smtClean="0">
                <a:solidFill>
                  <a:schemeClr val="bg1">
                    <a:lumMod val="95000"/>
                  </a:schemeClr>
                </a:solidFill>
              </a:rPr>
              <a:t>sumithrin</a:t>
            </a:r>
            <a:r>
              <a:rPr lang="en-US" dirty="0" smtClean="0">
                <a:solidFill>
                  <a:schemeClr val="bg1">
                    <a:lumMod val="95000"/>
                  </a:schemeClr>
                </a:solidFill>
              </a:rPr>
              <a:t>, permethrin, </a:t>
            </a:r>
            <a:r>
              <a:rPr lang="en-US" dirty="0" err="1" smtClean="0">
                <a:solidFill>
                  <a:schemeClr val="bg1">
                    <a:lumMod val="95000"/>
                  </a:schemeClr>
                </a:solidFill>
              </a:rPr>
              <a:t>deltamethrin</a:t>
            </a:r>
            <a:r>
              <a:rPr lang="en-US" dirty="0" smtClean="0">
                <a:solidFill>
                  <a:schemeClr val="bg1">
                    <a:lumMod val="95000"/>
                  </a:schemeClr>
                </a:solidFill>
              </a:rPr>
              <a:t>, </a:t>
            </a:r>
            <a:r>
              <a:rPr lang="en-US" dirty="0" err="1" smtClean="0">
                <a:solidFill>
                  <a:schemeClr val="bg1">
                    <a:lumMod val="95000"/>
                  </a:schemeClr>
                </a:solidFill>
              </a:rPr>
              <a:t>bifenthrin</a:t>
            </a:r>
            <a:r>
              <a:rPr lang="en-US" dirty="0" smtClean="0">
                <a:solidFill>
                  <a:schemeClr val="bg1">
                    <a:lumMod val="95000"/>
                  </a:schemeClr>
                </a:solidFill>
              </a:rPr>
              <a:t>, etc. </a:t>
            </a:r>
            <a:r>
              <a:rPr lang="en-US" dirty="0" smtClean="0">
                <a:solidFill>
                  <a:srgbClr val="FFFFCC"/>
                </a:solidFill>
              </a:rPr>
              <a:t>Potential for resistance</a:t>
            </a:r>
            <a:r>
              <a:rPr lang="en-US" dirty="0" smtClean="0">
                <a:solidFill>
                  <a:schemeClr val="bg1">
                    <a:lumMod val="95000"/>
                  </a:schemeClr>
                </a:solidFill>
              </a:rPr>
              <a:t>.</a:t>
            </a:r>
          </a:p>
          <a:p>
            <a:pPr algn="l"/>
            <a:r>
              <a:rPr lang="en-US" dirty="0" err="1" smtClean="0">
                <a:solidFill>
                  <a:srgbClr val="FFC000"/>
                </a:solidFill>
              </a:rPr>
              <a:t>Etofenprox</a:t>
            </a:r>
            <a:r>
              <a:rPr lang="en-US" dirty="0" smtClean="0">
                <a:solidFill>
                  <a:schemeClr val="bg1">
                    <a:lumMod val="95000"/>
                  </a:schemeClr>
                </a:solidFill>
              </a:rPr>
              <a:t> (</a:t>
            </a:r>
            <a:r>
              <a:rPr lang="en-US" dirty="0" err="1" smtClean="0">
                <a:solidFill>
                  <a:schemeClr val="bg1">
                    <a:lumMod val="95000"/>
                  </a:schemeClr>
                </a:solidFill>
              </a:rPr>
              <a:t>Zenivex</a:t>
            </a:r>
            <a:r>
              <a:rPr lang="en-US" dirty="0" smtClean="0">
                <a:solidFill>
                  <a:schemeClr val="bg1">
                    <a:lumMod val="95000"/>
                  </a:schemeClr>
                </a:solidFill>
              </a:rPr>
              <a:t>®) - ether</a:t>
            </a:r>
          </a:p>
          <a:p>
            <a:endParaRPr lang="en-US" dirty="0"/>
          </a:p>
          <a:p>
            <a:endParaRPr lang="en-US" dirty="0"/>
          </a:p>
        </p:txBody>
      </p:sp>
    </p:spTree>
    <p:extLst>
      <p:ext uri="{BB962C8B-B14F-4D97-AF65-F5344CB8AC3E}">
        <p14:creationId xmlns:p14="http://schemas.microsoft.com/office/powerpoint/2010/main" val="34473047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EPA </a:t>
            </a:r>
            <a:r>
              <a:rPr lang="en-US" dirty="0" smtClean="0">
                <a:solidFill>
                  <a:srgbClr val="FFFF00"/>
                </a:solidFill>
              </a:rPr>
              <a:t>exempt </a:t>
            </a:r>
            <a:r>
              <a:rPr lang="en-US" dirty="0">
                <a:solidFill>
                  <a:srgbClr val="FFFF00"/>
                </a:solidFill>
              </a:rPr>
              <a:t>products (25b</a:t>
            </a:r>
            <a:r>
              <a:rPr lang="en-US" dirty="0" smtClean="0">
                <a:solidFill>
                  <a:srgbClr val="FFFF00"/>
                </a:solidFill>
              </a:rPr>
              <a:t>)</a:t>
            </a:r>
            <a:br>
              <a:rPr lang="en-US" dirty="0" smtClean="0">
                <a:solidFill>
                  <a:srgbClr val="FFFF00"/>
                </a:solidFill>
              </a:rPr>
            </a:br>
            <a:r>
              <a:rPr lang="en-US" sz="3200" dirty="0" smtClean="0">
                <a:solidFill>
                  <a:srgbClr val="FFFF00"/>
                </a:solidFill>
              </a:rPr>
              <a:t>may not hold up to </a:t>
            </a:r>
            <a:r>
              <a:rPr lang="en-US" sz="3200" dirty="0" err="1" smtClean="0">
                <a:solidFill>
                  <a:srgbClr val="FFFF00"/>
                </a:solidFill>
              </a:rPr>
              <a:t>mnfctr</a:t>
            </a:r>
            <a:r>
              <a:rPr lang="en-US" sz="3200" dirty="0" smtClean="0">
                <a:solidFill>
                  <a:srgbClr val="FFFF00"/>
                </a:solidFill>
              </a:rPr>
              <a:t> claims </a:t>
            </a:r>
            <a:endParaRPr lang="en-US" sz="3200" dirty="0">
              <a:solidFill>
                <a:srgbClr val="FFFF00"/>
              </a:solidFill>
            </a:endParaRPr>
          </a:p>
        </p:txBody>
      </p:sp>
      <p:sp>
        <p:nvSpPr>
          <p:cNvPr id="3" name="Content Placeholder 2"/>
          <p:cNvSpPr>
            <a:spLocks noGrp="1"/>
          </p:cNvSpPr>
          <p:nvPr>
            <p:ph idx="1"/>
          </p:nvPr>
        </p:nvSpPr>
        <p:spPr/>
        <p:txBody>
          <a:bodyPr/>
          <a:lstStyle/>
          <a:p>
            <a:r>
              <a:rPr lang="en-US" altLang="en-US" dirty="0">
                <a:solidFill>
                  <a:schemeClr val="bg1">
                    <a:lumMod val="95000"/>
                  </a:schemeClr>
                </a:solidFill>
              </a:rPr>
              <a:t>g</a:t>
            </a:r>
            <a:r>
              <a:rPr lang="en-US" altLang="en-US" dirty="0" smtClean="0">
                <a:solidFill>
                  <a:schemeClr val="bg1">
                    <a:lumMod val="95000"/>
                  </a:schemeClr>
                </a:solidFill>
              </a:rPr>
              <a:t>arlic, essential oils, torches, coils, plants, citronella candles, wristbands, a good cigar</a:t>
            </a:r>
          </a:p>
          <a:p>
            <a:pPr marL="0" indent="0">
              <a:buNone/>
            </a:pPr>
            <a:r>
              <a:rPr lang="en-US" altLang="en-US" dirty="0">
                <a:solidFill>
                  <a:schemeClr val="bg1">
                    <a:lumMod val="95000"/>
                  </a:schemeClr>
                </a:solidFill>
              </a:rPr>
              <a:t>	</a:t>
            </a:r>
            <a:r>
              <a:rPr lang="en-US" altLang="en-US" dirty="0" smtClean="0">
                <a:solidFill>
                  <a:schemeClr val="bg1">
                    <a:lumMod val="95000"/>
                  </a:schemeClr>
                </a:solidFill>
              </a:rPr>
              <a:t>– buyer beware! CR report.</a:t>
            </a:r>
          </a:p>
          <a:p>
            <a:r>
              <a:rPr lang="en-US" altLang="en-US" dirty="0" smtClean="0">
                <a:solidFill>
                  <a:schemeClr val="bg1">
                    <a:lumMod val="95000"/>
                  </a:schemeClr>
                </a:solidFill>
              </a:rPr>
              <a:t>“</a:t>
            </a:r>
            <a:r>
              <a:rPr lang="en-US" altLang="en-US" dirty="0">
                <a:solidFill>
                  <a:schemeClr val="bg1">
                    <a:lumMod val="95000"/>
                  </a:schemeClr>
                </a:solidFill>
              </a:rPr>
              <a:t>All Natural” doesn’t mean all </a:t>
            </a:r>
            <a:r>
              <a:rPr lang="en-US" altLang="en-US" dirty="0" smtClean="0">
                <a:solidFill>
                  <a:schemeClr val="bg1">
                    <a:lumMod val="95000"/>
                  </a:schemeClr>
                </a:solidFill>
              </a:rPr>
              <a:t>safe</a:t>
            </a:r>
          </a:p>
          <a:p>
            <a:pPr lvl="1"/>
            <a:r>
              <a:rPr lang="en-US" altLang="en-US" dirty="0" smtClean="0">
                <a:solidFill>
                  <a:schemeClr val="bg1">
                    <a:lumMod val="95000"/>
                  </a:schemeClr>
                </a:solidFill>
              </a:rPr>
              <a:t>arsenic</a:t>
            </a:r>
            <a:endParaRPr lang="en-US" altLang="en-US" dirty="0">
              <a:solidFill>
                <a:schemeClr val="bg1">
                  <a:lumMod val="95000"/>
                </a:schemeClr>
              </a:solidFill>
            </a:endParaRPr>
          </a:p>
          <a:p>
            <a:pPr lvl="1"/>
            <a:r>
              <a:rPr lang="en-US" altLang="en-US" dirty="0" smtClean="0">
                <a:solidFill>
                  <a:schemeClr val="bg1">
                    <a:lumMod val="95000"/>
                  </a:schemeClr>
                </a:solidFill>
              </a:rPr>
              <a:t>strychnine</a:t>
            </a:r>
            <a:endParaRPr lang="en-US" altLang="en-US" dirty="0">
              <a:solidFill>
                <a:schemeClr val="bg1">
                  <a:lumMod val="95000"/>
                </a:schemeClr>
              </a:solidFill>
            </a:endParaRPr>
          </a:p>
          <a:p>
            <a:pPr lvl="1"/>
            <a:r>
              <a:rPr lang="en-US" altLang="en-US" dirty="0" smtClean="0">
                <a:solidFill>
                  <a:schemeClr val="bg1">
                    <a:lumMod val="95000"/>
                  </a:schemeClr>
                </a:solidFill>
              </a:rPr>
              <a:t>hemlock </a:t>
            </a:r>
            <a:r>
              <a:rPr lang="en-US" altLang="en-US" dirty="0">
                <a:solidFill>
                  <a:schemeClr val="bg1">
                    <a:lumMod val="95000"/>
                  </a:schemeClr>
                </a:solidFill>
              </a:rPr>
              <a:t>(Socrates’ “last call”)</a:t>
            </a:r>
          </a:p>
          <a:p>
            <a:endParaRPr lang="en-US" dirty="0">
              <a:solidFill>
                <a:schemeClr val="bg1">
                  <a:lumMod val="95000"/>
                </a:schemeClr>
              </a:solidFill>
            </a:endParaRPr>
          </a:p>
        </p:txBody>
      </p:sp>
    </p:spTree>
    <p:extLst>
      <p:ext uri="{BB962C8B-B14F-4D97-AF65-F5344CB8AC3E}">
        <p14:creationId xmlns:p14="http://schemas.microsoft.com/office/powerpoint/2010/main" val="25547005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470025"/>
          </a:xfrm>
        </p:spPr>
        <p:txBody>
          <a:bodyPr/>
          <a:lstStyle/>
          <a:p>
            <a:r>
              <a:rPr lang="en-US" dirty="0" smtClean="0">
                <a:solidFill>
                  <a:srgbClr val="FFFF00"/>
                </a:solidFill>
              </a:rPr>
              <a:t>Other devices and myths</a:t>
            </a:r>
            <a:endParaRPr lang="en-US" dirty="0">
              <a:solidFill>
                <a:srgbClr val="FFFF00"/>
              </a:solidFill>
            </a:endParaRPr>
          </a:p>
        </p:txBody>
      </p:sp>
      <p:sp>
        <p:nvSpPr>
          <p:cNvPr id="3" name="Subtitle 2"/>
          <p:cNvSpPr>
            <a:spLocks noGrp="1"/>
          </p:cNvSpPr>
          <p:nvPr>
            <p:ph type="subTitle" idx="1"/>
          </p:nvPr>
        </p:nvSpPr>
        <p:spPr>
          <a:xfrm>
            <a:off x="1371600" y="2174113"/>
            <a:ext cx="6400800" cy="1752600"/>
          </a:xfrm>
        </p:spPr>
        <p:txBody>
          <a:bodyPr/>
          <a:lstStyle/>
          <a:p>
            <a:r>
              <a:rPr lang="en-US" dirty="0" smtClean="0">
                <a:solidFill>
                  <a:schemeClr val="bg1">
                    <a:lumMod val="95000"/>
                  </a:schemeClr>
                </a:solidFill>
              </a:rPr>
              <a:t>Sonic devices</a:t>
            </a:r>
          </a:p>
          <a:p>
            <a:r>
              <a:rPr lang="en-US" dirty="0" smtClean="0">
                <a:solidFill>
                  <a:schemeClr val="bg1">
                    <a:lumMod val="95000"/>
                  </a:schemeClr>
                </a:solidFill>
              </a:rPr>
              <a:t>Mosquito trap/”magnet”</a:t>
            </a:r>
          </a:p>
          <a:p>
            <a:r>
              <a:rPr lang="en-US" dirty="0" smtClean="0">
                <a:solidFill>
                  <a:schemeClr val="bg1">
                    <a:lumMod val="95000"/>
                  </a:schemeClr>
                </a:solidFill>
              </a:rPr>
              <a:t>Misting systems</a:t>
            </a:r>
          </a:p>
          <a:p>
            <a:r>
              <a:rPr lang="en-US" dirty="0" smtClean="0">
                <a:solidFill>
                  <a:schemeClr val="bg1">
                    <a:lumMod val="95000"/>
                  </a:schemeClr>
                </a:solidFill>
              </a:rPr>
              <a:t>Bug zappers</a:t>
            </a:r>
          </a:p>
          <a:p>
            <a:r>
              <a:rPr lang="en-US" dirty="0" smtClean="0">
                <a:solidFill>
                  <a:schemeClr val="bg1">
                    <a:lumMod val="95000"/>
                  </a:schemeClr>
                </a:solidFill>
              </a:rPr>
              <a:t>Bats and birds</a:t>
            </a:r>
          </a:p>
          <a:p>
            <a:endParaRPr lang="en-US" dirty="0"/>
          </a:p>
        </p:txBody>
      </p:sp>
    </p:spTree>
    <p:extLst>
      <p:ext uri="{BB962C8B-B14F-4D97-AF65-F5344CB8AC3E}">
        <p14:creationId xmlns:p14="http://schemas.microsoft.com/office/powerpoint/2010/main" val="26098247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ctrTitle"/>
          </p:nvPr>
        </p:nvSpPr>
        <p:spPr>
          <a:xfrm>
            <a:off x="688975" y="-72636"/>
            <a:ext cx="7772400" cy="1470025"/>
          </a:xfrm>
        </p:spPr>
        <p:txBody>
          <a:bodyPr/>
          <a:lstStyle/>
          <a:p>
            <a:r>
              <a:rPr lang="en-US" b="1" u="sng" dirty="0">
                <a:solidFill>
                  <a:srgbClr val="00CC99">
                    <a:lumMod val="60000"/>
                    <a:lumOff val="40000"/>
                  </a:srgbClr>
                </a:solidFill>
                <a:latin typeface="Arial" panose="020B0604020202020204" pitchFamily="34" charset="0"/>
                <a:cs typeface="Arial" panose="020B0604020202020204" pitchFamily="34" charset="0"/>
              </a:rPr>
              <a:t>Other Biting Flies</a:t>
            </a:r>
            <a:endParaRPr lang="en-US" u="sng" dirty="0">
              <a:solidFill>
                <a:srgbClr val="FFFF00"/>
              </a:solidFill>
            </a:endParaRPr>
          </a:p>
        </p:txBody>
      </p:sp>
      <p:sp>
        <p:nvSpPr>
          <p:cNvPr id="2" name="Subtitle 1"/>
          <p:cNvSpPr>
            <a:spLocks noGrp="1"/>
          </p:cNvSpPr>
          <p:nvPr>
            <p:ph type="subTitle" idx="1"/>
          </p:nvPr>
        </p:nvSpPr>
        <p:spPr>
          <a:xfrm>
            <a:off x="1143000" y="1012944"/>
            <a:ext cx="6858000" cy="1607225"/>
          </a:xfrm>
        </p:spPr>
        <p:txBody>
          <a:bodyPr/>
          <a:lstStyle/>
          <a:p>
            <a:r>
              <a:rPr lang="en-US" sz="4400" dirty="0">
                <a:solidFill>
                  <a:srgbClr val="FFFF00"/>
                </a:solidFill>
                <a:ea typeface="+mj-ea"/>
                <a:cs typeface="+mj-cs"/>
              </a:rPr>
              <a:t>Greenhead Fly (</a:t>
            </a:r>
            <a:r>
              <a:rPr lang="en-US" sz="4400" dirty="0" err="1">
                <a:solidFill>
                  <a:srgbClr val="FFFF00"/>
                </a:solidFill>
                <a:ea typeface="+mj-ea"/>
                <a:cs typeface="+mj-cs"/>
              </a:rPr>
              <a:t>Tabanidae</a:t>
            </a:r>
            <a:r>
              <a:rPr lang="en-US" sz="4400" dirty="0">
                <a:solidFill>
                  <a:srgbClr val="FFFF00"/>
                </a:solidFill>
                <a:ea typeface="+mj-ea"/>
                <a:cs typeface="+mj-cs"/>
              </a:rPr>
              <a:t>)</a:t>
            </a:r>
          </a:p>
          <a:p>
            <a:r>
              <a:rPr lang="en-US" dirty="0">
                <a:solidFill>
                  <a:srgbClr val="FFFF00"/>
                </a:solidFill>
                <a:ea typeface="+mj-ea"/>
                <a:cs typeface="+mj-cs"/>
              </a:rPr>
              <a:t>Coastal saltmarshes</a:t>
            </a:r>
            <a:endParaRPr lang="en-US" dirty="0"/>
          </a:p>
        </p:txBody>
      </p:sp>
      <p:pic>
        <p:nvPicPr>
          <p:cNvPr id="6" name="Content Placeholder 8" descr="ghfly2_rzwj.jpg"/>
          <p:cNvPicPr>
            <a:picLocks noChangeAspect="1"/>
          </p:cNvPicPr>
          <p:nvPr/>
        </p:nvPicPr>
        <p:blipFill>
          <a:blip r:embed="rId2" cstate="print"/>
          <a:srcRect/>
          <a:stretch>
            <a:fillRect/>
          </a:stretch>
        </p:blipFill>
        <p:spPr bwMode="auto">
          <a:xfrm>
            <a:off x="5943600" y="2362200"/>
            <a:ext cx="1915062" cy="1940001"/>
          </a:xfrm>
          <a:prstGeom prst="rect">
            <a:avLst/>
          </a:prstGeom>
          <a:noFill/>
          <a:ln w="9525">
            <a:noFill/>
            <a:miter lim="800000"/>
            <a:headEnd/>
            <a:tailEnd/>
          </a:ln>
        </p:spPr>
      </p:pic>
      <p:pic>
        <p:nvPicPr>
          <p:cNvPr id="1331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7050" y="4495800"/>
            <a:ext cx="3293549" cy="2193504"/>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Image result for greenhead fl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975" y="2819400"/>
            <a:ext cx="4141881"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8499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685800" y="457200"/>
            <a:ext cx="7772400" cy="1143000"/>
          </a:xfrm>
        </p:spPr>
        <p:txBody>
          <a:bodyPr/>
          <a:lstStyle/>
          <a:p>
            <a:r>
              <a:rPr lang="en-US" dirty="0">
                <a:solidFill>
                  <a:srgbClr val="FFFF00"/>
                </a:solidFill>
              </a:rPr>
              <a:t>Horse and Deer Flies (</a:t>
            </a:r>
            <a:r>
              <a:rPr lang="en-US" dirty="0" err="1">
                <a:solidFill>
                  <a:srgbClr val="FFFF00"/>
                </a:solidFill>
              </a:rPr>
              <a:t>Tabanidae</a:t>
            </a:r>
            <a:r>
              <a:rPr lang="en-US" dirty="0">
                <a:solidFill>
                  <a:srgbClr val="FFFF00"/>
                </a:solidFill>
              </a:rPr>
              <a:t>)</a:t>
            </a:r>
            <a:br>
              <a:rPr lang="en-US" dirty="0">
                <a:solidFill>
                  <a:srgbClr val="FFFF00"/>
                </a:solidFill>
              </a:rPr>
            </a:br>
            <a:r>
              <a:rPr lang="en-US" sz="3200" dirty="0">
                <a:solidFill>
                  <a:srgbClr val="FFFF00"/>
                </a:solidFill>
              </a:rPr>
              <a:t> Brackish and freshwater wetlands/mud</a:t>
            </a:r>
            <a:endParaRPr lang="en-US" dirty="0">
              <a:solidFill>
                <a:srgbClr val="FFFF00"/>
              </a:solidFill>
            </a:endParaRPr>
          </a:p>
        </p:txBody>
      </p:sp>
      <p:pic>
        <p:nvPicPr>
          <p:cNvPr id="9218" name="Picture 2" descr="Image result for horsefl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267200"/>
            <a:ext cx="2895600" cy="23523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horsefl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463" y="1905000"/>
            <a:ext cx="332073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deer flies vs horse fl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007393"/>
            <a:ext cx="4164352" cy="332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5231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dirty="0">
                <a:solidFill>
                  <a:srgbClr val="FFFF00"/>
                </a:solidFill>
              </a:rPr>
              <a:t>Black Flies </a:t>
            </a:r>
            <a:r>
              <a:rPr lang="en-US" dirty="0" smtClean="0">
                <a:solidFill>
                  <a:srgbClr val="FFFF00"/>
                </a:solidFill>
              </a:rPr>
              <a:t>(Buffalo gnats)</a:t>
            </a:r>
            <a:br>
              <a:rPr lang="en-US" dirty="0" smtClean="0">
                <a:solidFill>
                  <a:srgbClr val="FFFF00"/>
                </a:solidFill>
              </a:rPr>
            </a:br>
            <a:r>
              <a:rPr lang="en-US" dirty="0" smtClean="0">
                <a:solidFill>
                  <a:srgbClr val="FFFF00"/>
                </a:solidFill>
              </a:rPr>
              <a:t>(</a:t>
            </a:r>
            <a:r>
              <a:rPr lang="en-US" dirty="0" err="1">
                <a:solidFill>
                  <a:srgbClr val="FFFF00"/>
                </a:solidFill>
              </a:rPr>
              <a:t>Simuliidae</a:t>
            </a:r>
            <a:r>
              <a:rPr lang="en-US" dirty="0">
                <a:solidFill>
                  <a:srgbClr val="FFFF00"/>
                </a:solidFill>
              </a:rPr>
              <a:t>.)</a:t>
            </a:r>
            <a:br>
              <a:rPr lang="en-US" dirty="0">
                <a:solidFill>
                  <a:srgbClr val="FFFF00"/>
                </a:solidFill>
              </a:rPr>
            </a:br>
            <a:r>
              <a:rPr lang="en-US" sz="3200" dirty="0">
                <a:solidFill>
                  <a:srgbClr val="FFFF00"/>
                </a:solidFill>
              </a:rPr>
              <a:t>freshwater streams and rivers</a:t>
            </a:r>
            <a:endParaRPr lang="en-US" dirty="0">
              <a:solidFill>
                <a:srgbClr val="FFFF00"/>
              </a:solidFill>
            </a:endParaRPr>
          </a:p>
        </p:txBody>
      </p:sp>
      <p:pic>
        <p:nvPicPr>
          <p:cNvPr id="10242" name="Picture 2" descr="Image result for blackfly larvae pup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95600"/>
            <a:ext cx="5781141" cy="3352800"/>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bf.jpg"/>
          <p:cNvPicPr>
            <a:picLocks noChangeAspect="1"/>
          </p:cNvPicPr>
          <p:nvPr/>
        </p:nvPicPr>
        <p:blipFill>
          <a:blip r:embed="rId3" cstate="print"/>
          <a:srcRect/>
          <a:stretch>
            <a:fillRect/>
          </a:stretch>
        </p:blipFill>
        <p:spPr bwMode="auto">
          <a:xfrm>
            <a:off x="5383830" y="2209800"/>
            <a:ext cx="3540125" cy="2629981"/>
          </a:xfrm>
          <a:prstGeom prst="rect">
            <a:avLst/>
          </a:prstGeom>
          <a:noFill/>
          <a:ln w="9525">
            <a:noFill/>
            <a:miter lim="800000"/>
            <a:headEnd/>
            <a:tailEnd/>
          </a:ln>
        </p:spPr>
      </p:pic>
    </p:spTree>
    <p:extLst>
      <p:ext uri="{BB962C8B-B14F-4D97-AF65-F5344CB8AC3E}">
        <p14:creationId xmlns:p14="http://schemas.microsoft.com/office/powerpoint/2010/main" val="61745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762000" y="609600"/>
            <a:ext cx="7772400" cy="1143000"/>
          </a:xfrm>
        </p:spPr>
        <p:txBody>
          <a:bodyPr/>
          <a:lstStyle/>
          <a:p>
            <a:r>
              <a:rPr lang="en-US" dirty="0">
                <a:solidFill>
                  <a:srgbClr val="FFFF00"/>
                </a:solidFill>
              </a:rPr>
              <a:t>Biting midges (“</a:t>
            </a:r>
            <a:r>
              <a:rPr lang="en-US" sz="4000" dirty="0">
                <a:solidFill>
                  <a:srgbClr val="FFFF00"/>
                </a:solidFill>
              </a:rPr>
              <a:t>No-See-Ums”)</a:t>
            </a:r>
            <a:br>
              <a:rPr lang="en-US" sz="4000" dirty="0">
                <a:solidFill>
                  <a:srgbClr val="FFFF00"/>
                </a:solidFill>
              </a:rPr>
            </a:br>
            <a:r>
              <a:rPr lang="en-US" sz="4000" dirty="0">
                <a:solidFill>
                  <a:srgbClr val="FFFF00"/>
                </a:solidFill>
              </a:rPr>
              <a:t>(</a:t>
            </a:r>
            <a:r>
              <a:rPr lang="en-US" sz="4000" dirty="0" err="1">
                <a:solidFill>
                  <a:srgbClr val="FFFF00"/>
                </a:solidFill>
              </a:rPr>
              <a:t>Ceratopogonidae</a:t>
            </a:r>
            <a:r>
              <a:rPr lang="en-US" sz="4000" dirty="0">
                <a:solidFill>
                  <a:srgbClr val="FFFF00"/>
                </a:solidFill>
              </a:rPr>
              <a:t>)</a:t>
            </a:r>
            <a:br>
              <a:rPr lang="en-US" sz="4000" dirty="0">
                <a:solidFill>
                  <a:srgbClr val="FFFF00"/>
                </a:solidFill>
              </a:rPr>
            </a:br>
            <a:r>
              <a:rPr lang="en-US" sz="3200" dirty="0">
                <a:solidFill>
                  <a:srgbClr val="FFFF00"/>
                </a:solidFill>
              </a:rPr>
              <a:t>pond bottoms and coastal marshes</a:t>
            </a:r>
            <a:endParaRPr lang="en-US" sz="4000" dirty="0">
              <a:solidFill>
                <a:srgbClr val="FFFF00"/>
              </a:solidFill>
            </a:endParaRPr>
          </a:p>
        </p:txBody>
      </p:sp>
      <p:pic>
        <p:nvPicPr>
          <p:cNvPr id="15362" name="Picture 2" descr="Image result for no see um bi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0"/>
            <a:ext cx="3441832"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595966"/>
            <a:ext cx="4679436" cy="372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0205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a:solidFill>
                  <a:srgbClr val="FFFF00"/>
                </a:solidFill>
              </a:rPr>
              <a:t>Stable Fly (</a:t>
            </a:r>
            <a:r>
              <a:rPr lang="en-US" dirty="0" err="1">
                <a:solidFill>
                  <a:srgbClr val="FFFF00"/>
                </a:solidFill>
              </a:rPr>
              <a:t>Muscidae</a:t>
            </a:r>
            <a:r>
              <a:rPr lang="en-US" dirty="0">
                <a:solidFill>
                  <a:srgbClr val="FFFF00"/>
                </a:solidFill>
              </a:rPr>
              <a:t>)</a:t>
            </a:r>
            <a:br>
              <a:rPr lang="en-US" dirty="0">
                <a:solidFill>
                  <a:srgbClr val="FFFF00"/>
                </a:solidFill>
              </a:rPr>
            </a:br>
            <a:r>
              <a:rPr lang="en-US" sz="3200" dirty="0">
                <a:solidFill>
                  <a:srgbClr val="FFFF00"/>
                </a:solidFill>
              </a:rPr>
              <a:t>compost, manure, rotting vegetation</a:t>
            </a:r>
            <a:endParaRPr lang="en-US" dirty="0">
              <a:solidFill>
                <a:srgbClr val="FFFF00"/>
              </a:solidFill>
            </a:endParaRPr>
          </a:p>
        </p:txBody>
      </p:sp>
      <p:pic>
        <p:nvPicPr>
          <p:cNvPr id="11266" name="Picture 2" descr="Image result for stablef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33601"/>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housefly"/>
          <p:cNvPicPr>
            <a:picLocks noChangeAspect="1" noChangeArrowheads="1"/>
          </p:cNvPicPr>
          <p:nvPr/>
        </p:nvPicPr>
        <p:blipFill rotWithShape="1">
          <a:blip r:embed="rId3">
            <a:extLst>
              <a:ext uri="{28A0092B-C50C-407E-A947-70E740481C1C}">
                <a14:useLocalDpi xmlns:a14="http://schemas.microsoft.com/office/drawing/2010/main" val="0"/>
              </a:ext>
            </a:extLst>
          </a:blip>
          <a:srcRect l="8412" t="8163" r="9149" b="4769"/>
          <a:stretch/>
        </p:blipFill>
        <p:spPr bwMode="auto">
          <a:xfrm>
            <a:off x="5105400" y="3657600"/>
            <a:ext cx="3733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57800" y="5486400"/>
            <a:ext cx="1752600" cy="523220"/>
          </a:xfrm>
          <a:prstGeom prst="rect">
            <a:avLst/>
          </a:prstGeom>
          <a:noFill/>
        </p:spPr>
        <p:txBody>
          <a:bodyPr wrap="square" rtlCol="0">
            <a:spAutoFit/>
          </a:bodyPr>
          <a:lstStyle/>
          <a:p>
            <a:r>
              <a:rPr lang="en-US" sz="2800" dirty="0"/>
              <a:t>House fly</a:t>
            </a:r>
          </a:p>
        </p:txBody>
      </p:sp>
    </p:spTree>
    <p:extLst>
      <p:ext uri="{BB962C8B-B14F-4D97-AF65-F5344CB8AC3E}">
        <p14:creationId xmlns:p14="http://schemas.microsoft.com/office/powerpoint/2010/main" val="39921723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09600" y="53975"/>
            <a:ext cx="7772400" cy="1470025"/>
          </a:xfrm>
          <a:noFill/>
        </p:spPr>
        <p:txBody>
          <a:bodyPr>
            <a:normAutofit/>
          </a:bodyPr>
          <a:lstStyle/>
          <a:p>
            <a:r>
              <a:rPr lang="en-US" sz="4000" dirty="0" smtClean="0">
                <a:solidFill>
                  <a:schemeClr val="accent1">
                    <a:lumMod val="20000"/>
                    <a:lumOff val="80000"/>
                  </a:schemeClr>
                </a:solidFill>
                <a:latin typeface="Arial" pitchFamily="34" charset="0"/>
                <a:cs typeface="Arial" pitchFamily="34" charset="0"/>
              </a:rPr>
              <a:t>Want to know more?</a:t>
            </a:r>
            <a:endParaRPr lang="en-US" sz="4000" dirty="0">
              <a:solidFill>
                <a:schemeClr val="accent1">
                  <a:lumMod val="20000"/>
                  <a:lumOff val="80000"/>
                </a:schemeClr>
              </a:solidFill>
              <a:latin typeface="Arial" pitchFamily="34" charset="0"/>
              <a:cs typeface="Arial" pitchFamily="34" charset="0"/>
            </a:endParaRPr>
          </a:p>
        </p:txBody>
      </p:sp>
      <p:sp>
        <p:nvSpPr>
          <p:cNvPr id="4" name="Subtitle 3"/>
          <p:cNvSpPr>
            <a:spLocks noGrp="1"/>
          </p:cNvSpPr>
          <p:nvPr>
            <p:ph type="subTitle" idx="1"/>
          </p:nvPr>
        </p:nvSpPr>
        <p:spPr>
          <a:xfrm>
            <a:off x="0" y="1371600"/>
            <a:ext cx="9144000" cy="2260723"/>
          </a:xfrm>
        </p:spPr>
        <p:txBody>
          <a:bodyPr>
            <a:normAutofit fontScale="92500"/>
          </a:bodyPr>
          <a:lstStyle/>
          <a:p>
            <a:r>
              <a:rPr lang="en-US" dirty="0" smtClean="0">
                <a:solidFill>
                  <a:srgbClr val="FFFF00"/>
                </a:solidFill>
              </a:rPr>
              <a:t>CT </a:t>
            </a:r>
            <a:r>
              <a:rPr lang="en-US" dirty="0" err="1" smtClean="0">
                <a:solidFill>
                  <a:srgbClr val="FFFF00"/>
                </a:solidFill>
              </a:rPr>
              <a:t>Mosq</a:t>
            </a:r>
            <a:r>
              <a:rPr lang="en-US" dirty="0" smtClean="0">
                <a:solidFill>
                  <a:srgbClr val="FFFF00"/>
                </a:solidFill>
              </a:rPr>
              <a:t>. Mgt Program: </a:t>
            </a:r>
            <a:r>
              <a:rPr lang="en-US" dirty="0" smtClean="0">
                <a:solidFill>
                  <a:schemeClr val="accent3">
                    <a:lumMod val="95000"/>
                  </a:schemeClr>
                </a:solidFill>
              </a:rPr>
              <a:t>www.portal.ct.gov/mosquito</a:t>
            </a:r>
          </a:p>
          <a:p>
            <a:r>
              <a:rPr lang="en-US" dirty="0" smtClean="0">
                <a:solidFill>
                  <a:srgbClr val="FFFF00"/>
                </a:solidFill>
              </a:rPr>
              <a:t>Amer. </a:t>
            </a:r>
            <a:r>
              <a:rPr lang="en-US" dirty="0" err="1" smtClean="0">
                <a:solidFill>
                  <a:srgbClr val="FFFF00"/>
                </a:solidFill>
              </a:rPr>
              <a:t>Mosq</a:t>
            </a:r>
            <a:r>
              <a:rPr lang="en-US" dirty="0" smtClean="0">
                <a:solidFill>
                  <a:srgbClr val="FFFF00"/>
                </a:solidFill>
              </a:rPr>
              <a:t>. Control Assoc: </a:t>
            </a:r>
            <a:r>
              <a:rPr lang="en-US" dirty="0" smtClean="0">
                <a:solidFill>
                  <a:schemeClr val="accent3">
                    <a:lumMod val="95000"/>
                  </a:schemeClr>
                </a:solidFill>
              </a:rPr>
              <a:t>www.mosquito.org</a:t>
            </a:r>
          </a:p>
          <a:p>
            <a:r>
              <a:rPr lang="en-US" dirty="0" smtClean="0">
                <a:solidFill>
                  <a:srgbClr val="FFFF00"/>
                </a:solidFill>
              </a:rPr>
              <a:t>Nat’l Cent. Disease Contr. and </a:t>
            </a:r>
            <a:r>
              <a:rPr lang="en-US" dirty="0" err="1" smtClean="0">
                <a:solidFill>
                  <a:srgbClr val="FFFF00"/>
                </a:solidFill>
              </a:rPr>
              <a:t>Prev</a:t>
            </a:r>
            <a:r>
              <a:rPr lang="en-US" dirty="0" smtClean="0">
                <a:solidFill>
                  <a:srgbClr val="FFFF00"/>
                </a:solidFill>
              </a:rPr>
              <a:t>: </a:t>
            </a:r>
            <a:r>
              <a:rPr lang="en-US" dirty="0" smtClean="0">
                <a:solidFill>
                  <a:schemeClr val="accent3">
                    <a:lumMod val="95000"/>
                  </a:schemeClr>
                </a:solidFill>
              </a:rPr>
              <a:t>www.cdc.gov</a:t>
            </a:r>
          </a:p>
          <a:p>
            <a:r>
              <a:rPr lang="en-US" dirty="0" smtClean="0">
                <a:solidFill>
                  <a:srgbClr val="FFFF00"/>
                </a:solidFill>
              </a:rPr>
              <a:t>Rutgers </a:t>
            </a:r>
            <a:r>
              <a:rPr lang="en-US" dirty="0" err="1" smtClean="0">
                <a:solidFill>
                  <a:srgbClr val="FFFF00"/>
                </a:solidFill>
              </a:rPr>
              <a:t>Univ</a:t>
            </a:r>
            <a:r>
              <a:rPr lang="en-US" dirty="0" smtClean="0">
                <a:solidFill>
                  <a:srgbClr val="FFFF00"/>
                </a:solidFill>
              </a:rPr>
              <a:t> (NJMCA): </a:t>
            </a:r>
            <a:r>
              <a:rPr lang="en-US" dirty="0" smtClean="0">
                <a:solidFill>
                  <a:schemeClr val="accent3">
                    <a:lumMod val="95000"/>
                  </a:schemeClr>
                </a:solidFill>
              </a:rPr>
              <a:t>vectorbio.rutgers.edu/outreach</a:t>
            </a:r>
          </a:p>
        </p:txBody>
      </p:sp>
      <p:pic>
        <p:nvPicPr>
          <p:cNvPr id="5" name="Picture 4" descr="P:\2014\My Pictures\mosquitoes\Aedes albopictus CAES.jpg"/>
          <p:cNvPicPr>
            <a:picLocks noChangeAspect="1" noChangeArrowheads="1"/>
          </p:cNvPicPr>
          <p:nvPr/>
        </p:nvPicPr>
        <p:blipFill>
          <a:blip r:embed="rId3" cstate="print"/>
          <a:srcRect/>
          <a:stretch>
            <a:fillRect/>
          </a:stretch>
        </p:blipFill>
        <p:spPr bwMode="auto">
          <a:xfrm>
            <a:off x="914400" y="4479084"/>
            <a:ext cx="3048000" cy="2072522"/>
          </a:xfrm>
          <a:prstGeom prst="rect">
            <a:avLst/>
          </a:prstGeom>
          <a:noFill/>
        </p:spPr>
      </p:pic>
      <p:pic>
        <p:nvPicPr>
          <p:cNvPr id="6" name="Picture 5"/>
          <p:cNvPicPr>
            <a:picLocks noChangeAspect="1"/>
          </p:cNvPicPr>
          <p:nvPr/>
        </p:nvPicPr>
        <p:blipFill>
          <a:blip r:embed="rId4"/>
          <a:stretch>
            <a:fillRect/>
          </a:stretch>
        </p:blipFill>
        <p:spPr>
          <a:xfrm>
            <a:off x="5181600" y="4479084"/>
            <a:ext cx="3048000" cy="2072522"/>
          </a:xfrm>
          <a:prstGeom prst="rect">
            <a:avLst/>
          </a:prstGeom>
        </p:spPr>
      </p:pic>
    </p:spTree>
    <p:extLst>
      <p:ext uri="{BB962C8B-B14F-4D97-AF65-F5344CB8AC3E}">
        <p14:creationId xmlns:p14="http://schemas.microsoft.com/office/powerpoint/2010/main" val="10748139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2014\My Pictures\mosquitoes\WHtreehole.JPG"/>
          <p:cNvPicPr>
            <a:picLocks noChangeAspect="1" noChangeArrowheads="1"/>
          </p:cNvPicPr>
          <p:nvPr/>
        </p:nvPicPr>
        <p:blipFill>
          <a:blip r:embed="rId3" cstate="print"/>
          <a:srcRect l="12499" t="13889"/>
          <a:stretch>
            <a:fillRect/>
          </a:stretch>
        </p:blipFill>
        <p:spPr bwMode="auto">
          <a:xfrm>
            <a:off x="3193895" y="390661"/>
            <a:ext cx="2673908" cy="1973446"/>
          </a:xfrm>
          <a:prstGeom prst="rect">
            <a:avLst/>
          </a:prstGeom>
          <a:noFill/>
        </p:spPr>
      </p:pic>
      <p:pic>
        <p:nvPicPr>
          <p:cNvPr id="27650" name="Picture 2" descr="C:\MOSQ. SLIDES\TIRE PILE.jpg"/>
          <p:cNvPicPr>
            <a:picLocks noChangeAspect="1" noChangeArrowheads="1"/>
          </p:cNvPicPr>
          <p:nvPr/>
        </p:nvPicPr>
        <p:blipFill>
          <a:blip r:embed="rId4" cstate="print"/>
          <a:srcRect l="4545" r="4545"/>
          <a:stretch>
            <a:fillRect/>
          </a:stretch>
        </p:blipFill>
        <p:spPr bwMode="auto">
          <a:xfrm>
            <a:off x="3134992" y="2514600"/>
            <a:ext cx="2551638" cy="2045635"/>
          </a:xfrm>
          <a:prstGeom prst="rect">
            <a:avLst/>
          </a:prstGeom>
          <a:noFill/>
          <a:ln w="9525">
            <a:noFill/>
            <a:miter lim="800000"/>
            <a:headEnd/>
            <a:tailEnd/>
          </a:ln>
        </p:spPr>
      </p:pic>
      <p:pic>
        <p:nvPicPr>
          <p:cNvPr id="3074" name="Picture 2" descr="P:\2014\My Pictures\mosquitoes\smpothole.jpg"/>
          <p:cNvPicPr>
            <a:picLocks noChangeAspect="1" noChangeArrowheads="1"/>
          </p:cNvPicPr>
          <p:nvPr/>
        </p:nvPicPr>
        <p:blipFill>
          <a:blip r:embed="rId5" cstate="print"/>
          <a:srcRect/>
          <a:stretch>
            <a:fillRect/>
          </a:stretch>
        </p:blipFill>
        <p:spPr bwMode="auto">
          <a:xfrm>
            <a:off x="179840" y="290559"/>
            <a:ext cx="2938258" cy="2203544"/>
          </a:xfrm>
          <a:prstGeom prst="rect">
            <a:avLst/>
          </a:prstGeom>
          <a:noFill/>
        </p:spPr>
      </p:pic>
      <p:pic>
        <p:nvPicPr>
          <p:cNvPr id="3075" name="Picture 3" descr="P:\2014\My Pictures\mosquitoes\vernal pool.JPG"/>
          <p:cNvPicPr>
            <a:picLocks noChangeAspect="1" noChangeArrowheads="1"/>
          </p:cNvPicPr>
          <p:nvPr/>
        </p:nvPicPr>
        <p:blipFill>
          <a:blip r:embed="rId6" cstate="print"/>
          <a:srcRect/>
          <a:stretch>
            <a:fillRect/>
          </a:stretch>
        </p:blipFill>
        <p:spPr bwMode="auto">
          <a:xfrm>
            <a:off x="179840" y="4705940"/>
            <a:ext cx="2764918" cy="2073548"/>
          </a:xfrm>
          <a:prstGeom prst="rect">
            <a:avLst/>
          </a:prstGeom>
          <a:noFill/>
        </p:spPr>
      </p:pic>
      <p:pic>
        <p:nvPicPr>
          <p:cNvPr id="3076" name="Picture 4" descr="P:\2014\My Pictures\mosquitoes\flooded pasture habitat.JPG"/>
          <p:cNvPicPr>
            <a:picLocks noChangeAspect="1" noChangeArrowheads="1"/>
          </p:cNvPicPr>
          <p:nvPr/>
        </p:nvPicPr>
        <p:blipFill>
          <a:blip r:embed="rId7" cstate="print"/>
          <a:srcRect l="4777" b="7631"/>
          <a:stretch>
            <a:fillRect/>
          </a:stretch>
        </p:blipFill>
        <p:spPr bwMode="auto">
          <a:xfrm>
            <a:off x="6003731" y="219947"/>
            <a:ext cx="3037634" cy="2209800"/>
          </a:xfrm>
          <a:prstGeom prst="rect">
            <a:avLst/>
          </a:prstGeom>
          <a:noFill/>
        </p:spPr>
      </p:pic>
      <p:pic>
        <p:nvPicPr>
          <p:cNvPr id="3077" name="Picture 5" descr="P:\2014\My Pictures\WNVsprayNH906\8-07 Culex\bucket w Culex.JPG"/>
          <p:cNvPicPr>
            <a:picLocks noChangeAspect="1" noChangeArrowheads="1"/>
          </p:cNvPicPr>
          <p:nvPr/>
        </p:nvPicPr>
        <p:blipFill>
          <a:blip r:embed="rId8" cstate="print"/>
          <a:srcRect/>
          <a:stretch>
            <a:fillRect/>
          </a:stretch>
        </p:blipFill>
        <p:spPr bwMode="auto">
          <a:xfrm>
            <a:off x="6181538" y="2504483"/>
            <a:ext cx="2682020" cy="2011378"/>
          </a:xfrm>
          <a:prstGeom prst="rect">
            <a:avLst/>
          </a:prstGeom>
          <a:noFill/>
        </p:spPr>
      </p:pic>
      <p:pic>
        <p:nvPicPr>
          <p:cNvPr id="1026" name="Picture 2" descr="P:\2014\My Pictures\mosquitoes\abandoned pool image.jpg"/>
          <p:cNvPicPr>
            <a:picLocks noChangeAspect="1" noChangeArrowheads="1"/>
          </p:cNvPicPr>
          <p:nvPr/>
        </p:nvPicPr>
        <p:blipFill>
          <a:blip r:embed="rId9" cstate="print"/>
          <a:srcRect/>
          <a:stretch>
            <a:fillRect/>
          </a:stretch>
        </p:blipFill>
        <p:spPr bwMode="auto">
          <a:xfrm>
            <a:off x="179840" y="2612873"/>
            <a:ext cx="2590254" cy="1940190"/>
          </a:xfrm>
          <a:prstGeom prst="rect">
            <a:avLst/>
          </a:prstGeom>
          <a:noFill/>
        </p:spPr>
      </p:pic>
      <p:pic>
        <p:nvPicPr>
          <p:cNvPr id="2" name="Picture 1"/>
          <p:cNvPicPr>
            <a:picLocks noChangeAspect="1"/>
          </p:cNvPicPr>
          <p:nvPr/>
        </p:nvPicPr>
        <p:blipFill>
          <a:blip r:embed="rId10"/>
          <a:stretch>
            <a:fillRect/>
          </a:stretch>
        </p:blipFill>
        <p:spPr>
          <a:xfrm>
            <a:off x="6157418" y="4590598"/>
            <a:ext cx="2828307" cy="2114347"/>
          </a:xfrm>
          <a:prstGeom prst="rect">
            <a:avLst/>
          </a:prstGeom>
        </p:spPr>
      </p:pic>
      <p:pic>
        <p:nvPicPr>
          <p:cNvPr id="5" name="Picture 4"/>
          <p:cNvPicPr>
            <a:picLocks noChangeAspect="1"/>
          </p:cNvPicPr>
          <p:nvPr/>
        </p:nvPicPr>
        <p:blipFill>
          <a:blip r:embed="rId11"/>
          <a:stretch>
            <a:fillRect/>
          </a:stretch>
        </p:blipFill>
        <p:spPr>
          <a:xfrm>
            <a:off x="3205050" y="4705941"/>
            <a:ext cx="2662754" cy="1999006"/>
          </a:xfrm>
          <a:prstGeom prst="rect">
            <a:avLst/>
          </a:prstGeom>
        </p:spPr>
      </p:pic>
    </p:spTree>
    <p:extLst>
      <p:ext uri="{BB962C8B-B14F-4D97-AF65-F5344CB8AC3E}">
        <p14:creationId xmlns:p14="http://schemas.microsoft.com/office/powerpoint/2010/main" val="38919562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ctrTitle" sz="quarter"/>
          </p:nvPr>
        </p:nvSpPr>
        <p:spPr>
          <a:xfrm>
            <a:off x="613758" y="649809"/>
            <a:ext cx="7772400" cy="1143000"/>
          </a:xfrm>
        </p:spPr>
        <p:txBody>
          <a:bodyPr/>
          <a:lstStyle/>
          <a:p>
            <a:r>
              <a:rPr lang="en-US" sz="4000" dirty="0">
                <a:solidFill>
                  <a:srgbClr val="FFFF00"/>
                </a:solidFill>
              </a:rPr>
              <a:t>Roger Wolfe</a:t>
            </a:r>
            <a:r>
              <a:rPr lang="en-US" sz="3200" dirty="0">
                <a:solidFill>
                  <a:srgbClr val="FFFFCC"/>
                </a:solidFill>
              </a:rPr>
              <a:t/>
            </a:r>
            <a:br>
              <a:rPr lang="en-US" sz="3200" dirty="0">
                <a:solidFill>
                  <a:srgbClr val="FFFFCC"/>
                </a:solidFill>
              </a:rPr>
            </a:br>
            <a:r>
              <a:rPr lang="en-US" sz="2400" dirty="0" smtClean="0">
                <a:solidFill>
                  <a:srgbClr val="FFFFCC"/>
                </a:solidFill>
                <a:latin typeface="+mn-lt"/>
              </a:rPr>
              <a:t>Mosquito Management Coordinator/</a:t>
            </a:r>
            <a:br>
              <a:rPr lang="en-US" sz="2400" dirty="0" smtClean="0">
                <a:solidFill>
                  <a:srgbClr val="FFFFCC"/>
                </a:solidFill>
                <a:latin typeface="+mn-lt"/>
              </a:rPr>
            </a:br>
            <a:r>
              <a:rPr lang="en-US" sz="2400" dirty="0" smtClean="0">
                <a:solidFill>
                  <a:srgbClr val="FFFFCC"/>
                </a:solidFill>
                <a:latin typeface="+mn-lt"/>
              </a:rPr>
              <a:t>Wetland </a:t>
            </a:r>
            <a:r>
              <a:rPr lang="en-US" sz="2400" dirty="0">
                <a:solidFill>
                  <a:srgbClr val="FFFFCC"/>
                </a:solidFill>
                <a:latin typeface="+mn-lt"/>
              </a:rPr>
              <a:t>Restoration Biologist</a:t>
            </a:r>
            <a:r>
              <a:rPr lang="en-US" sz="4000" dirty="0">
                <a:solidFill>
                  <a:srgbClr val="FFFFCC"/>
                </a:solidFill>
              </a:rPr>
              <a:t/>
            </a:r>
            <a:br>
              <a:rPr lang="en-US" sz="4000" dirty="0">
                <a:solidFill>
                  <a:srgbClr val="FFFFCC"/>
                </a:solidFill>
              </a:rPr>
            </a:br>
            <a:endParaRPr lang="en-US" sz="4000" b="1" dirty="0">
              <a:latin typeface="Trebuchet MS" panose="020B0603020202020204" pitchFamily="34" charset="0"/>
            </a:endParaRPr>
          </a:p>
        </p:txBody>
      </p:sp>
      <p:sp>
        <p:nvSpPr>
          <p:cNvPr id="9220" name="Rectangle 5"/>
          <p:cNvSpPr>
            <a:spLocks noGrp="1" noChangeArrowheads="1"/>
          </p:cNvSpPr>
          <p:nvPr>
            <p:ph type="subTitle" idx="1"/>
          </p:nvPr>
        </p:nvSpPr>
        <p:spPr>
          <a:xfrm>
            <a:off x="605441" y="1792809"/>
            <a:ext cx="7552117" cy="1752600"/>
          </a:xfrm>
        </p:spPr>
        <p:txBody>
          <a:bodyPr/>
          <a:lstStyle/>
          <a:p>
            <a:r>
              <a:rPr lang="en-US" sz="2800" dirty="0" smtClean="0">
                <a:solidFill>
                  <a:srgbClr val="FFFFCC"/>
                </a:solidFill>
              </a:rPr>
              <a:t>CT </a:t>
            </a:r>
            <a:r>
              <a:rPr lang="en-US" sz="2800" dirty="0">
                <a:solidFill>
                  <a:srgbClr val="FFFFCC"/>
                </a:solidFill>
              </a:rPr>
              <a:t>DEEP </a:t>
            </a:r>
            <a:r>
              <a:rPr lang="en-US" sz="2800" dirty="0" smtClean="0">
                <a:solidFill>
                  <a:srgbClr val="FFFFCC"/>
                </a:solidFill>
              </a:rPr>
              <a:t>Wetland Habitat and Mosquito Management (WHAMM) Program</a:t>
            </a:r>
          </a:p>
          <a:p>
            <a:r>
              <a:rPr lang="en-US" sz="2800" dirty="0" smtClean="0">
                <a:solidFill>
                  <a:srgbClr val="FFFFCC"/>
                </a:solidFill>
              </a:rPr>
              <a:t>roger.wolfe@ct.gov</a:t>
            </a:r>
          </a:p>
          <a:p>
            <a:r>
              <a:rPr lang="en-US" sz="2800" dirty="0" smtClean="0">
                <a:solidFill>
                  <a:srgbClr val="FFFFCC"/>
                </a:solidFill>
              </a:rPr>
              <a:t>(860) 418-5987</a:t>
            </a:r>
            <a:endParaRPr lang="en-US" sz="2800" dirty="0">
              <a:solidFill>
                <a:srgbClr val="FFFFCC"/>
              </a:solidFill>
            </a:endParaRPr>
          </a:p>
          <a:p>
            <a:endParaRPr lang="en-US" dirty="0">
              <a:solidFill>
                <a:srgbClr val="FFFFCC"/>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81" y="4038600"/>
            <a:ext cx="3008919" cy="2136421"/>
          </a:xfrm>
          <a:prstGeom prst="rect">
            <a:avLst/>
          </a:prstGeom>
        </p:spPr>
      </p:pic>
      <p:pic>
        <p:nvPicPr>
          <p:cNvPr id="2" name="Picture 1"/>
          <p:cNvPicPr>
            <a:picLocks noChangeAspect="1"/>
          </p:cNvPicPr>
          <p:nvPr/>
        </p:nvPicPr>
        <p:blipFill>
          <a:blip r:embed="rId4"/>
          <a:stretch>
            <a:fillRect/>
          </a:stretch>
        </p:blipFill>
        <p:spPr>
          <a:xfrm>
            <a:off x="5334000" y="4038600"/>
            <a:ext cx="2942017" cy="2156396"/>
          </a:xfrm>
          <a:prstGeom prst="rect">
            <a:avLst/>
          </a:prstGeom>
        </p:spPr>
      </p:pic>
      <p:pic>
        <p:nvPicPr>
          <p:cNvPr id="6" name="Picture 5"/>
          <p:cNvPicPr/>
          <p:nvPr/>
        </p:nvPicPr>
        <p:blipFill rotWithShape="1">
          <a:blip r:embed="rId5" cstate="print">
            <a:extLst/>
          </a:blip>
          <a:srcRect l="2866" t="1809" r="3348" b="1356"/>
          <a:stretch/>
        </p:blipFill>
        <p:spPr bwMode="auto">
          <a:xfrm>
            <a:off x="3810000" y="4535310"/>
            <a:ext cx="1295400" cy="1143000"/>
          </a:xfrm>
          <a:prstGeom prst="ellipse">
            <a:avLst/>
          </a:prstGeom>
          <a:ln>
            <a:noFill/>
          </a:ln>
          <a:extLst/>
        </p:spPr>
      </p:pic>
    </p:spTree>
    <p:extLst>
      <p:ext uri="{BB962C8B-B14F-4D97-AF65-F5344CB8AC3E}">
        <p14:creationId xmlns:p14="http://schemas.microsoft.com/office/powerpoint/2010/main" val="439789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z="3600" dirty="0" smtClean="0">
                <a:latin typeface="+mn-lt"/>
              </a:rPr>
              <a:t>Created Wetlands/</a:t>
            </a:r>
            <a:r>
              <a:rPr lang="en-US" sz="3600" dirty="0" err="1" smtClean="0">
                <a:latin typeface="+mn-lt"/>
              </a:rPr>
              <a:t>Stormwater</a:t>
            </a:r>
            <a:r>
              <a:rPr lang="en-US" sz="3600" dirty="0" smtClean="0">
                <a:latin typeface="+mn-lt"/>
              </a:rPr>
              <a:t> BMP’s:</a:t>
            </a:r>
            <a:r>
              <a:rPr lang="en-US" sz="3600" dirty="0" smtClean="0"/>
              <a:t/>
            </a:r>
            <a:br>
              <a:rPr lang="en-US" sz="3600" dirty="0" smtClean="0"/>
            </a:br>
            <a:r>
              <a:rPr lang="en-US" sz="3600" dirty="0" smtClean="0"/>
              <a:t> </a:t>
            </a:r>
            <a:r>
              <a:rPr lang="en-US" sz="3200" i="1" dirty="0" smtClean="0">
                <a:solidFill>
                  <a:schemeClr val="tx2">
                    <a:lumMod val="20000"/>
                    <a:lumOff val="80000"/>
                  </a:schemeClr>
                </a:solidFill>
              </a:rPr>
              <a:t>“If you build it they will come.” </a:t>
            </a:r>
            <a:r>
              <a:rPr lang="en-US" sz="3200" dirty="0" smtClean="0">
                <a:solidFill>
                  <a:schemeClr val="tx2">
                    <a:lumMod val="20000"/>
                    <a:lumOff val="80000"/>
                  </a:schemeClr>
                </a:solidFill>
              </a:rPr>
              <a:t>(?)</a:t>
            </a:r>
            <a:endParaRPr lang="en-US" sz="3600" dirty="0" smtClean="0">
              <a:solidFill>
                <a:schemeClr val="tx2">
                  <a:lumMod val="20000"/>
                  <a:lumOff val="80000"/>
                </a:schemeClr>
              </a:solidFill>
            </a:endParaRPr>
          </a:p>
        </p:txBody>
      </p:sp>
      <p:pic>
        <p:nvPicPr>
          <p:cNvPr id="45059" name="Picture 4" descr="pet sites 270633-010 view N"/>
          <p:cNvPicPr>
            <a:picLocks noChangeAspect="1" noChangeArrowheads="1"/>
          </p:cNvPicPr>
          <p:nvPr/>
        </p:nvPicPr>
        <p:blipFill>
          <a:blip r:embed="rId2" cstate="print">
            <a:lum bright="6000" contrast="6000"/>
          </a:blip>
          <a:srcRect/>
          <a:stretch>
            <a:fillRect/>
          </a:stretch>
        </p:blipFill>
        <p:spPr bwMode="auto">
          <a:xfrm>
            <a:off x="308365" y="2133600"/>
            <a:ext cx="8585191" cy="4343400"/>
          </a:xfrm>
          <a:prstGeom prst="rect">
            <a:avLst/>
          </a:prstGeom>
          <a:noFill/>
          <a:ln w="9525">
            <a:noFill/>
            <a:miter lim="800000"/>
            <a:headEnd/>
            <a:tailEnd/>
          </a:ln>
        </p:spPr>
      </p:pic>
      <p:sp>
        <p:nvSpPr>
          <p:cNvPr id="45060" name="TextBox 3"/>
          <p:cNvSpPr txBox="1">
            <a:spLocks noChangeArrowheads="1"/>
          </p:cNvSpPr>
          <p:nvPr/>
        </p:nvSpPr>
        <p:spPr bwMode="auto">
          <a:xfrm>
            <a:off x="6705600" y="5867400"/>
            <a:ext cx="1676400" cy="369888"/>
          </a:xfrm>
          <a:prstGeom prst="rect">
            <a:avLst/>
          </a:prstGeom>
          <a:noFill/>
          <a:ln w="9525">
            <a:noFill/>
            <a:miter lim="800000"/>
            <a:headEnd/>
            <a:tailEnd/>
          </a:ln>
        </p:spPr>
        <p:txBody>
          <a:bodyPr>
            <a:spAutoFit/>
          </a:bodyPr>
          <a:lstStyle/>
          <a:p>
            <a:r>
              <a:rPr lang="en-US" sz="1800"/>
              <a:t>Photo: N. Read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050"/>
          <p:cNvSpPr>
            <a:spLocks noChangeArrowheads="1"/>
          </p:cNvSpPr>
          <p:nvPr/>
        </p:nvSpPr>
        <p:spPr bwMode="auto">
          <a:xfrm>
            <a:off x="590550" y="0"/>
            <a:ext cx="8247063" cy="2128838"/>
          </a:xfrm>
          <a:prstGeom prst="rect">
            <a:avLst/>
          </a:prstGeom>
          <a:noFill/>
          <a:ln w="9525">
            <a:noFill/>
            <a:miter lim="800000"/>
            <a:headEnd/>
            <a:tailEnd/>
          </a:ln>
          <a:effectLst/>
        </p:spPr>
        <p:txBody>
          <a:bodyPr lIns="92075" tIns="46038" rIns="92075" bIns="46038" anchor="ctr"/>
          <a:lstStyle/>
          <a:p>
            <a:pPr algn="ctr">
              <a:lnSpc>
                <a:spcPct val="75000"/>
              </a:lnSpc>
              <a:defRPr/>
            </a:pPr>
            <a:r>
              <a:rPr lang="en-US" sz="3200" dirty="0">
                <a:solidFill>
                  <a:srgbClr val="F95AB7"/>
                </a:solidFill>
                <a:effectLst>
                  <a:outerShdw blurRad="38100" dist="38100" dir="2700000" algn="tl">
                    <a:srgbClr val="000000"/>
                  </a:outerShdw>
                </a:effectLst>
                <a:latin typeface="Times New Roman" charset="0"/>
              </a:rPr>
              <a:t>_____________________________________</a:t>
            </a:r>
            <a:r>
              <a:rPr lang="en-US" sz="3200" dirty="0">
                <a:solidFill>
                  <a:srgbClr val="FFFF00"/>
                </a:solidFill>
                <a:effectLst>
                  <a:outerShdw blurRad="38100" dist="38100" dir="2700000" algn="tl">
                    <a:srgbClr val="000000"/>
                  </a:outerShdw>
                </a:effectLst>
                <a:latin typeface="Times New Roman" charset="0"/>
              </a:rPr>
              <a:t/>
            </a:r>
            <a:br>
              <a:rPr lang="en-US" sz="3200" dirty="0">
                <a:solidFill>
                  <a:srgbClr val="FFFF00"/>
                </a:solidFill>
                <a:effectLst>
                  <a:outerShdw blurRad="38100" dist="38100" dir="2700000" algn="tl">
                    <a:srgbClr val="000000"/>
                  </a:outerShdw>
                </a:effectLst>
                <a:latin typeface="Times New Roman" charset="0"/>
              </a:rPr>
            </a:br>
            <a:r>
              <a:rPr lang="en-US" sz="3200" dirty="0">
                <a:solidFill>
                  <a:srgbClr val="FFFF00"/>
                </a:solidFill>
                <a:effectLst>
                  <a:outerShdw blurRad="38100" dist="38100" dir="2700000" algn="tl">
                    <a:srgbClr val="000000"/>
                  </a:outerShdw>
                </a:effectLst>
                <a:latin typeface="Times New Roman" charset="0"/>
              </a:rPr>
              <a:t/>
            </a:r>
            <a:br>
              <a:rPr lang="en-US" sz="3200" dirty="0">
                <a:solidFill>
                  <a:srgbClr val="FFFF00"/>
                </a:solidFill>
                <a:effectLst>
                  <a:outerShdw blurRad="38100" dist="38100" dir="2700000" algn="tl">
                    <a:srgbClr val="000000"/>
                  </a:outerShdw>
                </a:effectLst>
                <a:latin typeface="Times New Roman" charset="0"/>
              </a:rPr>
            </a:br>
            <a:r>
              <a:rPr lang="en-US" sz="3200" dirty="0">
                <a:solidFill>
                  <a:srgbClr val="FFFF00"/>
                </a:solidFill>
                <a:effectLst>
                  <a:outerShdw blurRad="38100" dist="38100" dir="2700000" algn="tl">
                    <a:srgbClr val="000000"/>
                  </a:outerShdw>
                </a:effectLst>
                <a:latin typeface="Times New Roman" charset="0"/>
              </a:rPr>
              <a:t> </a:t>
            </a:r>
            <a:r>
              <a:rPr lang="en-US" sz="3200" b="1" dirty="0">
                <a:solidFill>
                  <a:srgbClr val="FFFF00"/>
                </a:solidFill>
                <a:effectLst>
                  <a:outerShdw blurRad="38100" dist="38100" dir="2700000" algn="tl">
                    <a:srgbClr val="000000"/>
                  </a:outerShdw>
                </a:effectLst>
                <a:latin typeface="Times New Roman" charset="0"/>
              </a:rPr>
              <a:t>Connecticut Mosquito Management Program</a:t>
            </a:r>
            <a:r>
              <a:rPr lang="en-US" sz="3200" dirty="0">
                <a:solidFill>
                  <a:srgbClr val="FFFF00"/>
                </a:solidFill>
                <a:effectLst>
                  <a:outerShdw blurRad="38100" dist="38100" dir="2700000" algn="tl">
                    <a:srgbClr val="000000"/>
                  </a:outerShdw>
                </a:effectLst>
                <a:latin typeface="Times New Roman" charset="0"/>
              </a:rPr>
              <a:t> </a:t>
            </a:r>
          </a:p>
          <a:p>
            <a:pPr algn="ctr">
              <a:lnSpc>
                <a:spcPct val="75000"/>
              </a:lnSpc>
              <a:defRPr/>
            </a:pPr>
            <a:r>
              <a:rPr lang="en-US" sz="3200" dirty="0">
                <a:solidFill>
                  <a:srgbClr val="F95AB7"/>
                </a:solidFill>
                <a:effectLst>
                  <a:outerShdw blurRad="38100" dist="38100" dir="2700000" algn="tl">
                    <a:srgbClr val="000000"/>
                  </a:outerShdw>
                </a:effectLst>
                <a:latin typeface="Times New Roman" charset="0"/>
              </a:rPr>
              <a:t>_____________________________________</a:t>
            </a:r>
          </a:p>
        </p:txBody>
      </p:sp>
      <p:sp>
        <p:nvSpPr>
          <p:cNvPr id="155651" name="Rectangle 2051"/>
          <p:cNvSpPr>
            <a:spLocks noChangeArrowheads="1"/>
          </p:cNvSpPr>
          <p:nvPr/>
        </p:nvSpPr>
        <p:spPr bwMode="auto">
          <a:xfrm>
            <a:off x="1289049" y="1981200"/>
            <a:ext cx="6850063" cy="3749675"/>
          </a:xfrm>
          <a:prstGeom prst="rect">
            <a:avLst/>
          </a:prstGeom>
          <a:noFill/>
          <a:ln w="9525">
            <a:noFill/>
            <a:miter lim="800000"/>
            <a:headEnd/>
            <a:tailEnd/>
          </a:ln>
          <a:effectLst/>
        </p:spPr>
        <p:txBody>
          <a:bodyPr lIns="92075" tIns="46038" rIns="92075" bIns="46038"/>
          <a:lstStyle/>
          <a:p>
            <a:pPr marL="285750" indent="-285750">
              <a:spcBef>
                <a:spcPct val="50000"/>
              </a:spcBef>
              <a:buClr>
                <a:srgbClr val="FFFF00"/>
              </a:buClr>
              <a:buFontTx/>
              <a:buChar char="•"/>
              <a:defRPr/>
            </a:pPr>
            <a:r>
              <a:rPr lang="en-US" sz="2800" dirty="0">
                <a:solidFill>
                  <a:srgbClr val="FFFFFF"/>
                </a:solidFill>
                <a:effectLst>
                  <a:outerShdw blurRad="38100" dist="38100" dir="2700000" algn="tl">
                    <a:srgbClr val="000000"/>
                  </a:outerShdw>
                </a:effectLst>
                <a:latin typeface="Times New Roman" charset="0"/>
              </a:rPr>
              <a:t>Mosquito surveillance - </a:t>
            </a:r>
            <a:r>
              <a:rPr lang="en-US" sz="2800" dirty="0">
                <a:solidFill>
                  <a:srgbClr val="FFFF00"/>
                </a:solidFill>
                <a:effectLst>
                  <a:outerShdw blurRad="38100" dist="38100" dir="2700000" algn="tl">
                    <a:srgbClr val="000000"/>
                  </a:outerShdw>
                </a:effectLst>
                <a:latin typeface="Times New Roman" charset="0"/>
              </a:rPr>
              <a:t>CAES</a:t>
            </a:r>
          </a:p>
          <a:p>
            <a:pPr marL="285750" indent="-285750">
              <a:spcBef>
                <a:spcPct val="50000"/>
              </a:spcBef>
              <a:buClr>
                <a:srgbClr val="FFFF00"/>
              </a:buClr>
              <a:buFontTx/>
              <a:buChar char="•"/>
              <a:defRPr/>
            </a:pPr>
            <a:r>
              <a:rPr lang="en-US" sz="2800" dirty="0">
                <a:solidFill>
                  <a:srgbClr val="FFFFFF"/>
                </a:solidFill>
                <a:effectLst>
                  <a:outerShdw blurRad="38100" dist="38100" dir="2700000" algn="tl">
                    <a:srgbClr val="000000"/>
                  </a:outerShdw>
                </a:effectLst>
                <a:latin typeface="Times New Roman" charset="0"/>
              </a:rPr>
              <a:t>Human surveillance - </a:t>
            </a:r>
            <a:r>
              <a:rPr lang="en-US" sz="2800" dirty="0">
                <a:solidFill>
                  <a:srgbClr val="FFFF00"/>
                </a:solidFill>
                <a:effectLst>
                  <a:outerShdw blurRad="38100" dist="38100" dir="2700000" algn="tl">
                    <a:srgbClr val="000000"/>
                  </a:outerShdw>
                </a:effectLst>
                <a:latin typeface="Times New Roman" charset="0"/>
              </a:rPr>
              <a:t>DPH/LHD</a:t>
            </a:r>
          </a:p>
          <a:p>
            <a:pPr marL="285750" indent="-285750">
              <a:spcBef>
                <a:spcPct val="50000"/>
              </a:spcBef>
              <a:buClr>
                <a:srgbClr val="FFFF00"/>
              </a:buClr>
              <a:buFontTx/>
              <a:buChar char="•"/>
              <a:defRPr/>
            </a:pPr>
            <a:r>
              <a:rPr lang="en-US" sz="2800" dirty="0">
                <a:solidFill>
                  <a:srgbClr val="FFFFFF"/>
                </a:solidFill>
                <a:effectLst>
                  <a:outerShdw blurRad="38100" dist="38100" dir="2700000" algn="tl">
                    <a:srgbClr val="000000"/>
                  </a:outerShdw>
                </a:effectLst>
                <a:latin typeface="Times New Roman" charset="0"/>
              </a:rPr>
              <a:t>Mosquito control/tech assistance - </a:t>
            </a:r>
            <a:r>
              <a:rPr lang="en-US" sz="2800" dirty="0">
                <a:solidFill>
                  <a:srgbClr val="FFFF00"/>
                </a:solidFill>
                <a:effectLst>
                  <a:outerShdw blurRad="38100" dist="38100" dir="2700000" algn="tl">
                    <a:srgbClr val="000000"/>
                  </a:outerShdw>
                </a:effectLst>
                <a:latin typeface="Times New Roman" charset="0"/>
              </a:rPr>
              <a:t>DEEP</a:t>
            </a:r>
          </a:p>
          <a:p>
            <a:pPr marL="285750" indent="-285750">
              <a:spcBef>
                <a:spcPct val="50000"/>
              </a:spcBef>
              <a:buClr>
                <a:srgbClr val="FFFF00"/>
              </a:buClr>
              <a:buFontTx/>
              <a:buChar char="•"/>
              <a:defRPr/>
            </a:pPr>
            <a:r>
              <a:rPr lang="en-US" sz="2800" dirty="0" smtClean="0">
                <a:solidFill>
                  <a:srgbClr val="FFFFFF"/>
                </a:solidFill>
                <a:effectLst>
                  <a:outerShdw blurRad="38100" dist="38100" dir="2700000" algn="tl">
                    <a:srgbClr val="000000"/>
                  </a:outerShdw>
                </a:effectLst>
                <a:latin typeface="Times New Roman" charset="0"/>
              </a:rPr>
              <a:t>Domestic </a:t>
            </a:r>
            <a:r>
              <a:rPr lang="en-US" sz="2800" dirty="0">
                <a:solidFill>
                  <a:srgbClr val="FFFFFF"/>
                </a:solidFill>
                <a:effectLst>
                  <a:outerShdw blurRad="38100" dist="38100" dir="2700000" algn="tl">
                    <a:srgbClr val="000000"/>
                  </a:outerShdw>
                </a:effectLst>
                <a:latin typeface="Times New Roman" charset="0"/>
              </a:rPr>
              <a:t>bird and animal - </a:t>
            </a:r>
            <a:r>
              <a:rPr lang="en-US" sz="2800" dirty="0" err="1">
                <a:solidFill>
                  <a:srgbClr val="FFFF00"/>
                </a:solidFill>
                <a:effectLst>
                  <a:outerShdw blurRad="38100" dist="38100" dir="2700000" algn="tl">
                    <a:srgbClr val="000000"/>
                  </a:outerShdw>
                </a:effectLst>
                <a:latin typeface="Times New Roman" charset="0"/>
              </a:rPr>
              <a:t>DoAg</a:t>
            </a:r>
            <a:r>
              <a:rPr lang="en-US" sz="2800" dirty="0">
                <a:solidFill>
                  <a:srgbClr val="FFFF00"/>
                </a:solidFill>
                <a:effectLst>
                  <a:outerShdw blurRad="38100" dist="38100" dir="2700000" algn="tl">
                    <a:srgbClr val="000000"/>
                  </a:outerShdw>
                </a:effectLst>
                <a:latin typeface="Times New Roman" charset="0"/>
              </a:rPr>
              <a:t>, UCONN</a:t>
            </a:r>
          </a:p>
          <a:p>
            <a:pPr marL="285750" indent="-285750">
              <a:spcBef>
                <a:spcPct val="50000"/>
              </a:spcBef>
              <a:buClr>
                <a:srgbClr val="FFFF00"/>
              </a:buClr>
              <a:buFontTx/>
              <a:buChar char="•"/>
              <a:defRPr/>
            </a:pPr>
            <a:r>
              <a:rPr lang="en-US" sz="2800" dirty="0" smtClean="0">
                <a:solidFill>
                  <a:srgbClr val="FFFFFF"/>
                </a:solidFill>
                <a:effectLst>
                  <a:outerShdw blurRad="38100" dist="38100" dir="2700000" algn="tl">
                    <a:srgbClr val="000000"/>
                  </a:outerShdw>
                </a:effectLst>
                <a:latin typeface="Times New Roman" charset="0"/>
              </a:rPr>
              <a:t>Communication </a:t>
            </a:r>
            <a:r>
              <a:rPr lang="en-US" sz="2800" dirty="0">
                <a:solidFill>
                  <a:srgbClr val="FFFFFF"/>
                </a:solidFill>
                <a:effectLst>
                  <a:outerShdw blurRad="38100" dist="38100" dir="2700000" algn="tl">
                    <a:srgbClr val="000000"/>
                  </a:outerShdw>
                </a:effectLst>
                <a:latin typeface="Times New Roman" charset="0"/>
              </a:rPr>
              <a:t>and public awareness - </a:t>
            </a:r>
            <a:r>
              <a:rPr lang="en-US" sz="2800" dirty="0" smtClean="0">
                <a:solidFill>
                  <a:srgbClr val="FFFF00"/>
                </a:solidFill>
                <a:effectLst>
                  <a:outerShdw blurRad="38100" dist="38100" dir="2700000" algn="tl">
                    <a:srgbClr val="000000"/>
                  </a:outerShdw>
                </a:effectLst>
                <a:latin typeface="Times New Roman" charset="0"/>
              </a:rPr>
              <a:t>DPH/DEEP/CAES</a:t>
            </a:r>
            <a:endParaRPr lang="en-US" sz="2800" dirty="0">
              <a:solidFill>
                <a:srgbClr val="FFFF00"/>
              </a:solidFill>
              <a:effectLst>
                <a:outerShdw blurRad="38100" dist="38100" dir="2700000" algn="tl">
                  <a:srgbClr val="000000"/>
                </a:outerShdw>
              </a:effectLst>
              <a:latin typeface="Times New Roman" charset="0"/>
            </a:endParaRPr>
          </a:p>
        </p:txBody>
      </p:sp>
    </p:spTree>
    <p:extLst>
      <p:ext uri="{BB962C8B-B14F-4D97-AF65-F5344CB8AC3E}">
        <p14:creationId xmlns:p14="http://schemas.microsoft.com/office/powerpoint/2010/main" val="90520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 calcmode="lin" valueType="num">
                                      <p:cBhvr additive="base">
                                        <p:cTn id="7" dur="500" fill="hold"/>
                                        <p:tgtEl>
                                          <p:spTgt spid="15565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5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5651">
                                            <p:txEl>
                                              <p:pRg st="1" end="1"/>
                                            </p:txEl>
                                          </p:spTgt>
                                        </p:tgtEl>
                                        <p:attrNameLst>
                                          <p:attrName>style.visibility</p:attrName>
                                        </p:attrNameLst>
                                      </p:cBhvr>
                                      <p:to>
                                        <p:strVal val="visible"/>
                                      </p:to>
                                    </p:set>
                                    <p:anim calcmode="lin" valueType="num">
                                      <p:cBhvr additive="base">
                                        <p:cTn id="13" dur="500" fill="hold"/>
                                        <p:tgtEl>
                                          <p:spTgt spid="15565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556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55651">
                                            <p:txEl>
                                              <p:pRg st="2" end="2"/>
                                            </p:txEl>
                                          </p:spTgt>
                                        </p:tgtEl>
                                        <p:attrNameLst>
                                          <p:attrName>style.visibility</p:attrName>
                                        </p:attrNameLst>
                                      </p:cBhvr>
                                      <p:to>
                                        <p:strVal val="visible"/>
                                      </p:to>
                                    </p:set>
                                    <p:anim calcmode="lin" valueType="num">
                                      <p:cBhvr additive="base">
                                        <p:cTn id="19" dur="500" fill="hold"/>
                                        <p:tgtEl>
                                          <p:spTgt spid="15565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56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5651">
                                            <p:txEl>
                                              <p:pRg st="3" end="3"/>
                                            </p:txEl>
                                          </p:spTgt>
                                        </p:tgtEl>
                                        <p:attrNameLst>
                                          <p:attrName>style.visibility</p:attrName>
                                        </p:attrNameLst>
                                      </p:cBhvr>
                                      <p:to>
                                        <p:strVal val="visible"/>
                                      </p:to>
                                    </p:set>
                                    <p:anim calcmode="lin" valueType="num">
                                      <p:cBhvr additive="base">
                                        <p:cTn id="25" dur="500" fill="hold"/>
                                        <p:tgtEl>
                                          <p:spTgt spid="15565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556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55651">
                                            <p:txEl>
                                              <p:pRg st="4" end="4"/>
                                            </p:txEl>
                                          </p:spTgt>
                                        </p:tgtEl>
                                        <p:attrNameLst>
                                          <p:attrName>style.visibility</p:attrName>
                                        </p:attrNameLst>
                                      </p:cBhvr>
                                      <p:to>
                                        <p:strVal val="visible"/>
                                      </p:to>
                                    </p:set>
                                    <p:anim calcmode="lin" valueType="num">
                                      <p:cBhvr additive="base">
                                        <p:cTn id="31" dur="500" fill="hold"/>
                                        <p:tgtEl>
                                          <p:spTgt spid="15565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565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ln>
            <a:solidFill>
              <a:schemeClr val="tx2"/>
            </a:solidFill>
          </a:ln>
        </p:spPr>
        <p:txBody>
          <a:bodyPr/>
          <a:lstStyle/>
          <a:p>
            <a:r>
              <a:rPr lang="en-US" smtClean="0"/>
              <a:t>IPM for Mosquito Control</a:t>
            </a:r>
          </a:p>
        </p:txBody>
      </p:sp>
      <p:sp>
        <p:nvSpPr>
          <p:cNvPr id="72707" name="Rectangle 3"/>
          <p:cNvSpPr>
            <a:spLocks noGrp="1" noChangeArrowheads="1"/>
          </p:cNvSpPr>
          <p:nvPr>
            <p:ph type="body" idx="1"/>
          </p:nvPr>
        </p:nvSpPr>
        <p:spPr/>
        <p:txBody>
          <a:bodyPr/>
          <a:lstStyle/>
          <a:p>
            <a:r>
              <a:rPr lang="en-US" smtClean="0"/>
              <a:t>Monitoring and Surveillance</a:t>
            </a:r>
          </a:p>
          <a:p>
            <a:r>
              <a:rPr lang="en-US" smtClean="0"/>
              <a:t>Education</a:t>
            </a:r>
          </a:p>
          <a:p>
            <a:r>
              <a:rPr lang="en-US" smtClean="0"/>
              <a:t>Source Reduction</a:t>
            </a:r>
          </a:p>
          <a:p>
            <a:r>
              <a:rPr lang="en-US" smtClean="0"/>
              <a:t>Personal Protection</a:t>
            </a:r>
          </a:p>
          <a:p>
            <a:r>
              <a:rPr lang="en-US" smtClean="0"/>
              <a:t>Biological control</a:t>
            </a:r>
          </a:p>
          <a:p>
            <a:r>
              <a:rPr lang="en-US" smtClean="0"/>
              <a:t>Chemical control</a:t>
            </a:r>
          </a:p>
          <a:p>
            <a:pPr>
              <a:buFontTx/>
              <a:buNone/>
            </a:pPr>
            <a:r>
              <a:rPr lang="en-US" sz="2800" smtClean="0"/>
              <a:t>		-Larvaciding</a:t>
            </a:r>
          </a:p>
          <a:p>
            <a:pPr>
              <a:buFontTx/>
              <a:buNone/>
            </a:pPr>
            <a:r>
              <a:rPr lang="en-US" sz="2800" smtClean="0"/>
              <a:t>		-Adulticiding</a:t>
            </a:r>
            <a:endParaRPr lang="en-US" smtClean="0"/>
          </a:p>
        </p:txBody>
      </p:sp>
    </p:spTree>
    <p:extLst>
      <p:ext uri="{BB962C8B-B14F-4D97-AF65-F5344CB8AC3E}">
        <p14:creationId xmlns:p14="http://schemas.microsoft.com/office/powerpoint/2010/main" val="182062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wipe(left)">
                                      <p:cBhvr>
                                        <p:cTn id="7" dur="500"/>
                                        <p:tgtEl>
                                          <p:spTgt spid="72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wipe(left)">
                                      <p:cBhvr>
                                        <p:cTn id="12" dur="500"/>
                                        <p:tgtEl>
                                          <p:spTgt spid="72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2707">
                                            <p:txEl>
                                              <p:pRg st="2" end="2"/>
                                            </p:txEl>
                                          </p:spTgt>
                                        </p:tgtEl>
                                        <p:attrNameLst>
                                          <p:attrName>style.visibility</p:attrName>
                                        </p:attrNameLst>
                                      </p:cBhvr>
                                      <p:to>
                                        <p:strVal val="visible"/>
                                      </p:to>
                                    </p:set>
                                    <p:animEffect transition="in" filter="wipe(left)">
                                      <p:cBhvr>
                                        <p:cTn id="17" dur="500"/>
                                        <p:tgtEl>
                                          <p:spTgt spid="727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2707">
                                            <p:txEl>
                                              <p:pRg st="3" end="3"/>
                                            </p:txEl>
                                          </p:spTgt>
                                        </p:tgtEl>
                                        <p:attrNameLst>
                                          <p:attrName>style.visibility</p:attrName>
                                        </p:attrNameLst>
                                      </p:cBhvr>
                                      <p:to>
                                        <p:strVal val="visible"/>
                                      </p:to>
                                    </p:set>
                                    <p:animEffect transition="in" filter="wipe(left)">
                                      <p:cBhvr>
                                        <p:cTn id="22" dur="500"/>
                                        <p:tgtEl>
                                          <p:spTgt spid="727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2707">
                                            <p:txEl>
                                              <p:pRg st="4" end="4"/>
                                            </p:txEl>
                                          </p:spTgt>
                                        </p:tgtEl>
                                        <p:attrNameLst>
                                          <p:attrName>style.visibility</p:attrName>
                                        </p:attrNameLst>
                                      </p:cBhvr>
                                      <p:to>
                                        <p:strVal val="visible"/>
                                      </p:to>
                                    </p:set>
                                    <p:animEffect transition="in" filter="wipe(left)">
                                      <p:cBhvr>
                                        <p:cTn id="27" dur="500"/>
                                        <p:tgtEl>
                                          <p:spTgt spid="727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2707">
                                            <p:txEl>
                                              <p:pRg st="5" end="5"/>
                                            </p:txEl>
                                          </p:spTgt>
                                        </p:tgtEl>
                                        <p:attrNameLst>
                                          <p:attrName>style.visibility</p:attrName>
                                        </p:attrNameLst>
                                      </p:cBhvr>
                                      <p:to>
                                        <p:strVal val="visible"/>
                                      </p:to>
                                    </p:set>
                                    <p:animEffect transition="in" filter="wipe(left)">
                                      <p:cBhvr>
                                        <p:cTn id="32" dur="500"/>
                                        <p:tgtEl>
                                          <p:spTgt spid="727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2707">
                                            <p:txEl>
                                              <p:pRg st="6" end="6"/>
                                            </p:txEl>
                                          </p:spTgt>
                                        </p:tgtEl>
                                        <p:attrNameLst>
                                          <p:attrName>style.visibility</p:attrName>
                                        </p:attrNameLst>
                                      </p:cBhvr>
                                      <p:to>
                                        <p:strVal val="visible"/>
                                      </p:to>
                                    </p:set>
                                    <p:animEffect transition="in" filter="wipe(left)">
                                      <p:cBhvr>
                                        <p:cTn id="37" dur="500"/>
                                        <p:tgtEl>
                                          <p:spTgt spid="7270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2707">
                                            <p:txEl>
                                              <p:pRg st="7" end="7"/>
                                            </p:txEl>
                                          </p:spTgt>
                                        </p:tgtEl>
                                        <p:attrNameLst>
                                          <p:attrName>style.visibility</p:attrName>
                                        </p:attrNameLst>
                                      </p:cBhvr>
                                      <p:to>
                                        <p:strVal val="visible"/>
                                      </p:to>
                                    </p:set>
                                    <p:animEffect transition="in" filter="wipe(left)">
                                      <p:cBhvr>
                                        <p:cTn id="42" dur="500"/>
                                        <p:tgtEl>
                                          <p:spTgt spid="727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060204TrappingStationsMap.jpg"/>
          <p:cNvPicPr>
            <a:picLocks noChangeAspect="1" noChangeArrowheads="1"/>
          </p:cNvPicPr>
          <p:nvPr/>
        </p:nvPicPr>
        <p:blipFill>
          <a:blip r:embed="rId3" cstate="print"/>
          <a:srcRect/>
          <a:stretch>
            <a:fillRect/>
          </a:stretch>
        </p:blipFill>
        <p:spPr bwMode="auto">
          <a:xfrm>
            <a:off x="152400" y="114299"/>
            <a:ext cx="8763000" cy="6572250"/>
          </a:xfrm>
          <a:prstGeom prst="rect">
            <a:avLst/>
          </a:prstGeom>
          <a:noFill/>
          <a:ln w="9525">
            <a:noFill/>
            <a:miter lim="800000"/>
            <a:headEnd/>
            <a:tailEnd/>
          </a:ln>
        </p:spPr>
      </p:pic>
      <p:pic>
        <p:nvPicPr>
          <p:cNvPr id="1026" name="Picture 2" descr="P:\2014\My Pictures\mosquitoes\larval sampling RockyNeck 2009.JPG"/>
          <p:cNvPicPr>
            <a:picLocks noChangeAspect="1" noChangeArrowheads="1"/>
          </p:cNvPicPr>
          <p:nvPr/>
        </p:nvPicPr>
        <p:blipFill>
          <a:blip r:embed="rId4" cstate="print"/>
          <a:srcRect/>
          <a:stretch>
            <a:fillRect/>
          </a:stretch>
        </p:blipFill>
        <p:spPr bwMode="auto">
          <a:xfrm>
            <a:off x="5562600" y="4076708"/>
            <a:ext cx="3164606" cy="2373294"/>
          </a:xfrm>
          <a:prstGeom prst="rect">
            <a:avLst/>
          </a:prstGeom>
          <a:noFill/>
        </p:spPr>
      </p:pic>
      <p:pic>
        <p:nvPicPr>
          <p:cNvPr id="1027" name="Picture 3" descr="P:\2014\My Pictures\mosquitoes\co2baitedcdclighttrap.jpg"/>
          <p:cNvPicPr>
            <a:picLocks noChangeAspect="1" noChangeArrowheads="1"/>
          </p:cNvPicPr>
          <p:nvPr/>
        </p:nvPicPr>
        <p:blipFill>
          <a:blip r:embed="rId5" cstate="print"/>
          <a:srcRect/>
          <a:stretch>
            <a:fillRect/>
          </a:stretch>
        </p:blipFill>
        <p:spPr bwMode="auto">
          <a:xfrm>
            <a:off x="424271" y="609600"/>
            <a:ext cx="1760305" cy="2667000"/>
          </a:xfrm>
          <a:prstGeom prst="rect">
            <a:avLst/>
          </a:prstGeom>
          <a:noFill/>
        </p:spPr>
      </p:pic>
      <p:pic>
        <p:nvPicPr>
          <p:cNvPr id="1028" name="Picture 4" descr="P:\2014\My Pictures\mosquitoes\Mosquito light trap collection CAES.jpg"/>
          <p:cNvPicPr>
            <a:picLocks noChangeAspect="1" noChangeArrowheads="1"/>
          </p:cNvPicPr>
          <p:nvPr/>
        </p:nvPicPr>
        <p:blipFill>
          <a:blip r:embed="rId6" cstate="print"/>
          <a:srcRect/>
          <a:stretch>
            <a:fillRect/>
          </a:stretch>
        </p:blipFill>
        <p:spPr bwMode="auto">
          <a:xfrm>
            <a:off x="2812942" y="2207623"/>
            <a:ext cx="3251200" cy="2438400"/>
          </a:xfrm>
          <a:prstGeom prst="rect">
            <a:avLst/>
          </a:prstGeom>
          <a:noFill/>
        </p:spPr>
      </p:pic>
      <p:pic>
        <p:nvPicPr>
          <p:cNvPr id="6" name="Picture 13" descr="sick horse 3"/>
          <p:cNvPicPr>
            <a:picLocks noChangeAspect="1" noChangeArrowheads="1"/>
          </p:cNvPicPr>
          <p:nvPr/>
        </p:nvPicPr>
        <p:blipFill>
          <a:blip r:embed="rId7" cstate="print">
            <a:lum bright="6000" contrast="6000"/>
            <a:extLst>
              <a:ext uri="{28A0092B-C50C-407E-A947-70E740481C1C}">
                <a14:useLocalDpi xmlns:a14="http://schemas.microsoft.com/office/drawing/2010/main" val="0"/>
              </a:ext>
            </a:extLst>
          </a:blip>
          <a:srcRect l="16504" t="13437" r="5547" b="15390"/>
          <a:stretch>
            <a:fillRect/>
          </a:stretch>
        </p:blipFill>
        <p:spPr bwMode="auto">
          <a:xfrm>
            <a:off x="5911922" y="381000"/>
            <a:ext cx="3020624"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2" descr="fever_gir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845" y="4646023"/>
            <a:ext cx="2652421"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2325163" y="335280"/>
            <a:ext cx="1847390" cy="2286000"/>
          </a:xfrm>
          <a:prstGeom prst="rect">
            <a:avLst/>
          </a:prstGeom>
        </p:spPr>
      </p:pic>
    </p:spTree>
    <p:extLst>
      <p:ext uri="{BB962C8B-B14F-4D97-AF65-F5344CB8AC3E}">
        <p14:creationId xmlns:p14="http://schemas.microsoft.com/office/powerpoint/2010/main" val="66035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32770"/>
                                        </p:tgtEl>
                                      </p:cBhvr>
                                      <p:by x="70000" y="70000"/>
                                    </p:animScale>
                                  </p:childTnLst>
                                </p:cTn>
                              </p:par>
                            </p:childTnLst>
                          </p:cTn>
                        </p:par>
                        <p:par>
                          <p:cTn id="7" fill="hold">
                            <p:stCondLst>
                              <p:cond delay="3000"/>
                            </p:stCondLst>
                            <p:childTnLst>
                              <p:par>
                                <p:cTn id="8" presetID="9" presetClass="entr" presetSubtype="0" fill="hold" nodeType="after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dissolve">
                                      <p:cBhvr>
                                        <p:cTn id="10" dur="500"/>
                                        <p:tgtEl>
                                          <p:spTgt spid="102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2000"/>
                                        <p:tgtEl>
                                          <p:spTgt spid="1028"/>
                                        </p:tgtEl>
                                      </p:cBhvr>
                                    </p:animEffect>
                                  </p:childTnLst>
                                </p:cTn>
                              </p:par>
                            </p:childTnLst>
                          </p:cTn>
                        </p:par>
                        <p:par>
                          <p:cTn id="17" fill="hold">
                            <p:stCondLst>
                              <p:cond delay="5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par>
                          <p:cTn id="21" fill="hold">
                            <p:stCondLst>
                              <p:cond delay="7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childTnLst>
                                </p:cTn>
                              </p:par>
                            </p:childTnLst>
                          </p:cTn>
                        </p:par>
                        <p:par>
                          <p:cTn id="25" fill="hold">
                            <p:stCondLst>
                              <p:cond delay="9000"/>
                            </p:stCondLst>
                            <p:childTnLst>
                              <p:par>
                                <p:cTn id="26" presetID="10" presetClass="entr" presetSubtype="0"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28600"/>
            <a:ext cx="5689600" cy="4267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614602"/>
            <a:ext cx="4381500" cy="3123384"/>
          </a:xfrm>
          <a:prstGeom prst="rect">
            <a:avLst/>
          </a:prstGeom>
        </p:spPr>
      </p:pic>
    </p:spTree>
    <p:extLst>
      <p:ext uri="{BB962C8B-B14F-4D97-AF65-F5344CB8AC3E}">
        <p14:creationId xmlns:p14="http://schemas.microsoft.com/office/powerpoint/2010/main" val="145829016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4069</TotalTime>
  <Words>1291</Words>
  <Application>Microsoft Office PowerPoint</Application>
  <PresentationFormat>On-screen Show (4:3)</PresentationFormat>
  <Paragraphs>169</Paragraphs>
  <Slides>40</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40</vt:i4>
      </vt:variant>
    </vt:vector>
  </HeadingPairs>
  <TitlesOfParts>
    <vt:vector size="51" baseType="lpstr">
      <vt:lpstr>Arial</vt:lpstr>
      <vt:lpstr>Arial Black</vt:lpstr>
      <vt:lpstr>Berlin Sans FB Demi</vt:lpstr>
      <vt:lpstr>Calibri</vt:lpstr>
      <vt:lpstr>Impact</vt:lpstr>
      <vt:lpstr>Segoe UI Semibold</vt:lpstr>
      <vt:lpstr>Times New Roman</vt:lpstr>
      <vt:lpstr>Trebuchet MS</vt:lpstr>
      <vt:lpstr>Default Design</vt:lpstr>
      <vt:lpstr>Office Theme</vt:lpstr>
      <vt:lpstr>1_Default Design</vt:lpstr>
      <vt:lpstr>PowerPoint Presentation</vt:lpstr>
      <vt:lpstr>PowerPoint Presentation</vt:lpstr>
      <vt:lpstr>PowerPoint Presentation</vt:lpstr>
      <vt:lpstr>PowerPoint Presentation</vt:lpstr>
      <vt:lpstr>Created Wetlands/Stormwater BMP’s:  “If you build it they will come.” (?)</vt:lpstr>
      <vt:lpstr>PowerPoint Presentation</vt:lpstr>
      <vt:lpstr>IPM for Mosquito Control</vt:lpstr>
      <vt:lpstr>PowerPoint Presentation</vt:lpstr>
      <vt:lpstr>PowerPoint Presentation</vt:lpstr>
      <vt:lpstr>PowerPoint Presentation</vt:lpstr>
      <vt:lpstr>PowerPoint Presentation</vt:lpstr>
      <vt:lpstr> Elements of a Municipal Mosquito Control Program</vt:lpstr>
      <vt:lpstr>PowerPoint Presentation</vt:lpstr>
      <vt:lpstr>Created Wetlands/Stormwater Basins:  </vt:lpstr>
      <vt:lpstr>Personal Protection Measures to Prevent Mosquito Bites</vt:lpstr>
      <vt:lpstr>Personal Protection Measures Repellants</vt:lpstr>
      <vt:lpstr>Biological control</vt:lpstr>
      <vt:lpstr>Integrated Marsh Management</vt:lpstr>
      <vt:lpstr>Open Marsh Water Management (OMWM)</vt:lpstr>
      <vt:lpstr>Tidal Flow Restoration</vt:lpstr>
      <vt:lpstr>Tidal flow restoration </vt:lpstr>
      <vt:lpstr>Chemical control</vt:lpstr>
      <vt:lpstr>Larvacides Applied to water where larvae are active or to areas likely to produce mosquitoes (pre-emergent). Formulations: liquid, granular, pellets, briquettes, WP, EC</vt:lpstr>
      <vt:lpstr>PowerPoint Presentation</vt:lpstr>
      <vt:lpstr>PowerPoint Presentation</vt:lpstr>
      <vt:lpstr>Pupacides control of pupae and larvae by suffocation</vt:lpstr>
      <vt:lpstr>Adulticiding (“spraying”)</vt:lpstr>
      <vt:lpstr>Adulticiding</vt:lpstr>
      <vt:lpstr>PowerPoint Presentation</vt:lpstr>
      <vt:lpstr>Aerial application</vt:lpstr>
      <vt:lpstr>Adulticides</vt:lpstr>
      <vt:lpstr>EPA exempt products (25b) may not hold up to mnfctr claims </vt:lpstr>
      <vt:lpstr>Other devices and myths</vt:lpstr>
      <vt:lpstr>Other Biting Flies</vt:lpstr>
      <vt:lpstr>Horse and Deer Flies (Tabanidae)  Brackish and freshwater wetlands/mud</vt:lpstr>
      <vt:lpstr>Black Flies (Buffalo gnats) (Simuliidae.) freshwater streams and rivers</vt:lpstr>
      <vt:lpstr>Biting midges (“No-See-Ums”) (Ceratopogonidae) pond bottoms and coastal marshes</vt:lpstr>
      <vt:lpstr>Stable Fly (Muscidae) compost, manure, rotting vegetation</vt:lpstr>
      <vt:lpstr>Want to know more?</vt:lpstr>
      <vt:lpstr>Roger Wolfe Mosquito Management Coordinator/ Wetland Restoration Biologist </vt:lpstr>
    </vt:vector>
  </TitlesOfParts>
  <Company>dep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Roger Wolfe</dc:creator>
  <cp:lastModifiedBy>Roger Wolfe</cp:lastModifiedBy>
  <cp:revision>352</cp:revision>
  <dcterms:created xsi:type="dcterms:W3CDTF">2001-03-14T23:57:30Z</dcterms:created>
  <dcterms:modified xsi:type="dcterms:W3CDTF">2019-04-11T19:34:49Z</dcterms:modified>
</cp:coreProperties>
</file>