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2" r:id="rId1"/>
  </p:sldMasterIdLst>
  <p:notesMasterIdLst>
    <p:notesMasterId r:id="rId58"/>
  </p:notesMasterIdLst>
  <p:handoutMasterIdLst>
    <p:handoutMasterId r:id="rId59"/>
  </p:handoutMasterIdLst>
  <p:sldIdLst>
    <p:sldId id="256" r:id="rId2"/>
    <p:sldId id="280" r:id="rId3"/>
    <p:sldId id="318" r:id="rId4"/>
    <p:sldId id="319" r:id="rId5"/>
    <p:sldId id="34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281" r:id="rId15"/>
    <p:sldId id="284" r:id="rId16"/>
    <p:sldId id="285" r:id="rId17"/>
    <p:sldId id="257" r:id="rId18"/>
    <p:sldId id="274" r:id="rId19"/>
    <p:sldId id="261" r:id="rId20"/>
    <p:sldId id="262" r:id="rId21"/>
    <p:sldId id="264" r:id="rId22"/>
    <p:sldId id="286" r:id="rId23"/>
    <p:sldId id="283" r:id="rId24"/>
    <p:sldId id="282" r:id="rId25"/>
    <p:sldId id="330" r:id="rId26"/>
    <p:sldId id="266" r:id="rId27"/>
    <p:sldId id="267" r:id="rId28"/>
    <p:sldId id="265" r:id="rId29"/>
    <p:sldId id="308" r:id="rId30"/>
    <p:sldId id="260" r:id="rId31"/>
    <p:sldId id="273" r:id="rId32"/>
    <p:sldId id="272" r:id="rId33"/>
    <p:sldId id="271" r:id="rId34"/>
    <p:sldId id="259" r:id="rId35"/>
    <p:sldId id="334" r:id="rId36"/>
    <p:sldId id="335" r:id="rId37"/>
    <p:sldId id="336" r:id="rId38"/>
    <p:sldId id="338" r:id="rId39"/>
    <p:sldId id="340" r:id="rId40"/>
    <p:sldId id="343" r:id="rId41"/>
    <p:sldId id="342" r:id="rId42"/>
    <p:sldId id="344" r:id="rId43"/>
    <p:sldId id="345" r:id="rId44"/>
    <p:sldId id="331" r:id="rId45"/>
    <p:sldId id="333" r:id="rId46"/>
    <p:sldId id="332" r:id="rId47"/>
    <p:sldId id="276" r:id="rId48"/>
    <p:sldId id="304" r:id="rId49"/>
    <p:sldId id="316" r:id="rId50"/>
    <p:sldId id="300" r:id="rId51"/>
    <p:sldId id="301" r:id="rId52"/>
    <p:sldId id="298" r:id="rId53"/>
    <p:sldId id="310" r:id="rId54"/>
    <p:sldId id="295" r:id="rId55"/>
    <p:sldId id="296" r:id="rId56"/>
    <p:sldId id="314" r:id="rId57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6">
          <p15:clr>
            <a:srgbClr val="A4A3A4"/>
          </p15:clr>
        </p15:guide>
        <p15:guide id="2" pos="3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206A"/>
    <a:srgbClr val="0000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19" autoAdjust="0"/>
    <p:restoredTop sz="94660"/>
  </p:normalViewPr>
  <p:slideViewPr>
    <p:cSldViewPr snapToGrid="0" snapToObjects="1" showGuides="1">
      <p:cViewPr varScale="1">
        <p:scale>
          <a:sx n="122" d="100"/>
          <a:sy n="122" d="100"/>
        </p:scale>
        <p:origin x="-4424" y="-112"/>
      </p:cViewPr>
      <p:guideLst>
        <p:guide orient="horz" pos="2167"/>
        <p:guide pos="42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544619422572"/>
          <c:y val="0.03375"/>
          <c:w val="0.633950131233596"/>
          <c:h val="0.827312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Sheet1!$A$2:$A$27</c:f>
              <c:numCache>
                <c:formatCode>General</c:formatCode>
                <c:ptCount val="26"/>
                <c:pt idx="0">
                  <c:v>5.0</c:v>
                </c:pt>
                <c:pt idx="1">
                  <c:v>6.0</c:v>
                </c:pt>
                <c:pt idx="2">
                  <c:v>7.0</c:v>
                </c:pt>
                <c:pt idx="3">
                  <c:v>8.0</c:v>
                </c:pt>
                <c:pt idx="4">
                  <c:v>9.0</c:v>
                </c:pt>
                <c:pt idx="5">
                  <c:v>10.0</c:v>
                </c:pt>
                <c:pt idx="6">
                  <c:v>11.0</c:v>
                </c:pt>
                <c:pt idx="7">
                  <c:v>12.0</c:v>
                </c:pt>
                <c:pt idx="8">
                  <c:v>13.0</c:v>
                </c:pt>
                <c:pt idx="9">
                  <c:v>14.0</c:v>
                </c:pt>
                <c:pt idx="10">
                  <c:v>15.0</c:v>
                </c:pt>
                <c:pt idx="11">
                  <c:v>16.0</c:v>
                </c:pt>
                <c:pt idx="12">
                  <c:v>17.0</c:v>
                </c:pt>
                <c:pt idx="13">
                  <c:v>18.0</c:v>
                </c:pt>
                <c:pt idx="14">
                  <c:v>19.0</c:v>
                </c:pt>
                <c:pt idx="15">
                  <c:v>20.0</c:v>
                </c:pt>
                <c:pt idx="16">
                  <c:v>21.0</c:v>
                </c:pt>
                <c:pt idx="17">
                  <c:v>22.0</c:v>
                </c:pt>
                <c:pt idx="18">
                  <c:v>23.0</c:v>
                </c:pt>
                <c:pt idx="19">
                  <c:v>24.0</c:v>
                </c:pt>
                <c:pt idx="20">
                  <c:v>25.0</c:v>
                </c:pt>
                <c:pt idx="21">
                  <c:v>26.0</c:v>
                </c:pt>
                <c:pt idx="22">
                  <c:v>27.0</c:v>
                </c:pt>
                <c:pt idx="23">
                  <c:v>28.0</c:v>
                </c:pt>
                <c:pt idx="24">
                  <c:v>29.0</c:v>
                </c:pt>
                <c:pt idx="25">
                  <c:v>30.0</c:v>
                </c:pt>
              </c:numCache>
            </c:numRef>
          </c:xVal>
          <c:yVal>
            <c:numRef>
              <c:f>Sheet1!$B$2:$B$27</c:f>
              <c:numCache>
                <c:formatCode>General</c:formatCode>
                <c:ptCount val="26"/>
                <c:pt idx="0">
                  <c:v>12.77</c:v>
                </c:pt>
                <c:pt idx="1">
                  <c:v>12.45</c:v>
                </c:pt>
                <c:pt idx="2">
                  <c:v>12.14</c:v>
                </c:pt>
                <c:pt idx="3">
                  <c:v>11.84</c:v>
                </c:pt>
                <c:pt idx="4">
                  <c:v>11.56</c:v>
                </c:pt>
                <c:pt idx="5">
                  <c:v>11.29</c:v>
                </c:pt>
                <c:pt idx="6">
                  <c:v>11.03</c:v>
                </c:pt>
                <c:pt idx="7">
                  <c:v>10.78</c:v>
                </c:pt>
                <c:pt idx="8">
                  <c:v>10.54</c:v>
                </c:pt>
                <c:pt idx="9">
                  <c:v>10.31</c:v>
                </c:pt>
                <c:pt idx="10">
                  <c:v>10.08</c:v>
                </c:pt>
                <c:pt idx="11">
                  <c:v>9.870000000000002</c:v>
                </c:pt>
                <c:pt idx="12">
                  <c:v>9.67</c:v>
                </c:pt>
                <c:pt idx="13">
                  <c:v>9.47</c:v>
                </c:pt>
                <c:pt idx="14">
                  <c:v>9.280000000000001</c:v>
                </c:pt>
                <c:pt idx="15">
                  <c:v>9.09</c:v>
                </c:pt>
                <c:pt idx="16">
                  <c:v>8.92</c:v>
                </c:pt>
                <c:pt idx="17">
                  <c:v>8.74</c:v>
                </c:pt>
                <c:pt idx="18">
                  <c:v>8.58</c:v>
                </c:pt>
                <c:pt idx="19">
                  <c:v>8.42</c:v>
                </c:pt>
                <c:pt idx="20">
                  <c:v>8.26</c:v>
                </c:pt>
                <c:pt idx="21">
                  <c:v>8.11</c:v>
                </c:pt>
                <c:pt idx="22">
                  <c:v>7.97</c:v>
                </c:pt>
                <c:pt idx="23">
                  <c:v>7.83</c:v>
                </c:pt>
                <c:pt idx="24">
                  <c:v>7.689999999999999</c:v>
                </c:pt>
                <c:pt idx="25">
                  <c:v>7.56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8624824"/>
        <c:axId val="2116060200"/>
      </c:scatterChart>
      <c:valAx>
        <c:axId val="2098624824"/>
        <c:scaling>
          <c:orientation val="minMax"/>
          <c:max val="30.0"/>
          <c:min val="5.0"/>
        </c:scaling>
        <c:delete val="0"/>
        <c:axPos val="b"/>
        <c:numFmt formatCode="General" sourceLinked="1"/>
        <c:majorTickMark val="out"/>
        <c:minorTickMark val="none"/>
        <c:tickLblPos val="nextTo"/>
        <c:crossAx val="2116060200"/>
        <c:crosses val="autoZero"/>
        <c:crossBetween val="midCat"/>
        <c:majorUnit val="5.0"/>
      </c:valAx>
      <c:valAx>
        <c:axId val="2116060200"/>
        <c:scaling>
          <c:orientation val="minMax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8624824"/>
        <c:crosses val="autoZero"/>
        <c:crossBetween val="midCat"/>
        <c:majorUnit val="1.0"/>
        <c:minorUnit val="0.2"/>
      </c:valAx>
    </c:plotArea>
    <c:plotVisOnly val="1"/>
    <c:dispBlanksAs val="gap"/>
    <c:showDLblsOverMax val="0"/>
  </c:chart>
  <c:txPr>
    <a:bodyPr/>
    <a:lstStyle/>
    <a:p>
      <a:pPr>
        <a:defRPr sz="1800">
          <a:latin typeface="Arial"/>
        </a:defRPr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34F7C6-415C-6647-8EF1-75D8E24610D6}" type="doc">
      <dgm:prSet loTypeId="urn:microsoft.com/office/officeart/2005/8/layout/radial4" loCatId="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ECB3017-7DCB-9647-AC9B-8DF15D19618E}">
      <dgm:prSet phldrT="[Text]"/>
      <dgm:spPr/>
      <dgm:t>
        <a:bodyPr/>
        <a:lstStyle/>
        <a:p>
          <a:r>
            <a:rPr lang="en-US" dirty="0" smtClean="0"/>
            <a:t>OWTS</a:t>
          </a:r>
          <a:endParaRPr lang="en-US" dirty="0"/>
        </a:p>
      </dgm:t>
    </dgm:pt>
    <dgm:pt modelId="{B5EF18C6-2225-7849-A130-518609D4E45E}" type="parTrans" cxnId="{96F0B4EF-CE4A-AC47-9A68-A341B211B6C7}">
      <dgm:prSet/>
      <dgm:spPr/>
      <dgm:t>
        <a:bodyPr/>
        <a:lstStyle/>
        <a:p>
          <a:endParaRPr lang="en-US"/>
        </a:p>
      </dgm:t>
    </dgm:pt>
    <dgm:pt modelId="{621BEB06-1D67-7643-A818-1D8B432D3BD2}" type="sibTrans" cxnId="{96F0B4EF-CE4A-AC47-9A68-A341B211B6C7}">
      <dgm:prSet/>
      <dgm:spPr/>
      <dgm:t>
        <a:bodyPr/>
        <a:lstStyle/>
        <a:p>
          <a:endParaRPr lang="en-US"/>
        </a:p>
      </dgm:t>
    </dgm:pt>
    <dgm:pt modelId="{8620BEB9-6F41-6C41-9009-AB3D9980ABCB}">
      <dgm:prSet phldrT="[Text]"/>
      <dgm:spPr/>
      <dgm:t>
        <a:bodyPr/>
        <a:lstStyle/>
        <a:p>
          <a:r>
            <a:rPr lang="en-US" dirty="0" smtClean="0"/>
            <a:t>Sea level rise</a:t>
          </a:r>
          <a:endParaRPr lang="en-US" dirty="0"/>
        </a:p>
      </dgm:t>
    </dgm:pt>
    <dgm:pt modelId="{5274EFA5-A87D-DF4D-BEDF-AB19E7D7EF98}" type="parTrans" cxnId="{E93CB0E6-7BDF-F64F-8A78-69F9AA65AD99}">
      <dgm:prSet/>
      <dgm:spPr/>
      <dgm:t>
        <a:bodyPr/>
        <a:lstStyle/>
        <a:p>
          <a:endParaRPr lang="en-US"/>
        </a:p>
      </dgm:t>
    </dgm:pt>
    <dgm:pt modelId="{A4F88485-9477-7B49-B39C-B5ADFD6F679D}" type="sibTrans" cxnId="{E93CB0E6-7BDF-F64F-8A78-69F9AA65AD99}">
      <dgm:prSet/>
      <dgm:spPr/>
      <dgm:t>
        <a:bodyPr/>
        <a:lstStyle/>
        <a:p>
          <a:endParaRPr lang="en-US"/>
        </a:p>
      </dgm:t>
    </dgm:pt>
    <dgm:pt modelId="{F468A071-3659-0943-B3C2-FF452A6CF7A0}">
      <dgm:prSet phldrT="[Text]"/>
      <dgm:spPr/>
      <dgm:t>
        <a:bodyPr/>
        <a:lstStyle/>
        <a:p>
          <a:r>
            <a:rPr lang="en-US" dirty="0" smtClean="0"/>
            <a:t>Increased temperature</a:t>
          </a:r>
          <a:endParaRPr lang="en-US" dirty="0"/>
        </a:p>
      </dgm:t>
    </dgm:pt>
    <dgm:pt modelId="{E7D39BD6-3715-4E4D-9963-8FA282C9D6C1}" type="parTrans" cxnId="{6D165B7A-74D8-0144-9851-32B80190C2C8}">
      <dgm:prSet/>
      <dgm:spPr/>
      <dgm:t>
        <a:bodyPr/>
        <a:lstStyle/>
        <a:p>
          <a:endParaRPr lang="en-US"/>
        </a:p>
      </dgm:t>
    </dgm:pt>
    <dgm:pt modelId="{FB5600CF-FA3A-424A-AC12-1B9E534ABFB1}" type="sibTrans" cxnId="{6D165B7A-74D8-0144-9851-32B80190C2C8}">
      <dgm:prSet/>
      <dgm:spPr/>
      <dgm:t>
        <a:bodyPr/>
        <a:lstStyle/>
        <a:p>
          <a:endParaRPr lang="en-US"/>
        </a:p>
      </dgm:t>
    </dgm:pt>
    <dgm:pt modelId="{C18DD1D2-9877-244F-AEF4-94A7167C8737}">
      <dgm:prSet phldrT="[Text]"/>
      <dgm:spPr/>
      <dgm:t>
        <a:bodyPr/>
        <a:lstStyle/>
        <a:p>
          <a:r>
            <a:rPr lang="en-US" dirty="0" smtClean="0"/>
            <a:t>Change in precipitation</a:t>
          </a:r>
          <a:endParaRPr lang="en-US" dirty="0"/>
        </a:p>
      </dgm:t>
    </dgm:pt>
    <dgm:pt modelId="{109C2555-ACA0-8F49-A818-5D67BA2750A0}" type="parTrans" cxnId="{429755C3-1EC8-F643-A8BE-5E232EDFD889}">
      <dgm:prSet/>
      <dgm:spPr/>
      <dgm:t>
        <a:bodyPr/>
        <a:lstStyle/>
        <a:p>
          <a:endParaRPr lang="en-US"/>
        </a:p>
      </dgm:t>
    </dgm:pt>
    <dgm:pt modelId="{9A7EBC34-35FB-F941-80CF-5E49F3A92326}" type="sibTrans" cxnId="{429755C3-1EC8-F643-A8BE-5E232EDFD889}">
      <dgm:prSet/>
      <dgm:spPr/>
      <dgm:t>
        <a:bodyPr/>
        <a:lstStyle/>
        <a:p>
          <a:endParaRPr lang="en-US"/>
        </a:p>
      </dgm:t>
    </dgm:pt>
    <dgm:pt modelId="{60E6CEF9-12FA-BA45-AC99-4DE965C2EF46}" type="pres">
      <dgm:prSet presAssocID="{B934F7C6-415C-6647-8EF1-75D8E24610D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420AA8-56A7-D941-AAA6-1C34D08C7EEB}" type="pres">
      <dgm:prSet presAssocID="{7ECB3017-7DCB-9647-AC9B-8DF15D19618E}" presName="centerShape" presStyleLbl="node0" presStyleIdx="0" presStyleCnt="1"/>
      <dgm:spPr/>
      <dgm:t>
        <a:bodyPr/>
        <a:lstStyle/>
        <a:p>
          <a:endParaRPr lang="en-US"/>
        </a:p>
      </dgm:t>
    </dgm:pt>
    <dgm:pt modelId="{41655D58-EF09-6F44-BABD-C3FF205A0924}" type="pres">
      <dgm:prSet presAssocID="{5274EFA5-A87D-DF4D-BEDF-AB19E7D7EF98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7AB7A047-B707-D840-8605-0C0247449214}" type="pres">
      <dgm:prSet presAssocID="{8620BEB9-6F41-6C41-9009-AB3D9980ABC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0754F9-4D99-FF45-B53E-FA702FC61F53}" type="pres">
      <dgm:prSet presAssocID="{E7D39BD6-3715-4E4D-9963-8FA282C9D6C1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5A9BA04E-4B03-4441-9E3F-D67AB28AC004}" type="pres">
      <dgm:prSet presAssocID="{F468A071-3659-0943-B3C2-FF452A6CF7A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C02589-B468-C943-88DF-487CC62A0712}" type="pres">
      <dgm:prSet presAssocID="{109C2555-ACA0-8F49-A818-5D67BA2750A0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E8584FDC-6581-6746-AC97-2FC8106930A5}" type="pres">
      <dgm:prSet presAssocID="{C18DD1D2-9877-244F-AEF4-94A7167C873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3CB0E6-7BDF-F64F-8A78-69F9AA65AD99}" srcId="{7ECB3017-7DCB-9647-AC9B-8DF15D19618E}" destId="{8620BEB9-6F41-6C41-9009-AB3D9980ABCB}" srcOrd="0" destOrd="0" parTransId="{5274EFA5-A87D-DF4D-BEDF-AB19E7D7EF98}" sibTransId="{A4F88485-9477-7B49-B39C-B5ADFD6F679D}"/>
    <dgm:cxn modelId="{577DC8AA-24DE-EE40-8C1E-B8BA24FA3E64}" type="presOf" srcId="{F468A071-3659-0943-B3C2-FF452A6CF7A0}" destId="{5A9BA04E-4B03-4441-9E3F-D67AB28AC004}" srcOrd="0" destOrd="0" presId="urn:microsoft.com/office/officeart/2005/8/layout/radial4"/>
    <dgm:cxn modelId="{609EE0F4-8EB9-4E46-8810-13BF1A54ED65}" type="presOf" srcId="{8620BEB9-6F41-6C41-9009-AB3D9980ABCB}" destId="{7AB7A047-B707-D840-8605-0C0247449214}" srcOrd="0" destOrd="0" presId="urn:microsoft.com/office/officeart/2005/8/layout/radial4"/>
    <dgm:cxn modelId="{66F44068-97F9-DF42-97EC-D8126F8EF436}" type="presOf" srcId="{7ECB3017-7DCB-9647-AC9B-8DF15D19618E}" destId="{2D420AA8-56A7-D941-AAA6-1C34D08C7EEB}" srcOrd="0" destOrd="0" presId="urn:microsoft.com/office/officeart/2005/8/layout/radial4"/>
    <dgm:cxn modelId="{4BA97B7B-7AA9-A948-BB53-4F7920068FC5}" type="presOf" srcId="{E7D39BD6-3715-4E4D-9963-8FA282C9D6C1}" destId="{C40754F9-4D99-FF45-B53E-FA702FC61F53}" srcOrd="0" destOrd="0" presId="urn:microsoft.com/office/officeart/2005/8/layout/radial4"/>
    <dgm:cxn modelId="{38AEC706-668D-9E4E-8EDC-72C6A73E0439}" type="presOf" srcId="{C18DD1D2-9877-244F-AEF4-94A7167C8737}" destId="{E8584FDC-6581-6746-AC97-2FC8106930A5}" srcOrd="0" destOrd="0" presId="urn:microsoft.com/office/officeart/2005/8/layout/radial4"/>
    <dgm:cxn modelId="{96F0B4EF-CE4A-AC47-9A68-A341B211B6C7}" srcId="{B934F7C6-415C-6647-8EF1-75D8E24610D6}" destId="{7ECB3017-7DCB-9647-AC9B-8DF15D19618E}" srcOrd="0" destOrd="0" parTransId="{B5EF18C6-2225-7849-A130-518609D4E45E}" sibTransId="{621BEB06-1D67-7643-A818-1D8B432D3BD2}"/>
    <dgm:cxn modelId="{6D165B7A-74D8-0144-9851-32B80190C2C8}" srcId="{7ECB3017-7DCB-9647-AC9B-8DF15D19618E}" destId="{F468A071-3659-0943-B3C2-FF452A6CF7A0}" srcOrd="1" destOrd="0" parTransId="{E7D39BD6-3715-4E4D-9963-8FA282C9D6C1}" sibTransId="{FB5600CF-FA3A-424A-AC12-1B9E534ABFB1}"/>
    <dgm:cxn modelId="{429755C3-1EC8-F643-A8BE-5E232EDFD889}" srcId="{7ECB3017-7DCB-9647-AC9B-8DF15D19618E}" destId="{C18DD1D2-9877-244F-AEF4-94A7167C8737}" srcOrd="2" destOrd="0" parTransId="{109C2555-ACA0-8F49-A818-5D67BA2750A0}" sibTransId="{9A7EBC34-35FB-F941-80CF-5E49F3A92326}"/>
    <dgm:cxn modelId="{A9AE3FB3-F7C8-3A41-9CE3-34CE0DE7CC0C}" type="presOf" srcId="{5274EFA5-A87D-DF4D-BEDF-AB19E7D7EF98}" destId="{41655D58-EF09-6F44-BABD-C3FF205A0924}" srcOrd="0" destOrd="0" presId="urn:microsoft.com/office/officeart/2005/8/layout/radial4"/>
    <dgm:cxn modelId="{F5B18787-1452-3F49-842C-1EAFB2B064AF}" type="presOf" srcId="{109C2555-ACA0-8F49-A818-5D67BA2750A0}" destId="{54C02589-B468-C943-88DF-487CC62A0712}" srcOrd="0" destOrd="0" presId="urn:microsoft.com/office/officeart/2005/8/layout/radial4"/>
    <dgm:cxn modelId="{8E4E2952-D337-8346-BEB2-FB1176707D1F}" type="presOf" srcId="{B934F7C6-415C-6647-8EF1-75D8E24610D6}" destId="{60E6CEF9-12FA-BA45-AC99-4DE965C2EF46}" srcOrd="0" destOrd="0" presId="urn:microsoft.com/office/officeart/2005/8/layout/radial4"/>
    <dgm:cxn modelId="{59F17042-2D22-FC4B-94BD-CA746F91A46F}" type="presParOf" srcId="{60E6CEF9-12FA-BA45-AC99-4DE965C2EF46}" destId="{2D420AA8-56A7-D941-AAA6-1C34D08C7EEB}" srcOrd="0" destOrd="0" presId="urn:microsoft.com/office/officeart/2005/8/layout/radial4"/>
    <dgm:cxn modelId="{5CB36282-060F-0F48-B25A-FEE86C8C0068}" type="presParOf" srcId="{60E6CEF9-12FA-BA45-AC99-4DE965C2EF46}" destId="{41655D58-EF09-6F44-BABD-C3FF205A0924}" srcOrd="1" destOrd="0" presId="urn:microsoft.com/office/officeart/2005/8/layout/radial4"/>
    <dgm:cxn modelId="{B587B08E-5022-1441-9931-A81BCF777425}" type="presParOf" srcId="{60E6CEF9-12FA-BA45-AC99-4DE965C2EF46}" destId="{7AB7A047-B707-D840-8605-0C0247449214}" srcOrd="2" destOrd="0" presId="urn:microsoft.com/office/officeart/2005/8/layout/radial4"/>
    <dgm:cxn modelId="{B3B9CE60-5501-F54F-A295-826287F19757}" type="presParOf" srcId="{60E6CEF9-12FA-BA45-AC99-4DE965C2EF46}" destId="{C40754F9-4D99-FF45-B53E-FA702FC61F53}" srcOrd="3" destOrd="0" presId="urn:microsoft.com/office/officeart/2005/8/layout/radial4"/>
    <dgm:cxn modelId="{605CF495-6010-394B-852A-767E516E9E92}" type="presParOf" srcId="{60E6CEF9-12FA-BA45-AC99-4DE965C2EF46}" destId="{5A9BA04E-4B03-4441-9E3F-D67AB28AC004}" srcOrd="4" destOrd="0" presId="urn:microsoft.com/office/officeart/2005/8/layout/radial4"/>
    <dgm:cxn modelId="{D67D3FEB-A4B5-9A41-9646-ADBE52B6A23A}" type="presParOf" srcId="{60E6CEF9-12FA-BA45-AC99-4DE965C2EF46}" destId="{54C02589-B468-C943-88DF-487CC62A0712}" srcOrd="5" destOrd="0" presId="urn:microsoft.com/office/officeart/2005/8/layout/radial4"/>
    <dgm:cxn modelId="{B0B8DAF8-E4B5-F747-A316-B6690B9E6893}" type="presParOf" srcId="{60E6CEF9-12FA-BA45-AC99-4DE965C2EF46}" destId="{E8584FDC-6581-6746-AC97-2FC8106930A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D5349ABA-45A7-431A-9D52-336B9AE8A312}" type="datetimeFigureOut">
              <a:rPr lang="en-US" smtClean="0"/>
              <a:pPr/>
              <a:t>4/10/19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EB06FED-1E5A-4D6D-8058-EB52AD2F9D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6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5607ED64-CE71-D64C-A529-E3ADFA34B4E4}" type="datetimeFigureOut">
              <a:rPr lang="en-US" smtClean="0"/>
              <a:pPr/>
              <a:t>4/10/19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8648780F-3BA8-2D40-83A1-4A98CA301E1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9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8780F-3BA8-2D40-83A1-4A98CA301E1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10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176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51122" indent="-288893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55573" indent="-23111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17802" indent="-23111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80031" indent="-23111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70C74F8-B23D-7040-8067-07739C2F04BB}" type="slidenum">
              <a:rPr lang="en-US" sz="1200"/>
              <a:pPr eaLnBrk="1" hangingPunct="1"/>
              <a:t>35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27525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a ____ storm hits the coast, how many systems would be affected? </a:t>
            </a:r>
          </a:p>
          <a:p>
            <a:r>
              <a:rPr lang="en-US" dirty="0"/>
              <a:t>Severity of impact depends on location (storm surge damage), as well as length of inundation during storm/flood event (elevation)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05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#s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36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AD8BAB-83A3-418D-B69A-0338AAD1BCF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5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93C58-5105-435B-9C15-C97ED48B93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5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3A828-C0A4-46AD-A6CF-5B18E33B01B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87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6C318-D009-4F5C-A21E-94F37B8193D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52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911774-553A-4D47-8CDC-F83BC215853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13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A4487-14BB-430F-AD4E-301F9FE466F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6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44F76A-28FA-4FDA-8A80-9F6FE87D5FC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3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106E70-1228-473A-95FC-8F9C8AB3C0A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58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F21542-AC69-4FA9-98A0-9AC4DC87E6F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60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435358-94E4-440A-9D0D-9F37C2BB3B8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2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53D105-349D-45CF-8220-144EE8E29E2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9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41332EE-0FAE-4AD9-A20F-65DEB27574DA}" type="slidenum">
              <a:rPr lang="en-US" sz="14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7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Relationship Id="rId3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0780" y="588477"/>
            <a:ext cx="8238654" cy="1502875"/>
          </a:xfrm>
          <a:noFill/>
        </p:spPr>
        <p:txBody>
          <a:bodyPr>
            <a:noAutofit/>
          </a:bodyPr>
          <a:lstStyle/>
          <a:p>
            <a:r>
              <a:rPr lang="en-US" b="1" i="0" u="none" strike="noStrike" baseline="0" dirty="0" smtClean="0">
                <a:latin typeface="Arial"/>
                <a:cs typeface="Arial"/>
              </a:rPr>
              <a:t>Soil-Based Wastewater Treatment and the Challenges of Climate Change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0780" y="3034556"/>
            <a:ext cx="8444620" cy="1618997"/>
          </a:xfrm>
        </p:spPr>
        <p:txBody>
          <a:bodyPr>
            <a:normAutofit lnSpcReduction="10000"/>
          </a:bodyPr>
          <a:lstStyle/>
          <a:p>
            <a:r>
              <a:rPr lang="en-US" sz="2800" b="0" i="0" u="none" strike="noStrike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</a:t>
            </a:r>
            <a:r>
              <a:rPr lang="en-US" sz="2800" b="0" i="0" u="none" strike="noStrik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</a:t>
            </a:r>
            <a:r>
              <a:rPr lang="en-US" sz="2800" b="0" i="0" u="none" strike="noStrike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Amador</a:t>
            </a:r>
            <a:endParaRPr lang="en-US" sz="2800" b="1" i="0" u="none" strike="noStrike" baseline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0" i="0" u="none" strike="noStrike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of Soil Ecology and Microbiology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0" i="0" u="none" strike="noStrike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Rhode Island </a:t>
            </a:r>
          </a:p>
          <a:p>
            <a:r>
              <a:rPr lang="en-US" sz="2400" b="0" i="0" u="none" strike="noStrike" baseline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Kingston, RI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:\OWTC\LOGOs\URI New 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39" y="6225648"/>
            <a:ext cx="1501460" cy="58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862" y="6218990"/>
            <a:ext cx="1465427" cy="5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8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904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t? – The Drainfield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0" name="Picture 2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621" y="1828297"/>
            <a:ext cx="4488180" cy="48155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1" name="Picture 300"/>
          <p:cNvPicPr>
            <a:picLocks noChangeAspect="1"/>
          </p:cNvPicPr>
          <p:nvPr/>
        </p:nvPicPr>
        <p:blipFill rotWithShape="1">
          <a:blip r:embed="rId3"/>
          <a:srcRect l="30158" t="8905" r="29651" b="9109"/>
          <a:stretch/>
        </p:blipFill>
        <p:spPr>
          <a:xfrm rot="5400000">
            <a:off x="61033" y="1979855"/>
            <a:ext cx="1527537" cy="1128231"/>
          </a:xfrm>
          <a:prstGeom prst="rect">
            <a:avLst/>
          </a:prstGeom>
        </p:spPr>
      </p:pic>
      <p:pic>
        <p:nvPicPr>
          <p:cNvPr id="302" name="Picture 3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611" y="3093338"/>
            <a:ext cx="2123296" cy="1014375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174" y="4447780"/>
            <a:ext cx="1395481" cy="17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49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33" y="1483108"/>
            <a:ext cx="6626134" cy="51041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447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Larger Context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26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9341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Water Infrastructure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40" y="1785198"/>
            <a:ext cx="6652260" cy="4016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66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676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of Contaminants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1671320"/>
            <a:ext cx="6736080" cy="4587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968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000000"/>
                </a:solidFill>
              </a:rPr>
              <a:t>Climate Change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39" y="538093"/>
            <a:ext cx="5215173" cy="33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92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98" y="999151"/>
            <a:ext cx="3450166" cy="1940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540" y="2250181"/>
            <a:ext cx="5278397" cy="1729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7" y="3553626"/>
            <a:ext cx="2379133" cy="3172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" y="7"/>
            <a:ext cx="8343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Sea level rise? Drier? </a:t>
            </a:r>
            <a:r>
              <a:rPr lang="en-US" sz="3600" dirty="0">
                <a:latin typeface="Arial"/>
                <a:cs typeface="Arial"/>
              </a:rPr>
              <a:t>W</a:t>
            </a:r>
            <a:r>
              <a:rPr lang="en-US" sz="3600" dirty="0" smtClean="0">
                <a:latin typeface="Arial"/>
                <a:cs typeface="Arial"/>
              </a:rPr>
              <a:t>etter? Warmer?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5254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33" y="180982"/>
            <a:ext cx="8669369" cy="640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97010" y="756530"/>
            <a:ext cx="7505323" cy="5355346"/>
            <a:chOff x="769445" y="559237"/>
            <a:chExt cx="5257800" cy="351342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9445" y="559237"/>
              <a:ext cx="5257800" cy="3479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60288" y="3931315"/>
              <a:ext cx="466784" cy="141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IPCC (2013)</a:t>
              </a:r>
              <a:endParaRPr lang="en-US" sz="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7"/>
            <a:ext cx="4110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Sea Level is Rising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2578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" y="7"/>
            <a:ext cx="5527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Rising</a:t>
            </a:r>
            <a:r>
              <a:rPr lang="en-US" sz="3200" dirty="0" smtClean="0">
                <a:latin typeface="Arial"/>
                <a:cs typeface="Arial"/>
              </a:rPr>
              <a:t> Faster in Some Areas</a:t>
            </a:r>
            <a:endParaRPr lang="en-US" sz="32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37284" y="808803"/>
            <a:ext cx="7809132" cy="5475202"/>
            <a:chOff x="737284" y="808802"/>
            <a:chExt cx="7809132" cy="5475203"/>
          </a:xfrm>
        </p:grpSpPr>
        <p:sp>
          <p:nvSpPr>
            <p:cNvPr id="3" name="Rectangle 2"/>
            <p:cNvSpPr/>
            <p:nvPr/>
          </p:nvSpPr>
          <p:spPr>
            <a:xfrm>
              <a:off x="7779459" y="6068561"/>
              <a:ext cx="66631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IPCC (2013</a:t>
              </a:r>
              <a:r>
                <a:rPr lang="en-US" sz="800" dirty="0" smtClean="0"/>
                <a:t>)</a:t>
              </a:r>
              <a:endParaRPr lang="en-US" sz="8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7284" y="808802"/>
              <a:ext cx="7809132" cy="52597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2337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7"/>
            <a:ext cx="5569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is Increasing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90856" y="632769"/>
            <a:ext cx="6577578" cy="6111939"/>
            <a:chOff x="1476838" y="633032"/>
            <a:chExt cx="6390708" cy="6073002"/>
          </a:xfrm>
        </p:grpSpPr>
        <p:sp>
          <p:nvSpPr>
            <p:cNvPr id="4" name="TextBox 3"/>
            <p:cNvSpPr txBox="1"/>
            <p:nvPr/>
          </p:nvSpPr>
          <p:spPr>
            <a:xfrm>
              <a:off x="7070247" y="6491963"/>
              <a:ext cx="647388" cy="214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IPCC (2013)</a:t>
              </a:r>
              <a:endParaRPr lang="en-US" sz="8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6838" y="633032"/>
              <a:ext cx="6390708" cy="5817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098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494049"/>
            <a:ext cx="4040188" cy="639763"/>
          </a:xfrm>
        </p:spPr>
        <p:txBody>
          <a:bodyPr>
            <a:noAutofit/>
          </a:bodyPr>
          <a:lstStyle/>
          <a:p>
            <a:r>
              <a:rPr lang="en-US" sz="4400" dirty="0" smtClean="0"/>
              <a:t>OVERVIEW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133812"/>
            <a:ext cx="4040188" cy="3951288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OWTS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Climate change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What to do?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086" y="1030937"/>
            <a:ext cx="3558012" cy="481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3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5293"/>
            <a:ext cx="7880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Precipitation Patterns Are Changing</a:t>
            </a:r>
            <a:endParaRPr lang="en-US" sz="3600" dirty="0"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01208" y="647646"/>
            <a:ext cx="6086611" cy="5464358"/>
            <a:chOff x="1295880" y="647643"/>
            <a:chExt cx="6691940" cy="60788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880" y="647643"/>
              <a:ext cx="6691940" cy="58915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220863" y="6486845"/>
              <a:ext cx="732585" cy="239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IPCC (2013)</a:t>
              </a:r>
              <a:endParaRPr lang="en-US" sz="8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633592" y="3331219"/>
            <a:ext cx="2661042" cy="369332"/>
          </a:xfrm>
          <a:prstGeom prst="rect">
            <a:avLst/>
          </a:prstGeom>
          <a:solidFill>
            <a:srgbClr val="FEE658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Precipitation will change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115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" y="0"/>
            <a:ext cx="7538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Probability of Extreme Events is Increasing</a:t>
            </a:r>
            <a:endParaRPr lang="en-US" sz="2800" dirty="0">
              <a:latin typeface="Arial"/>
              <a:cs typeface="Arial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116815"/>
              </p:ext>
            </p:extLst>
          </p:nvPr>
        </p:nvGraphicFramePr>
        <p:xfrm>
          <a:off x="596902" y="1073154"/>
          <a:ext cx="8051798" cy="473075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891184"/>
                <a:gridCol w="2652846"/>
                <a:gridCol w="2507768"/>
              </a:tblGrid>
              <a:tr h="7045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Phenomenon</a:t>
                      </a:r>
                      <a:r>
                        <a:rPr lang="en-US" sz="1200" baseline="0" dirty="0" smtClean="0"/>
                        <a:t> &amp; direction of trend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Early 21</a:t>
                      </a:r>
                      <a:r>
                        <a:rPr lang="en-US" sz="1200" baseline="30000" dirty="0" smtClean="0"/>
                        <a:t>st</a:t>
                      </a:r>
                      <a:r>
                        <a:rPr lang="en-US" sz="1200" dirty="0" smtClean="0"/>
                        <a:t> century 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Late 21</a:t>
                      </a:r>
                      <a:r>
                        <a:rPr lang="en-US" sz="1200" baseline="30000" dirty="0" smtClean="0"/>
                        <a:t>st</a:t>
                      </a:r>
                      <a:r>
                        <a:rPr lang="en-US" sz="1200" dirty="0" smtClean="0"/>
                        <a:t> century</a:t>
                      </a:r>
                    </a:p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27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Warmer and/or fewer cold days and nights over most land areas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Likely</a:t>
                      </a:r>
                      <a:r>
                        <a:rPr lang="en-US" sz="1200" dirty="0" smtClean="0"/>
                        <a:t> (66 - 100%)</a:t>
                      </a:r>
                      <a:endParaRPr lang="en-US" sz="12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Virtually certain </a:t>
                      </a:r>
                      <a:r>
                        <a:rPr lang="en-US" sz="1200" dirty="0" smtClean="0"/>
                        <a:t>(99 - 100%)</a:t>
                      </a:r>
                      <a:endParaRPr lang="en-US" sz="12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045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Warmer and/or more frequent hot days and nights over most land areas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Likely</a:t>
                      </a:r>
                      <a:r>
                        <a:rPr lang="en-US" sz="1200" dirty="0" smtClean="0"/>
                        <a:t> (66 - 100%)</a:t>
                      </a:r>
                    </a:p>
                    <a:p>
                      <a:endParaRPr lang="en-US" sz="1200" b="1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Virtually certain </a:t>
                      </a:r>
                      <a:r>
                        <a:rPr lang="en-US" sz="1200" dirty="0" smtClean="0"/>
                        <a:t>(99 - 100%)</a:t>
                      </a:r>
                    </a:p>
                    <a:p>
                      <a:endParaRPr lang="en-US" sz="1200" b="1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045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Warm spells/heat</a:t>
                      </a:r>
                      <a:r>
                        <a:rPr lang="en-US" sz="1200" baseline="0" dirty="0" smtClean="0"/>
                        <a:t> waves. Frequency and/or duration increases over most land areas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Not assessed</a:t>
                      </a:r>
                      <a:endParaRPr lang="en-US" sz="12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Very likely</a:t>
                      </a:r>
                      <a:r>
                        <a:rPr lang="en-US" sz="1200" dirty="0" smtClean="0"/>
                        <a:t> (90 - 100%)</a:t>
                      </a:r>
                      <a:endParaRPr lang="en-US" sz="1200" b="0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0588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Heavy precipitation events. Increase in the frequency,</a:t>
                      </a:r>
                      <a:r>
                        <a:rPr lang="en-US" sz="1200" baseline="0" dirty="0" smtClean="0"/>
                        <a:t> intensity, and/or amount of heavy precipitation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Likely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(66 - 100%) </a:t>
                      </a:r>
                      <a:r>
                        <a:rPr lang="en-US" sz="1200" baseline="0" dirty="0" smtClean="0"/>
                        <a:t>over many land areas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Very</a:t>
                      </a:r>
                      <a:r>
                        <a:rPr lang="en-US" sz="1200" b="1" baseline="0" dirty="0" smtClean="0"/>
                        <a:t> likely </a:t>
                      </a:r>
                      <a:r>
                        <a:rPr lang="en-US" sz="1200" dirty="0" smtClean="0"/>
                        <a:t>(90 - 100%)</a:t>
                      </a:r>
                      <a:r>
                        <a:rPr lang="en-US" sz="1200" baseline="0" dirty="0" smtClean="0"/>
                        <a:t> over most of the mid-latitude land masses and over wet tropical regions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90"/>
                    </a:solidFill>
                  </a:tcPr>
                </a:tc>
              </a:tr>
              <a:tr h="503271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Increases in intensity and/or duration of drought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Low confidence</a:t>
                      </a:r>
                      <a:endParaRPr lang="en-US" sz="1200" b="1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Likely </a:t>
                      </a:r>
                      <a:r>
                        <a:rPr lang="en-US" sz="1200" dirty="0" smtClean="0"/>
                        <a:t>(66-100%) on regional to global</a:t>
                      </a:r>
                      <a:r>
                        <a:rPr lang="en-US" sz="1200" baseline="0" dirty="0" smtClean="0"/>
                        <a:t> scale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7045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Increased incidence and/or magnitude of extreme high sea level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Likely </a:t>
                      </a:r>
                      <a:r>
                        <a:rPr lang="en-US" sz="1200" dirty="0" smtClean="0"/>
                        <a:t>(66 -100%)</a:t>
                      </a:r>
                    </a:p>
                    <a:p>
                      <a:endParaRPr lang="en-US" sz="1200" b="1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Very likely</a:t>
                      </a:r>
                      <a:r>
                        <a:rPr lang="en-US" sz="1200" dirty="0" smtClean="0"/>
                        <a:t> (90 - 100%)</a:t>
                      </a:r>
                    </a:p>
                    <a:p>
                      <a:endParaRPr lang="en-US" sz="1200" b="1" i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E9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40906" y="5817159"/>
            <a:ext cx="12714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Adapted from IPCC (2013)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20479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831" y="342204"/>
            <a:ext cx="5649779" cy="61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5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4800" dirty="0" smtClean="0">
                <a:latin typeface="Arial"/>
                <a:cs typeface="Arial"/>
              </a:rPr>
              <a:t>Potential Effects</a:t>
            </a:r>
            <a:endParaRPr lang="en-US" sz="4800" dirty="0"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682818"/>
            <a:ext cx="5480451" cy="308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7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2690958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755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035" y="1034021"/>
            <a:ext cx="4487045" cy="48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34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32" y="1047939"/>
            <a:ext cx="8838202" cy="50893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" y="7"/>
            <a:ext cx="4025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>
                <a:latin typeface="Arial"/>
                <a:cs typeface="Arial"/>
              </a:rPr>
              <a:t>SLR: Acute Effects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147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040749" y="1052963"/>
            <a:ext cx="7052978" cy="5359981"/>
            <a:chOff x="0" y="3576320"/>
            <a:chExt cx="5181600" cy="3281680"/>
          </a:xfrm>
        </p:grpSpPr>
        <p:pic>
          <p:nvPicPr>
            <p:cNvPr id="5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76320"/>
              <a:ext cx="5181600" cy="328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0"/>
            <p:cNvSpPr txBox="1">
              <a:spLocks noChangeArrowheads="1"/>
            </p:cNvSpPr>
            <p:nvPr/>
          </p:nvSpPr>
          <p:spPr bwMode="auto">
            <a:xfrm>
              <a:off x="4215759" y="6637247"/>
              <a:ext cx="898896" cy="13190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800" dirty="0" smtClean="0">
                  <a:solidFill>
                    <a:schemeClr val="bg1"/>
                  </a:solidFill>
                </a:rPr>
                <a:t>Photo: D. </a:t>
              </a:r>
              <a:r>
                <a:rPr lang="en-US" sz="800" dirty="0">
                  <a:solidFill>
                    <a:schemeClr val="bg1"/>
                  </a:solidFill>
                </a:rPr>
                <a:t>Potts</a:t>
              </a:r>
            </a:p>
          </p:txBody>
        </p:sp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19524" y="3602787"/>
              <a:ext cx="941493" cy="207282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rgbClr val="000000"/>
                  </a:solidFill>
                </a:rPr>
                <a:t>Westport, CT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0" y="7"/>
            <a:ext cx="4025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SLR: Acute Effects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9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17" y="1570551"/>
            <a:ext cx="8026400" cy="2806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"/>
            <a:ext cx="5726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SLR &amp; Rising Water Tables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407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1028703"/>
            <a:ext cx="91471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3" name="Group 122"/>
          <p:cNvGrpSpPr>
            <a:grpSpLocks/>
          </p:cNvGrpSpPr>
          <p:nvPr/>
        </p:nvGrpSpPr>
        <p:grpSpPr bwMode="auto">
          <a:xfrm>
            <a:off x="3494088" y="4540251"/>
            <a:ext cx="3732212" cy="139700"/>
            <a:chOff x="3201264" y="4406900"/>
            <a:chExt cx="3732936" cy="228599"/>
          </a:xfrm>
        </p:grpSpPr>
        <p:cxnSp>
          <p:nvCxnSpPr>
            <p:cNvPr id="124" name="Straight Connector 123"/>
            <p:cNvCxnSpPr>
              <a:cxnSpLocks noChangeShapeType="1"/>
            </p:cNvCxnSpPr>
            <p:nvPr/>
          </p:nvCxnSpPr>
          <p:spPr bwMode="auto">
            <a:xfrm rot="5400000">
              <a:off x="3099667" y="4519611"/>
              <a:ext cx="228599" cy="3176"/>
            </a:xfrm>
            <a:prstGeom prst="line">
              <a:avLst/>
            </a:prstGeom>
            <a:noFill/>
            <a:ln w="41275">
              <a:solidFill>
                <a:srgbClr val="463A1F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5" name="Straight Connector 124"/>
            <p:cNvCxnSpPr>
              <a:cxnSpLocks noChangeShapeType="1"/>
            </p:cNvCxnSpPr>
            <p:nvPr/>
          </p:nvCxnSpPr>
          <p:spPr bwMode="auto">
            <a:xfrm>
              <a:off x="3201264" y="4614717"/>
              <a:ext cx="3731349" cy="2599"/>
            </a:xfrm>
            <a:prstGeom prst="line">
              <a:avLst/>
            </a:prstGeom>
            <a:noFill/>
            <a:ln w="41275">
              <a:solidFill>
                <a:srgbClr val="463A1F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6" name="Straight Connector 125"/>
            <p:cNvCxnSpPr>
              <a:cxnSpLocks noChangeShapeType="1"/>
            </p:cNvCxnSpPr>
            <p:nvPr/>
          </p:nvCxnSpPr>
          <p:spPr bwMode="auto">
            <a:xfrm rot="5400000">
              <a:off x="6819107" y="4520405"/>
              <a:ext cx="228599" cy="1587"/>
            </a:xfrm>
            <a:prstGeom prst="line">
              <a:avLst/>
            </a:prstGeom>
            <a:noFill/>
            <a:ln w="41275">
              <a:solidFill>
                <a:srgbClr val="463A1F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7" name="Rectangle 126"/>
          <p:cNvSpPr>
            <a:spLocks noChangeArrowheads="1"/>
          </p:cNvSpPr>
          <p:nvPr/>
        </p:nvSpPr>
        <p:spPr bwMode="auto">
          <a:xfrm>
            <a:off x="3536950" y="4502151"/>
            <a:ext cx="3670300" cy="165100"/>
          </a:xfrm>
          <a:prstGeom prst="rect">
            <a:avLst/>
          </a:prstGeom>
          <a:solidFill>
            <a:srgbClr val="A4895B"/>
          </a:solidFill>
          <a:ln w="9525">
            <a:solidFill>
              <a:srgbClr val="A4895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536950" y="4375155"/>
            <a:ext cx="3670300" cy="285751"/>
          </a:xfrm>
          <a:prstGeom prst="rect">
            <a:avLst/>
          </a:prstGeom>
          <a:solidFill>
            <a:srgbClr val="A4895B"/>
          </a:solidFill>
          <a:ln w="9525">
            <a:solidFill>
              <a:srgbClr val="A4895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494088" y="4375151"/>
            <a:ext cx="3732212" cy="317500"/>
            <a:chOff x="3201264" y="4406900"/>
            <a:chExt cx="3732936" cy="228599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rot="5400000">
              <a:off x="3100239" y="4520183"/>
              <a:ext cx="227456" cy="3176"/>
            </a:xfrm>
            <a:prstGeom prst="line">
              <a:avLst/>
            </a:prstGeom>
            <a:noFill/>
            <a:ln w="114300">
              <a:solidFill>
                <a:srgbClr val="463A1F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2"/>
            <p:cNvCxnSpPr>
              <a:cxnSpLocks noChangeShapeType="1"/>
            </p:cNvCxnSpPr>
            <p:nvPr/>
          </p:nvCxnSpPr>
          <p:spPr bwMode="auto">
            <a:xfrm>
              <a:off x="3201264" y="4614925"/>
              <a:ext cx="3731349" cy="3429"/>
            </a:xfrm>
            <a:prstGeom prst="line">
              <a:avLst/>
            </a:prstGeom>
            <a:noFill/>
            <a:ln w="114300">
              <a:solidFill>
                <a:srgbClr val="463A1F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/>
            <p:cNvCxnSpPr>
              <a:cxnSpLocks noChangeShapeType="1"/>
            </p:cNvCxnSpPr>
            <p:nvPr/>
          </p:nvCxnSpPr>
          <p:spPr bwMode="auto">
            <a:xfrm rot="5400000">
              <a:off x="6819678" y="4519835"/>
              <a:ext cx="227456" cy="1587"/>
            </a:xfrm>
            <a:prstGeom prst="line">
              <a:avLst/>
            </a:prstGeom>
            <a:noFill/>
            <a:ln w="114300">
              <a:solidFill>
                <a:srgbClr val="463A1F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6327" name="TextBox 18"/>
          <p:cNvSpPr txBox="1">
            <a:spLocks noChangeArrowheads="1"/>
          </p:cNvSpPr>
          <p:nvPr/>
        </p:nvSpPr>
        <p:spPr bwMode="auto">
          <a:xfrm>
            <a:off x="7348538" y="4481513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8000"/>
                </a:solidFill>
              </a:rPr>
              <a:t>&lt;1’</a:t>
            </a:r>
          </a:p>
        </p:txBody>
      </p:sp>
      <p:grpSp>
        <p:nvGrpSpPr>
          <p:cNvPr id="4" name="Group 100"/>
          <p:cNvGrpSpPr>
            <a:grpSpLocks/>
          </p:cNvGrpSpPr>
          <p:nvPr/>
        </p:nvGrpSpPr>
        <p:grpSpPr bwMode="auto">
          <a:xfrm>
            <a:off x="3670300" y="4330700"/>
            <a:ext cx="273050" cy="177800"/>
            <a:chOff x="3378200" y="4241800"/>
            <a:chExt cx="273050" cy="177800"/>
          </a:xfrm>
        </p:grpSpPr>
        <p:cxnSp>
          <p:nvCxnSpPr>
            <p:cNvPr id="24" name="Straight Arrow Connector 23"/>
            <p:cNvCxnSpPr/>
            <p:nvPr/>
          </p:nvCxnSpPr>
          <p:spPr>
            <a:xfrm rot="16200000" flipH="1">
              <a:off x="3305175" y="4321175"/>
              <a:ext cx="171450" cy="25400"/>
            </a:xfrm>
            <a:prstGeom prst="straightConnector1">
              <a:avLst/>
            </a:prstGeom>
            <a:ln w="22225">
              <a:solidFill>
                <a:srgbClr val="947D53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6200000" flipH="1">
              <a:off x="3387725" y="4321175"/>
              <a:ext cx="171450" cy="25400"/>
            </a:xfrm>
            <a:prstGeom prst="straightConnector1">
              <a:avLst/>
            </a:prstGeom>
            <a:ln w="22225">
              <a:solidFill>
                <a:srgbClr val="947D53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16200000" flipH="1">
              <a:off x="3470275" y="4314825"/>
              <a:ext cx="171450" cy="25400"/>
            </a:xfrm>
            <a:prstGeom prst="straightConnector1">
              <a:avLst/>
            </a:prstGeom>
            <a:ln w="22225">
              <a:solidFill>
                <a:srgbClr val="947D53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6200000" flipH="1">
              <a:off x="3552825" y="4321175"/>
              <a:ext cx="171450" cy="25400"/>
            </a:xfrm>
            <a:prstGeom prst="straightConnector1">
              <a:avLst/>
            </a:prstGeom>
            <a:ln w="22225">
              <a:solidFill>
                <a:srgbClr val="947D53"/>
              </a:solidFill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Arrow Connector 17"/>
          <p:cNvCxnSpPr/>
          <p:nvPr/>
        </p:nvCxnSpPr>
        <p:spPr>
          <a:xfrm rot="16200000" flipH="1">
            <a:off x="7199313" y="4805368"/>
            <a:ext cx="268288" cy="4763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121"/>
          <p:cNvGrpSpPr>
            <a:grpSpLocks/>
          </p:cNvGrpSpPr>
          <p:nvPr/>
        </p:nvGrpSpPr>
        <p:grpSpPr bwMode="auto">
          <a:xfrm>
            <a:off x="3606800" y="4719643"/>
            <a:ext cx="3454400" cy="169863"/>
            <a:chOff x="3441700" y="1754097"/>
            <a:chExt cx="3454400" cy="290603"/>
          </a:xfrm>
        </p:grpSpPr>
        <p:cxnSp>
          <p:nvCxnSpPr>
            <p:cNvPr id="28" name="Straight Arrow Connector 27"/>
            <p:cNvCxnSpPr/>
            <p:nvPr/>
          </p:nvCxnSpPr>
          <p:spPr>
            <a:xfrm rot="16200000" flipH="1">
              <a:off x="3357965" y="1837832"/>
              <a:ext cx="173819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16200000" flipH="1">
              <a:off x="3524424" y="1939678"/>
              <a:ext cx="171102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6200000" flipH="1">
              <a:off x="3689524" y="1852769"/>
              <a:ext cx="171102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16200000" flipH="1">
              <a:off x="4018365" y="1837832"/>
              <a:ext cx="173819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16200000" flipH="1">
              <a:off x="4184824" y="1939678"/>
              <a:ext cx="171102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16200000" flipH="1">
              <a:off x="4349924" y="1852769"/>
              <a:ext cx="171102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16200000" flipH="1">
              <a:off x="4672415" y="1837832"/>
              <a:ext cx="173819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rot="16200000" flipH="1">
              <a:off x="4838874" y="1939678"/>
              <a:ext cx="171102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16200000" flipH="1">
              <a:off x="5003974" y="1852769"/>
              <a:ext cx="171102" cy="6350"/>
            </a:xfrm>
            <a:prstGeom prst="straightConnector1">
              <a:avLst/>
            </a:prstGeom>
            <a:ln w="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16200000" flipH="1">
              <a:off x="5334174" y="1852769"/>
              <a:ext cx="171102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16200000" flipH="1">
              <a:off x="5497915" y="1954615"/>
              <a:ext cx="173819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16200000" flipH="1">
              <a:off x="5664374" y="1869064"/>
              <a:ext cx="171102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rot="16200000" flipH="1">
              <a:off x="5999565" y="1837832"/>
              <a:ext cx="173819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16200000" flipH="1">
              <a:off x="6166024" y="1939678"/>
              <a:ext cx="171102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16200000" flipH="1">
              <a:off x="6331124" y="1852769"/>
              <a:ext cx="171102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16200000" flipH="1">
              <a:off x="6640915" y="1837832"/>
              <a:ext cx="173819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16200000" flipH="1">
              <a:off x="6807374" y="1939678"/>
              <a:ext cx="171102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16200000" flipH="1">
              <a:off x="6501215" y="1875854"/>
              <a:ext cx="173819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rot="16200000" flipH="1">
              <a:off x="5834465" y="1875854"/>
              <a:ext cx="173819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16200000" flipH="1">
              <a:off x="5167715" y="1875854"/>
              <a:ext cx="173819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rot="16200000" flipH="1">
              <a:off x="4513665" y="1875854"/>
              <a:ext cx="173819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rot="16200000" flipH="1">
              <a:off x="3853265" y="1884001"/>
              <a:ext cx="173819" cy="6350"/>
            </a:xfrm>
            <a:prstGeom prst="straightConnector1">
              <a:avLst/>
            </a:prstGeom>
            <a:ln w="6350">
              <a:solidFill>
                <a:srgbClr val="947D53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Trapezoid 130"/>
          <p:cNvSpPr/>
          <p:nvPr/>
        </p:nvSpPr>
        <p:spPr>
          <a:xfrm>
            <a:off x="3429000" y="4732343"/>
            <a:ext cx="3843338" cy="195263"/>
          </a:xfrm>
          <a:prstGeom prst="trapezoid">
            <a:avLst/>
          </a:prstGeom>
          <a:solidFill>
            <a:srgbClr val="A4895B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3" name="Freeform 132"/>
          <p:cNvSpPr>
            <a:spLocks noChangeArrowheads="1"/>
          </p:cNvSpPr>
          <p:nvPr/>
        </p:nvSpPr>
        <p:spPr bwMode="auto">
          <a:xfrm>
            <a:off x="3429000" y="4919670"/>
            <a:ext cx="5722938" cy="795337"/>
          </a:xfrm>
          <a:custGeom>
            <a:avLst/>
            <a:gdLst>
              <a:gd name="T0" fmla="*/ 0 w 5723467"/>
              <a:gd name="T1" fmla="*/ 0 h 795867"/>
              <a:gd name="T2" fmla="*/ 25400 w 5723467"/>
              <a:gd name="T3" fmla="*/ 186267 h 795867"/>
              <a:gd name="T4" fmla="*/ 194733 w 5723467"/>
              <a:gd name="T5" fmla="*/ 347134 h 795867"/>
              <a:gd name="T6" fmla="*/ 397933 w 5723467"/>
              <a:gd name="T7" fmla="*/ 491067 h 795867"/>
              <a:gd name="T8" fmla="*/ 592667 w 5723467"/>
              <a:gd name="T9" fmla="*/ 584200 h 795867"/>
              <a:gd name="T10" fmla="*/ 1380067 w 5723467"/>
              <a:gd name="T11" fmla="*/ 677334 h 795867"/>
              <a:gd name="T12" fmla="*/ 2768600 w 5723467"/>
              <a:gd name="T13" fmla="*/ 736600 h 795867"/>
              <a:gd name="T14" fmla="*/ 4267200 w 5723467"/>
              <a:gd name="T15" fmla="*/ 770467 h 795867"/>
              <a:gd name="T16" fmla="*/ 5122333 w 5723467"/>
              <a:gd name="T17" fmla="*/ 787400 h 795867"/>
              <a:gd name="T18" fmla="*/ 5723467 w 5723467"/>
              <a:gd name="T19" fmla="*/ 795867 h 795867"/>
              <a:gd name="T20" fmla="*/ 5723467 w 5723467"/>
              <a:gd name="T21" fmla="*/ 203200 h 795867"/>
              <a:gd name="T22" fmla="*/ 4639733 w 5723467"/>
              <a:gd name="T23" fmla="*/ 135467 h 795867"/>
              <a:gd name="T24" fmla="*/ 4233333 w 5723467"/>
              <a:gd name="T25" fmla="*/ 93134 h 795867"/>
              <a:gd name="T26" fmla="*/ 3987800 w 5723467"/>
              <a:gd name="T27" fmla="*/ 50800 h 795867"/>
              <a:gd name="T28" fmla="*/ 3835400 w 5723467"/>
              <a:gd name="T29" fmla="*/ 0 h 795867"/>
              <a:gd name="T30" fmla="*/ 0 w 5723467"/>
              <a:gd name="T31" fmla="*/ 0 h 79586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723467"/>
              <a:gd name="T49" fmla="*/ 0 h 795867"/>
              <a:gd name="T50" fmla="*/ 5723467 w 5723467"/>
              <a:gd name="T51" fmla="*/ 795867 h 79586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723467" h="795867">
                <a:moveTo>
                  <a:pt x="0" y="0"/>
                </a:moveTo>
                <a:cubicBezTo>
                  <a:pt x="25799" y="180594"/>
                  <a:pt x="25400" y="117932"/>
                  <a:pt x="25400" y="186267"/>
                </a:cubicBezTo>
                <a:lnTo>
                  <a:pt x="194733" y="347134"/>
                </a:lnTo>
                <a:lnTo>
                  <a:pt x="397933" y="491067"/>
                </a:lnTo>
                <a:lnTo>
                  <a:pt x="592667" y="584200"/>
                </a:lnTo>
                <a:lnTo>
                  <a:pt x="1380067" y="677334"/>
                </a:lnTo>
                <a:lnTo>
                  <a:pt x="2768600" y="736600"/>
                </a:lnTo>
                <a:lnTo>
                  <a:pt x="4267200" y="770467"/>
                </a:lnTo>
                <a:lnTo>
                  <a:pt x="5122333" y="787400"/>
                </a:lnTo>
                <a:lnTo>
                  <a:pt x="5723467" y="795867"/>
                </a:lnTo>
                <a:lnTo>
                  <a:pt x="5723467" y="203200"/>
                </a:lnTo>
                <a:lnTo>
                  <a:pt x="4639733" y="135467"/>
                </a:lnTo>
                <a:lnTo>
                  <a:pt x="4233333" y="93134"/>
                </a:lnTo>
                <a:lnTo>
                  <a:pt x="3987800" y="50800"/>
                </a:lnTo>
                <a:lnTo>
                  <a:pt x="383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A4895B">
              <a:alpha val="16862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6333" name="Text Box 45"/>
          <p:cNvSpPr txBox="1">
            <a:spLocks noChangeArrowheads="1"/>
          </p:cNvSpPr>
          <p:nvPr/>
        </p:nvSpPr>
        <p:spPr bwMode="auto">
          <a:xfrm>
            <a:off x="-26510" y="7"/>
            <a:ext cx="45937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000000"/>
                </a:solidFill>
              </a:rPr>
              <a:t>SLR: Chronic Effects</a:t>
            </a:r>
          </a:p>
        </p:txBody>
      </p:sp>
      <p:pic>
        <p:nvPicPr>
          <p:cNvPr id="56334" name="Picture 2" descr="http://pubs.usgs.gov/circ/2003/circ1262/images/boxB1_op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/>
          <a:stretch>
            <a:fillRect/>
          </a:stretch>
        </p:blipFill>
        <p:spPr bwMode="auto">
          <a:xfrm>
            <a:off x="5589588" y="1181103"/>
            <a:ext cx="33655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530" y="6400800"/>
            <a:ext cx="791652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Reduced OWTS </a:t>
            </a:r>
            <a:r>
              <a:rPr lang="en-US" sz="2000" dirty="0">
                <a:solidFill>
                  <a:srgbClr val="000000">
                    <a:lumMod val="95000"/>
                    <a:lumOff val="5000"/>
                  </a:srgbClr>
                </a:solidFill>
              </a:rPr>
              <a:t>function under elevated sea </a:t>
            </a:r>
            <a:r>
              <a:rPr lang="en-US" sz="2000" dirty="0" smtClean="0">
                <a:solidFill>
                  <a:srgbClr val="000000">
                    <a:lumMod val="95000"/>
                    <a:lumOff val="5000"/>
                  </a:srgbClr>
                </a:solidFill>
              </a:rPr>
              <a:t>level/groundwater </a:t>
            </a:r>
            <a:r>
              <a:rPr lang="en-US" sz="2000" dirty="0">
                <a:solidFill>
                  <a:srgbClr val="000000">
                    <a:lumMod val="95000"/>
                    <a:lumOff val="5000"/>
                  </a:srgbClr>
                </a:solidFill>
              </a:rPr>
              <a:t>conditions</a:t>
            </a:r>
          </a:p>
        </p:txBody>
      </p:sp>
    </p:spTree>
    <p:extLst>
      <p:ext uri="{BB962C8B-B14F-4D97-AF65-F5344CB8AC3E}">
        <p14:creationId xmlns:p14="http://schemas.microsoft.com/office/powerpoint/2010/main" val="7354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3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OWTS: A PRIMER</a:t>
            </a:r>
            <a:endParaRPr lang="en-US" sz="4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1022984"/>
            <a:ext cx="4543476" cy="302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9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03532" y="1655176"/>
            <a:ext cx="2621935" cy="30404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608196" y="1193225"/>
            <a:ext cx="6096000" cy="4433332"/>
            <a:chOff x="1674712" y="1332885"/>
            <a:chExt cx="6096000" cy="4433332"/>
          </a:xfrm>
        </p:grpSpPr>
        <p:graphicFrame>
          <p:nvGraphicFramePr>
            <p:cNvPr id="2" name="Chart 1"/>
            <p:cNvGraphicFramePr/>
            <p:nvPr>
              <p:extLst>
                <p:ext uri="{D42A27DB-BD31-4B8C-83A1-F6EECF244321}">
                  <p14:modId xmlns:p14="http://schemas.microsoft.com/office/powerpoint/2010/main" val="657592411"/>
                </p:ext>
              </p:extLst>
            </p:nvPr>
          </p:nvGraphicFramePr>
          <p:xfrm>
            <a:off x="1674712" y="1332885"/>
            <a:ext cx="6096000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 rot="16200000">
              <a:off x="1209491" y="2983271"/>
              <a:ext cx="1309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[O</a:t>
              </a:r>
              <a:r>
                <a:rPr lang="en-US" baseline="-25000" dirty="0" smtClean="0">
                  <a:latin typeface="Arial"/>
                  <a:cs typeface="Arial"/>
                </a:rPr>
                <a:t>2</a:t>
              </a:r>
              <a:r>
                <a:rPr lang="en-US" dirty="0" smtClean="0">
                  <a:latin typeface="Arial"/>
                  <a:cs typeface="Arial"/>
                </a:rPr>
                <a:t>] (mg/L)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212762" y="5396885"/>
              <a:ext cx="791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T (</a:t>
              </a:r>
              <a:r>
                <a:rPr lang="en-US" baseline="30000" dirty="0" err="1" smtClean="0">
                  <a:latin typeface="Arial"/>
                  <a:cs typeface="Arial"/>
                </a:rPr>
                <a:t>o</a:t>
              </a:r>
              <a:r>
                <a:rPr lang="en-US" dirty="0" err="1" smtClean="0">
                  <a:latin typeface="Arial"/>
                  <a:cs typeface="Arial"/>
                </a:rPr>
                <a:t>C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353072" y="1965651"/>
            <a:ext cx="2771478" cy="2721476"/>
          </a:xfrm>
          <a:prstGeom prst="rect">
            <a:avLst/>
          </a:prstGeom>
          <a:solidFill>
            <a:srgbClr val="FF6600">
              <a:alpha val="51000"/>
            </a:srgb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86716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Temperature: Less Oxygen Available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19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"/>
            <a:ext cx="888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Higher Temperature: More Oxygen Use</a:t>
            </a:r>
            <a:endParaRPr lang="en-US" sz="3600" dirty="0"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57813" y="2096494"/>
            <a:ext cx="4369526" cy="4222522"/>
            <a:chOff x="5575663" y="1471378"/>
            <a:chExt cx="4369526" cy="42225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75663" y="1471378"/>
              <a:ext cx="4369526" cy="4114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8688014" y="5478456"/>
              <a:ext cx="109261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Davidson et al. (1998)</a:t>
              </a:r>
              <a:endParaRPr lang="en-US" sz="800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4089433" y="2324865"/>
            <a:ext cx="3014100" cy="2184019"/>
          </a:xfrm>
          <a:prstGeom prst="rect">
            <a:avLst/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93765" y="2324873"/>
            <a:ext cx="3098768" cy="2184017"/>
          </a:xfrm>
          <a:prstGeom prst="rect">
            <a:avLst/>
          </a:prstGeom>
          <a:solidFill>
            <a:srgbClr val="FF6600">
              <a:alpha val="50000"/>
            </a:srgb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1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9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Changes in Soil Water: +/- Microbial Activity</a:t>
            </a:r>
            <a:endParaRPr lang="en-US" sz="3600" dirty="0"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56993" y="1100667"/>
            <a:ext cx="3377381" cy="4410920"/>
            <a:chOff x="2956983" y="1100667"/>
            <a:chExt cx="3377381" cy="4410920"/>
          </a:xfrm>
        </p:grpSpPr>
        <p:grpSp>
          <p:nvGrpSpPr>
            <p:cNvPr id="4" name="Group 3"/>
            <p:cNvGrpSpPr/>
            <p:nvPr/>
          </p:nvGrpSpPr>
          <p:grpSpPr>
            <a:xfrm>
              <a:off x="2956983" y="1289065"/>
              <a:ext cx="3377381" cy="4222522"/>
              <a:chOff x="2965450" y="908050"/>
              <a:chExt cx="3377381" cy="422252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65450" y="908050"/>
                <a:ext cx="3377381" cy="41148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085656" y="4915128"/>
                <a:ext cx="109261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smtClean="0"/>
                  <a:t>Davidson et al. (1998)</a:t>
                </a:r>
                <a:endParaRPr lang="en-US" sz="800" dirty="0"/>
              </a:p>
            </p:txBody>
          </p:sp>
        </p:grpSp>
        <p:sp>
          <p:nvSpPr>
            <p:cNvPr id="6" name="Right Arrow 5"/>
            <p:cNvSpPr/>
            <p:nvPr/>
          </p:nvSpPr>
          <p:spPr>
            <a:xfrm>
              <a:off x="3776103" y="1100668"/>
              <a:ext cx="2277564" cy="124136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Left Arrow 6"/>
            <p:cNvSpPr/>
            <p:nvPr/>
          </p:nvSpPr>
          <p:spPr>
            <a:xfrm>
              <a:off x="3530601" y="1100667"/>
              <a:ext cx="230459" cy="124136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5853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655"/>
            <a:ext cx="8596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Changes in Soil Water: </a:t>
            </a:r>
          </a:p>
          <a:p>
            <a:r>
              <a:rPr lang="en-US" sz="3600" dirty="0" smtClean="0">
                <a:latin typeface="Arial"/>
                <a:cs typeface="Arial"/>
              </a:rPr>
              <a:t>Aerobic </a:t>
            </a:r>
            <a:r>
              <a:rPr lang="en-US" sz="3600" i="1" dirty="0" smtClean="0">
                <a:latin typeface="Arial"/>
                <a:cs typeface="Arial"/>
              </a:rPr>
              <a:t>vs</a:t>
            </a:r>
            <a:r>
              <a:rPr lang="en-US" sz="3600" dirty="0" smtClean="0">
                <a:latin typeface="Arial"/>
                <a:cs typeface="Arial"/>
              </a:rPr>
              <a:t>. Anaerobic Processes</a:t>
            </a:r>
            <a:endParaRPr lang="en-US" sz="3600" dirty="0"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15508" y="1491691"/>
            <a:ext cx="4509863" cy="4345422"/>
            <a:chOff x="2415507" y="1075266"/>
            <a:chExt cx="4509863" cy="4345422"/>
          </a:xfrm>
        </p:grpSpPr>
        <p:sp>
          <p:nvSpPr>
            <p:cNvPr id="6" name="Right Arrow 5"/>
            <p:cNvSpPr/>
            <p:nvPr/>
          </p:nvSpPr>
          <p:spPr>
            <a:xfrm>
              <a:off x="4994594" y="1075266"/>
              <a:ext cx="1534914" cy="124136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Left Arrow 6"/>
            <p:cNvSpPr/>
            <p:nvPr/>
          </p:nvSpPr>
          <p:spPr>
            <a:xfrm>
              <a:off x="2830417" y="1075267"/>
              <a:ext cx="2133696" cy="124136"/>
            </a:xfrm>
            <a:prstGeom prst="lef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5507" y="1199403"/>
              <a:ext cx="4509863" cy="422128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253447" y="5205244"/>
              <a:ext cx="11119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/>
                <a:t>Linn and Doran (1984)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6381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6128" y="242215"/>
            <a:ext cx="8647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Hypothesized Effects of Climate Change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176424"/>
              </p:ext>
            </p:extLst>
          </p:nvPr>
        </p:nvGraphicFramePr>
        <p:xfrm>
          <a:off x="2042620" y="1146556"/>
          <a:ext cx="5194300" cy="4495800"/>
        </p:xfrm>
        <a:graphic>
          <a:graphicData uri="http://schemas.openxmlformats.org/drawingml/2006/table">
            <a:tbl>
              <a:tblPr firstRow="1" firstCol="1" lastCol="1" bandRow="1">
                <a:tableStyleId>{793D81CF-94F2-401A-BA57-92F5A7B2D0C5}</a:tableStyleId>
              </a:tblPr>
              <a:tblGrid>
                <a:gridCol w="2597150"/>
                <a:gridCol w="1289050"/>
                <a:gridCol w="1308100"/>
              </a:tblGrid>
              <a:tr h="5791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Property/Process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 </a:t>
                      </a:r>
                      <a:endParaRPr lang="el-GR" sz="1600" dirty="0" smtClean="0"/>
                    </a:p>
                    <a:p>
                      <a:r>
                        <a:rPr lang="en-US" sz="1600" dirty="0" smtClean="0"/>
                        <a:t>       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Volume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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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Strength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ym typeface="Wingdings"/>
                        </a:rPr>
                        <a:t>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ym typeface="Wingdings"/>
                        </a:rPr>
                        <a:t>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Oxygen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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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Respiration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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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Nitrification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 (?)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 (?)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Denitrification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 (?) 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ym typeface="Wingdings"/>
                        </a:rPr>
                        <a:t> (?)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Xenobiotic</a:t>
                      </a:r>
                      <a:r>
                        <a:rPr lang="en-US" sz="1600" b="0" baseline="0" dirty="0" smtClean="0"/>
                        <a:t> degradation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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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S oxidation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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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P</a:t>
                      </a:r>
                      <a:r>
                        <a:rPr lang="en-US" sz="1600" b="0" baseline="0" dirty="0" smtClean="0"/>
                        <a:t> retention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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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Pathogen</a:t>
                      </a:r>
                      <a:r>
                        <a:rPr lang="en-US" sz="1600" b="0" baseline="0" dirty="0" smtClean="0"/>
                        <a:t> removal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</a:t>
                      </a:r>
                      <a:endParaRPr lang="en-US" sz="1600" b="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ym typeface="Wingdings"/>
                        </a:rPr>
                        <a:t></a:t>
                      </a:r>
                      <a:endParaRPr lang="en-US" sz="1600" b="0" dirty="0" smtClean="0"/>
                    </a:p>
                    <a:p>
                      <a:pPr algn="ctr"/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520" y="1184656"/>
            <a:ext cx="482600" cy="4826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978" y="1165360"/>
            <a:ext cx="366257" cy="54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20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0" y="-180605"/>
            <a:ext cx="8814815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Climate Change on Drainfields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3341" y="1876660"/>
            <a:ext cx="4783665" cy="4004733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Intact Soil Core Mesocosms</a:t>
            </a:r>
          </a:p>
          <a:p>
            <a:pPr eaLnBrk="1" hangingPunct="1"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Three Drainfield Types:</a:t>
            </a:r>
          </a:p>
          <a:p>
            <a:pPr lvl="1" eaLnBrk="1" hangingPunct="1"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Pipe &amp;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stone – P&amp;S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Shallow narrow – SND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Shallow narrow –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GeoMat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Climate Conditions: </a:t>
            </a:r>
          </a:p>
          <a:p>
            <a:pPr lvl="1" eaLnBrk="1" hangingPunct="1"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 climate:   70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  <a:p>
            <a:pPr lvl="1"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Climate change:   77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F; Water table up 1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ft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7183" y="2026711"/>
            <a:ext cx="3291957" cy="385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3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381" y="619760"/>
            <a:ext cx="4703518" cy="57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1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7" y="1828800"/>
            <a:ext cx="8128419" cy="355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77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Oxygen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8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8207012" cy="32461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4828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Fecal coliform bacteria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521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" y="1701995"/>
            <a:ext cx="8374380" cy="3500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0762"/>
            <a:ext cx="2648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Phosphorus</a:t>
            </a:r>
            <a:endParaRPr lang="en-U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08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an Onsite Wastewater Treatment System (OWTS)?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AKA: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Septic system 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Individual sewage disposal system (ISDS)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Effectively treat wastewater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Two flavors: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Conventional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Advanced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Performance generally not regulated after installation</a:t>
            </a: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All underground (out of sight, out of mind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…)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21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78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Quantifying Rising Water Tables</a:t>
            </a:r>
            <a:endParaRPr lang="en-US" dirty="0"/>
          </a:p>
        </p:txBody>
      </p:sp>
      <p:pic>
        <p:nvPicPr>
          <p:cNvPr id="3" name="Picture 2" descr="G:\My Drive\PhD\Graphics\Maps\180308_SRI_OWTS_labeled_map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984" y="1132213"/>
            <a:ext cx="6652075" cy="5041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78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My Drive\PhD\Graphics\Image files\180719 Hist GW Fig3 GWT depth regr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95" y="569863"/>
            <a:ext cx="7047659" cy="5395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22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My Drive\PhD\Graphics\Image files\180719 Hist GW Fig6 GWT depth regr town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3363" y="1042616"/>
            <a:ext cx="6352326" cy="45377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79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20700"/>
            <a:ext cx="6096000" cy="5803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13896" y="1301327"/>
            <a:ext cx="801580" cy="2477729"/>
          </a:xfrm>
          <a:prstGeom prst="rect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42327" y="1301327"/>
            <a:ext cx="801580" cy="2477729"/>
          </a:xfrm>
          <a:prstGeom prst="rect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6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97CB7A-19D8-4818-8237-1D5812368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0" b="7767"/>
          <a:stretch/>
        </p:blipFill>
        <p:spPr>
          <a:xfrm>
            <a:off x="0" y="3317327"/>
            <a:ext cx="9144000" cy="3548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5D9E269-7356-4899-8B99-7BCEF3E46D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1" b="7766"/>
          <a:stretch/>
        </p:blipFill>
        <p:spPr>
          <a:xfrm>
            <a:off x="-2382" y="3317327"/>
            <a:ext cx="9144000" cy="35489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469A97C-F77E-4508-89F1-1E18E9F6B9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1" b="7766"/>
          <a:stretch/>
        </p:blipFill>
        <p:spPr>
          <a:xfrm>
            <a:off x="4386" y="3317375"/>
            <a:ext cx="9144000" cy="35489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D520420-4FA5-4D7B-9BF5-3BF3452BE1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1" b="7766"/>
          <a:stretch/>
        </p:blipFill>
        <p:spPr>
          <a:xfrm>
            <a:off x="-1191" y="3317327"/>
            <a:ext cx="9144000" cy="35489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FBF4EFD-AB28-4E14-BCF6-C36F7EC11D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1" b="7766"/>
          <a:stretch/>
        </p:blipFill>
        <p:spPr>
          <a:xfrm>
            <a:off x="-6768" y="3317327"/>
            <a:ext cx="9144000" cy="3548932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386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Quantifying </a:t>
            </a:r>
            <a:r>
              <a:rPr lang="en-US" dirty="0"/>
              <a:t>Storm </a:t>
            </a:r>
            <a:r>
              <a:rPr lang="en-US" dirty="0" smtClean="0"/>
              <a:t>Impacts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2108" y="1524000"/>
            <a:ext cx="6859786" cy="4267200"/>
          </a:xfrm>
        </p:spPr>
        <p:txBody>
          <a:bodyPr>
            <a:normAutofit/>
          </a:bodyPr>
          <a:lstStyle/>
          <a:p>
            <a:r>
              <a:rPr lang="en-US" sz="3600" dirty="0"/>
              <a:t>Model different storm conditions along southern RI coast…</a:t>
            </a:r>
          </a:p>
          <a:p>
            <a:r>
              <a:rPr lang="en-US" sz="3600" dirty="0"/>
              <a:t>Count number of septic systems affected</a:t>
            </a:r>
          </a:p>
        </p:txBody>
      </p:sp>
    </p:spTree>
    <p:extLst>
      <p:ext uri="{BB962C8B-B14F-4D97-AF65-F5344CB8AC3E}">
        <p14:creationId xmlns:p14="http://schemas.microsoft.com/office/powerpoint/2010/main" val="25417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72311" y="1295401"/>
            <a:ext cx="3258399" cy="1020763"/>
          </a:xfrm>
        </p:spPr>
        <p:txBody>
          <a:bodyPr>
            <a:noAutofit/>
          </a:bodyPr>
          <a:lstStyle/>
          <a:p>
            <a:r>
              <a:rPr lang="en-US" sz="3600" dirty="0"/>
              <a:t>Summary of Storm Impacts (no SLR)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423931"/>
            <a:ext cx="4825017" cy="64316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629173" y="3505200"/>
            <a:ext cx="2813819" cy="1219200"/>
            <a:chOff x="6170612" y="3505200"/>
            <a:chExt cx="3750781" cy="1219200"/>
          </a:xfrm>
        </p:grpSpPr>
        <p:sp>
          <p:nvSpPr>
            <p:cNvPr id="14" name="Right Brace 13"/>
            <p:cNvSpPr/>
            <p:nvPr/>
          </p:nvSpPr>
          <p:spPr>
            <a:xfrm>
              <a:off x="6170612" y="3505200"/>
              <a:ext cx="457200" cy="1219200"/>
            </a:xfrm>
            <a:prstGeom prst="rightBrace">
              <a:avLst>
                <a:gd name="adj1" fmla="val 23070"/>
                <a:gd name="adj2" fmla="val 53158"/>
              </a:avLst>
            </a:prstGeom>
            <a:ln w="76200">
              <a:solidFill>
                <a:schemeClr val="tx2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32612" y="3962400"/>
              <a:ext cx="298878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accent2"/>
                  </a:solidFill>
                </a:rPr>
                <a:t>Require repairs!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42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1"/>
            <a:ext cx="7545764" cy="1020763"/>
          </a:xfrm>
        </p:spPr>
        <p:txBody>
          <a:bodyPr>
            <a:normAutofit fontScale="90000"/>
          </a:bodyPr>
          <a:lstStyle/>
          <a:p>
            <a:r>
              <a:rPr lang="en-US" dirty="0"/>
              <a:t>Overall Impacts on Septic </a:t>
            </a:r>
            <a:r>
              <a:rPr lang="en-US" dirty="0" smtClean="0"/>
              <a:t>Systems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617" y="1559965"/>
            <a:ext cx="4636987" cy="52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6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800" dirty="0" smtClean="0"/>
              <a:t>What to do?</a:t>
            </a:r>
            <a:endParaRPr lang="en-US" sz="4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53" y="1005074"/>
            <a:ext cx="4488387" cy="274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3545" y="6357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9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0670" y="1989340"/>
            <a:ext cx="4391557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stormwater &amp; wastewater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low impact development (LID) measures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green infrastructure practices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wetland setbacks and buffers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3011"/>
            <a:ext cx="5407675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Adaptation and mitigation</a:t>
            </a:r>
            <a:endParaRPr lang="en-US" sz="3600" dirty="0">
              <a:latin typeface="Arial"/>
              <a:cs typeface="Arial"/>
            </a:endParaRPr>
          </a:p>
        </p:txBody>
      </p:sp>
      <p:pic>
        <p:nvPicPr>
          <p:cNvPr id="4" name="Picture 2" descr="VegCuldeSac2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5093340" y="2453489"/>
            <a:ext cx="3896761" cy="292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80670" y="1285261"/>
            <a:ext cx="61197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Think integrated water management: </a:t>
            </a:r>
          </a:p>
          <a:p>
            <a:endParaRPr lang="en-US" sz="1400" u="sng" dirty="0"/>
          </a:p>
        </p:txBody>
      </p:sp>
    </p:spTree>
    <p:extLst>
      <p:ext uri="{BB962C8B-B14F-4D97-AF65-F5344CB8AC3E}">
        <p14:creationId xmlns:p14="http://schemas.microsoft.com/office/powerpoint/2010/main" val="2897698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192" y="1357164"/>
            <a:ext cx="405297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rotect areas that collect and infiltrate stormwater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 disturbance (maintain natural hydrology)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Uncompact soil – restore to original soil hydrologic conditions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littlebasin"/>
          <p:cNvPicPr>
            <a:picLocks noChangeAspect="1" noChangeArrowheads="1"/>
          </p:cNvPicPr>
          <p:nvPr/>
        </p:nvPicPr>
        <p:blipFill>
          <a:blip r:embed="rId2">
            <a:lum bright="12000" contrast="12000"/>
          </a:blip>
          <a:srcRect/>
          <a:stretch>
            <a:fillRect/>
          </a:stretch>
        </p:blipFill>
        <p:spPr bwMode="auto">
          <a:xfrm>
            <a:off x="5036677" y="1851040"/>
            <a:ext cx="3654575" cy="241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0192" y="915929"/>
            <a:ext cx="61197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Think integrated water management: </a:t>
            </a:r>
          </a:p>
          <a:p>
            <a:endParaRPr lang="en-US" sz="1400" u="sng" dirty="0"/>
          </a:p>
        </p:txBody>
      </p:sp>
    </p:spTree>
    <p:extLst>
      <p:ext uri="{BB962C8B-B14F-4D97-AF65-F5344CB8AC3E}">
        <p14:creationId xmlns:p14="http://schemas.microsoft.com/office/powerpoint/2010/main" val="366698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7886700" cy="6907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Two flavors of OWTS: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629842" y="1681163"/>
            <a:ext cx="3868340" cy="8239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Conventional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 Placeholder 6"/>
          <p:cNvSpPr txBox="1">
            <a:spLocks/>
          </p:cNvSpPr>
          <p:nvPr/>
        </p:nvSpPr>
        <p:spPr>
          <a:xfrm>
            <a:off x="4629150" y="1681163"/>
            <a:ext cx="3887391" cy="8239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Advanced</a:t>
            </a: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624" t="35317" r="312" b="653"/>
          <a:stretch/>
        </p:blipFill>
        <p:spPr>
          <a:xfrm>
            <a:off x="4632456" y="2626428"/>
            <a:ext cx="3869363" cy="2177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t="24268"/>
          <a:stretch/>
        </p:blipFill>
        <p:spPr>
          <a:xfrm>
            <a:off x="628498" y="2626560"/>
            <a:ext cx="3882281" cy="212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7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  <p:bldP spid="15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9216" y="1621777"/>
            <a:ext cx="40829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 existing technologies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component-based treatment efficiency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new technologies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Incorporate moisture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managementt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treatment trains (i.e. flow equalization, timed-dosing)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76" y="3245027"/>
            <a:ext cx="1638365" cy="210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310" y="986828"/>
            <a:ext cx="2369630" cy="232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5407675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Adaptation and mitigation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9216" y="802162"/>
            <a:ext cx="3756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OWTS Manufacturers: 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450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882" y="1520989"/>
            <a:ext cx="39175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at-risk areas – set priorities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risk-based policy and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accountability for treatment and O&amp;M performance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77" y="1700737"/>
            <a:ext cx="3766509" cy="272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5407675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Adaptation and mitigation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882" y="1177517"/>
            <a:ext cx="1985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latin typeface="Arial"/>
                <a:cs typeface="Arial"/>
              </a:rPr>
              <a:t>Regulators</a:t>
            </a:r>
            <a:r>
              <a:rPr lang="en-US" dirty="0" smtClean="0">
                <a:latin typeface="Arial"/>
                <a:cs typeface="Arial"/>
              </a:rPr>
              <a:t>: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460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8858958" y="6280159"/>
            <a:ext cx="184666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altLang="en-US" sz="31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9815" name="Rectangle 7"/>
          <p:cNvSpPr>
            <a:spLocks noGrp="1" noChangeArrowheads="1"/>
          </p:cNvSpPr>
          <p:nvPr>
            <p:ph idx="1"/>
          </p:nvPr>
        </p:nvSpPr>
        <p:spPr>
          <a:xfrm>
            <a:off x="201911" y="4583773"/>
            <a:ext cx="5699660" cy="4091516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US" altLang="en-US" sz="2000" dirty="0">
              <a:solidFill>
                <a:schemeClr val="tx1"/>
              </a:solidFill>
              <a:effectLst/>
              <a:latin typeface="Arial" charset="0"/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US" altLang="en-US" sz="2800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981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t="14844" r="30624" b="5469"/>
          <a:stretch>
            <a:fillRect/>
          </a:stretch>
        </p:blipFill>
        <p:spPr bwMode="auto">
          <a:xfrm>
            <a:off x="5212264" y="1587694"/>
            <a:ext cx="2838008" cy="39744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4457" y="1517128"/>
            <a:ext cx="373583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Manage soil moisture:</a:t>
            </a:r>
          </a:p>
          <a:p>
            <a:pPr marL="914400" lvl="1" indent="-457200">
              <a:buFont typeface="Arial"/>
              <a:buChar char="•"/>
            </a:pPr>
            <a:r>
              <a:rPr lang="en-US" altLang="en-US" sz="2000" dirty="0" smtClean="0">
                <a:latin typeface="Arial" charset="0"/>
              </a:rPr>
              <a:t>Promote </a:t>
            </a:r>
            <a:r>
              <a:rPr lang="en-US" altLang="en-US" sz="2000" dirty="0">
                <a:latin typeface="Arial" charset="0"/>
              </a:rPr>
              <a:t>timed-dosing and flow </a:t>
            </a:r>
            <a:r>
              <a:rPr lang="en-US" altLang="en-US" sz="2000" dirty="0" smtClean="0">
                <a:latin typeface="Arial" charset="0"/>
              </a:rPr>
              <a:t>equalization</a:t>
            </a:r>
            <a:endParaRPr lang="en-US" altLang="en-US" sz="2000" i="1" dirty="0">
              <a:solidFill>
                <a:srgbClr val="000000"/>
              </a:solidFill>
              <a:latin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Promote </a:t>
            </a:r>
            <a:r>
              <a:rPr lang="en-US" altLang="en-US" sz="2400" dirty="0">
                <a:solidFill>
                  <a:srgbClr val="000000"/>
                </a:solidFill>
                <a:latin typeface="Arial" charset="0"/>
              </a:rPr>
              <a:t>shallow wastewater </a:t>
            </a:r>
            <a:r>
              <a:rPr lang="en-US" altLang="en-US" sz="2400" dirty="0" smtClean="0">
                <a:solidFill>
                  <a:srgbClr val="000000"/>
                </a:solidFill>
                <a:latin typeface="Arial" charset="0"/>
              </a:rPr>
              <a:t>dispersal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Arial" charset="0"/>
              </a:rPr>
              <a:t>More </a:t>
            </a:r>
            <a:r>
              <a:rPr lang="en-US" altLang="en-US" sz="2000" dirty="0">
                <a:latin typeface="Arial" charset="0"/>
              </a:rPr>
              <a:t>biochemically reactive </a:t>
            </a:r>
            <a:r>
              <a:rPr lang="en-US" altLang="en-US" sz="2000" dirty="0" smtClean="0">
                <a:latin typeface="Arial" charset="0"/>
              </a:rPr>
              <a:t>soil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Arial" charset="0"/>
              </a:rPr>
              <a:t>Maximize </a:t>
            </a:r>
            <a:r>
              <a:rPr lang="en-US" altLang="en-US" sz="2000" dirty="0">
                <a:latin typeface="Arial" charset="0"/>
              </a:rPr>
              <a:t>vertical separation </a:t>
            </a:r>
            <a:r>
              <a:rPr lang="en-US" altLang="en-US" sz="2000" dirty="0" smtClean="0">
                <a:latin typeface="Arial" charset="0"/>
              </a:rPr>
              <a:t>distance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Arial" charset="0"/>
              </a:rPr>
              <a:t>Maximize </a:t>
            </a:r>
            <a:r>
              <a:rPr lang="en-US" altLang="en-US" sz="2000" dirty="0">
                <a:latin typeface="Arial" charset="0"/>
              </a:rPr>
              <a:t>retention </a:t>
            </a:r>
            <a:r>
              <a:rPr lang="en-US" altLang="en-US" sz="2000" dirty="0" smtClean="0">
                <a:latin typeface="Arial" charset="0"/>
              </a:rPr>
              <a:t>time</a:t>
            </a:r>
            <a:endParaRPr lang="en-US" altLang="en-US" sz="2000" dirty="0">
              <a:latin typeface="Arial" charset="0"/>
            </a:endParaRPr>
          </a:p>
          <a:p>
            <a:endParaRPr lang="en-US" altLang="en-US" sz="3200" i="1" dirty="0">
              <a:solidFill>
                <a:srgbClr val="000000"/>
              </a:solidFill>
              <a:latin typeface="Arial" charset="0"/>
            </a:endParaRPr>
          </a:p>
          <a:p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30254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In wetter areas</a:t>
            </a:r>
          </a:p>
        </p:txBody>
      </p:sp>
    </p:spTree>
    <p:extLst>
      <p:ext uri="{BB962C8B-B14F-4D97-AF65-F5344CB8AC3E}">
        <p14:creationId xmlns:p14="http://schemas.microsoft.com/office/powerpoint/2010/main" val="22346272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640" y="1792288"/>
            <a:ext cx="377846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treatment area dispersal?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 irrigation 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Wastewater recycling and reuse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treatment will become more important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32" y="1896044"/>
            <a:ext cx="2231660" cy="17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32" y="3738932"/>
            <a:ext cx="2192427" cy="210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2789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In drier areas: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3656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5"/>
          <p:cNvSpPr txBox="1">
            <a:spLocks noChangeArrowheads="1"/>
          </p:cNvSpPr>
          <p:nvPr/>
        </p:nvSpPr>
        <p:spPr bwMode="auto">
          <a:xfrm>
            <a:off x="172026" y="1255347"/>
            <a:ext cx="878186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400" i="1" dirty="0" smtClean="0">
                <a:solidFill>
                  <a:srgbClr val="000000"/>
                </a:solidFill>
              </a:rPr>
              <a:t>Rhode Island high risk flood and erosion areas</a:t>
            </a:r>
          </a:p>
          <a:p>
            <a:pPr eaLnBrk="0" hangingPunct="0"/>
            <a:endParaRPr lang="en-US" altLang="en-US" sz="2400" i="1" dirty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</a:pPr>
            <a:r>
              <a:rPr lang="en-US" altLang="en-US" sz="2400" dirty="0" smtClean="0">
                <a:solidFill>
                  <a:srgbClr val="0000CC"/>
                </a:solidFill>
              </a:rPr>
              <a:t>Repair systems - holding tanks, if 50 ft. to eroded feature; denitrification technologies otherwise</a:t>
            </a:r>
            <a:endParaRPr lang="en-US" altLang="en-US" sz="2400" dirty="0">
              <a:solidFill>
                <a:srgbClr val="0000CC"/>
              </a:solidFill>
            </a:endParaRPr>
          </a:p>
        </p:txBody>
      </p:sp>
      <p:sp>
        <p:nvSpPr>
          <p:cNvPr id="60419" name="Text Box 6"/>
          <p:cNvSpPr txBox="1">
            <a:spLocks noChangeArrowheads="1"/>
          </p:cNvSpPr>
          <p:nvPr/>
        </p:nvSpPr>
        <p:spPr bwMode="auto">
          <a:xfrm>
            <a:off x="277098" y="199689"/>
            <a:ext cx="862816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3200" b="1" dirty="0" smtClean="0">
                <a:solidFill>
                  <a:srgbClr val="000000"/>
                </a:solidFill>
              </a:rPr>
              <a:t>Example: Mitigating Acute Effects in East </a:t>
            </a:r>
            <a:r>
              <a:rPr lang="en-US" altLang="en-US" sz="3200" b="1" dirty="0">
                <a:solidFill>
                  <a:srgbClr val="000000"/>
                </a:solidFill>
              </a:rPr>
              <a:t>C</a:t>
            </a:r>
            <a:r>
              <a:rPr lang="en-US" altLang="en-US" sz="3200" b="1" dirty="0" smtClean="0">
                <a:solidFill>
                  <a:srgbClr val="000000"/>
                </a:solidFill>
              </a:rPr>
              <a:t>oast Storm </a:t>
            </a:r>
            <a:r>
              <a:rPr lang="en-US" altLang="en-US" sz="3200" b="1" dirty="0">
                <a:solidFill>
                  <a:srgbClr val="000000"/>
                </a:solidFill>
              </a:rPr>
              <a:t>I</a:t>
            </a:r>
            <a:r>
              <a:rPr lang="en-US" altLang="en-US" sz="3200" b="1" dirty="0" smtClean="0">
                <a:solidFill>
                  <a:srgbClr val="000000"/>
                </a:solidFill>
              </a:rPr>
              <a:t>mpact </a:t>
            </a:r>
            <a:r>
              <a:rPr lang="en-US" altLang="en-US" sz="3200" b="1" dirty="0">
                <a:solidFill>
                  <a:srgbClr val="000000"/>
                </a:solidFill>
              </a:rPr>
              <a:t>Z</a:t>
            </a:r>
            <a:r>
              <a:rPr lang="en-US" altLang="en-US" sz="3200" b="1" dirty="0" smtClean="0">
                <a:solidFill>
                  <a:srgbClr val="000000"/>
                </a:solidFill>
              </a:rPr>
              <a:t>ones  </a:t>
            </a:r>
          </a:p>
        </p:txBody>
      </p:sp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6031860" y="6033192"/>
            <a:ext cx="19978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400" dirty="0" err="1" smtClean="0">
                <a:solidFill>
                  <a:srgbClr val="000000"/>
                </a:solidFill>
              </a:rPr>
              <a:t>Matunuck</a:t>
            </a:r>
            <a:r>
              <a:rPr lang="en-US" altLang="en-US" sz="2400" dirty="0" smtClean="0">
                <a:solidFill>
                  <a:srgbClr val="000000"/>
                </a:solidFill>
              </a:rPr>
              <a:t>, RI</a:t>
            </a:r>
            <a:r>
              <a:rPr lang="en-US" altLang="en-US" sz="1800" dirty="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60421" name="Picture 2" descr="http://cdn.stripersonline.com/a/ae/ae6e723e_vbattach4355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450" y="3155240"/>
            <a:ext cx="3776530" cy="283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gloomis\AppData\Local\Microsoft\Windows\Temporary Internet Files\Content.Outlook\C5QSCAEW\Septic exposed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8" y="3101414"/>
            <a:ext cx="4285848" cy="285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098" y="5996975"/>
            <a:ext cx="37788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Greenhill, RI 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(post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Sandy Oct. 2012)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58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858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8489" y="5334008"/>
            <a:ext cx="253146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b="1" dirty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Photo: Brian Moore, RIDEM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762" y="3833398"/>
            <a:ext cx="28284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Hurricane Sandy Damage - Atlantic Ave., </a:t>
            </a:r>
            <a:r>
              <a:rPr lang="en-US" sz="2000" dirty="0" err="1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Misquamicut</a:t>
            </a:r>
            <a:r>
              <a:rPr lang="en-US" sz="2000" dirty="0">
                <a:solidFill>
                  <a:srgbClr val="000000">
                    <a:lumMod val="95000"/>
                    <a:lumOff val="5000"/>
                  </a:srgbClr>
                </a:solidFill>
                <a:latin typeface="Arial" charset="0"/>
              </a:rPr>
              <a:t>, RI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63424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Use risk-based BMPs in designs - 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9700" y="5269118"/>
            <a:ext cx="1601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Watertight lids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7393" y="4048832"/>
            <a:ext cx="29886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Anti-floatation and strapping 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tanks and components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86821" y="2643612"/>
            <a:ext cx="2362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Stone BSF enclosures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00950" y="5989818"/>
            <a:ext cx="30238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Elevated control panel boxes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0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87400" y="787406"/>
            <a:ext cx="7702550" cy="5326223"/>
            <a:chOff x="679450" y="889000"/>
            <a:chExt cx="7702550" cy="532622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889000"/>
              <a:ext cx="7620000" cy="5080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79450" y="5969000"/>
              <a:ext cx="30706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Isaac </a:t>
              </a:r>
              <a:r>
                <a:rPr lang="en-US" sz="1000" dirty="0" err="1" smtClean="0"/>
                <a:t>Cordal</a:t>
              </a:r>
              <a:r>
                <a:rPr lang="en-US" sz="1000" dirty="0" smtClean="0"/>
                <a:t>, </a:t>
              </a:r>
              <a:r>
                <a:rPr lang="en-US" sz="1000" i="1" dirty="0" smtClean="0"/>
                <a:t>Follow the Leaders</a:t>
              </a:r>
              <a:r>
                <a:rPr lang="en-US" sz="1000" dirty="0" smtClean="0"/>
                <a:t>, Berlin, Germany, 2011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4671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238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Drainfield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304" y="1189466"/>
            <a:ext cx="4487045" cy="48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7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975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in Effluent?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Suspended solids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Organic C (BOD)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Pathogens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Phosphorus &amp; Nitrogen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Ammonium/Nitrate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Emerging pollutants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Anoxic/Oxic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408" y="1678440"/>
            <a:ext cx="3956401" cy="37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0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" y="-23315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They Do?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Keep wastewater away from people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Groundwater recharge/stream flow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Remove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Suspended solids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C, N, P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Emerging pollutants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Pathogens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890" y="1720849"/>
            <a:ext cx="3021330" cy="41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1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52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t? </a:t>
            </a:r>
            <a:r>
              <a:rPr lang="mr-IN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Tank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675" y="2265680"/>
            <a:ext cx="5109066" cy="2898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182" y="2801056"/>
            <a:ext cx="1582013" cy="16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22446"/>
          <a:stretch/>
        </p:blipFill>
        <p:spPr>
          <a:xfrm>
            <a:off x="371413" y="1709812"/>
            <a:ext cx="1473625" cy="1684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0746" y="4645936"/>
            <a:ext cx="1313248" cy="165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1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2851</TotalTime>
  <Words>1006</Words>
  <Application>Microsoft Macintosh PowerPoint</Application>
  <PresentationFormat>On-screen Show (4:3)</PresentationFormat>
  <Paragraphs>215</Paragraphs>
  <Slides>56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Soil-Based Wastewater Treatment and the Challenges of Climate Change</vt:lpstr>
      <vt:lpstr>PowerPoint Presentation</vt:lpstr>
      <vt:lpstr>OWTS: A PRIMER</vt:lpstr>
      <vt:lpstr>What is an Onsite Wastewater Treatment System (OWTS)?</vt:lpstr>
      <vt:lpstr>PowerPoint Presentation</vt:lpstr>
      <vt:lpstr>Drainfield</vt:lpstr>
      <vt:lpstr>What’s in Effluent?</vt:lpstr>
      <vt:lpstr>What Do They Do?</vt:lpstr>
      <vt:lpstr>How Do They Do It? – The Tank</vt:lpstr>
      <vt:lpstr>How Do They Do It? – The Drainfield</vt:lpstr>
      <vt:lpstr>Larger Context</vt:lpstr>
      <vt:lpstr>Part of Water Infrastructure</vt:lpstr>
      <vt:lpstr>Source of Contaminants</vt:lpstr>
      <vt:lpstr>Climate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Potential Effects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Climate Change on Drainfields</vt:lpstr>
      <vt:lpstr>PowerPoint Presentation</vt:lpstr>
      <vt:lpstr>PowerPoint Presentation</vt:lpstr>
      <vt:lpstr>PowerPoint Presentation</vt:lpstr>
      <vt:lpstr>PowerPoint Presentation</vt:lpstr>
      <vt:lpstr>Quantifying Rising Water Tables</vt:lpstr>
      <vt:lpstr>PowerPoint Presentation</vt:lpstr>
      <vt:lpstr>PowerPoint Presentation</vt:lpstr>
      <vt:lpstr>PowerPoint Presentation</vt:lpstr>
      <vt:lpstr>Quantifying Storm Impacts</vt:lpstr>
      <vt:lpstr>Summary of Storm Impacts (no SLR)</vt:lpstr>
      <vt:lpstr>Overall Impacts on Septic Systems</vt:lpstr>
      <vt:lpstr>What to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Rhode Island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Soil-Based Onsite Wastewater Treatment and the Challenges of Climate Change</dc:title>
  <dc:creator>Jose Amador</dc:creator>
  <cp:lastModifiedBy>Jose Amador</cp:lastModifiedBy>
  <cp:revision>186</cp:revision>
  <cp:lastPrinted>2019-04-10T12:33:39Z</cp:lastPrinted>
  <dcterms:created xsi:type="dcterms:W3CDTF">2014-04-06T23:54:59Z</dcterms:created>
  <dcterms:modified xsi:type="dcterms:W3CDTF">2019-04-10T14:15:35Z</dcterms:modified>
</cp:coreProperties>
</file>