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9" r:id="rId2"/>
    <p:sldId id="301" r:id="rId3"/>
    <p:sldId id="289" r:id="rId4"/>
    <p:sldId id="332" r:id="rId5"/>
    <p:sldId id="267" r:id="rId6"/>
    <p:sldId id="288" r:id="rId7"/>
    <p:sldId id="333" r:id="rId8"/>
    <p:sldId id="326" r:id="rId9"/>
    <p:sldId id="324" r:id="rId10"/>
    <p:sldId id="335" r:id="rId11"/>
    <p:sldId id="336" r:id="rId12"/>
    <p:sldId id="339" r:id="rId13"/>
    <p:sldId id="341" r:id="rId14"/>
    <p:sldId id="298" r:id="rId15"/>
    <p:sldId id="299" r:id="rId16"/>
    <p:sldId id="342" r:id="rId17"/>
    <p:sldId id="337" r:id="rId18"/>
    <p:sldId id="340" r:id="rId19"/>
    <p:sldId id="338" r:id="rId20"/>
    <p:sldId id="331" r:id="rId21"/>
    <p:sldId id="321" r:id="rId22"/>
    <p:sldId id="300" r:id="rId23"/>
    <p:sldId id="304" r:id="rId24"/>
    <p:sldId id="330" r:id="rId25"/>
    <p:sldId id="334" r:id="rId26"/>
    <p:sldId id="295" r:id="rId27"/>
    <p:sldId id="296" r:id="rId28"/>
    <p:sldId id="286" r:id="rId29"/>
    <p:sldId id="323" r:id="rId30"/>
    <p:sldId id="277" r:id="rId31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3300"/>
    <a:srgbClr val="669900"/>
    <a:srgbClr val="006600"/>
    <a:srgbClr val="30397C"/>
    <a:srgbClr val="000066"/>
    <a:srgbClr val="800000"/>
    <a:srgbClr val="99CC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692" autoAdjust="0"/>
  </p:normalViewPr>
  <p:slideViewPr>
    <p:cSldViewPr>
      <p:cViewPr varScale="1">
        <p:scale>
          <a:sx n="99" d="100"/>
          <a:sy n="99" d="100"/>
        </p:scale>
        <p:origin x="749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E5244B-7598-4D35-883A-F140BAE7C3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7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C43ED-7B04-4A53-81C7-79778EE5C94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73A2D-37F2-4421-99EC-3787F279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Had 20 bioswales last presentation- up to 35. New additions 3 downtown, 4 at Troup School, 8 on Clinton 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73A2D-37F2-4421-99EC-3787F279ED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7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</a:t>
            </a:r>
            <a:r>
              <a:rPr lang="en-US" baseline="0" dirty="0"/>
              <a:t> of the design– most changes made for ease of construction with low skilled labor and no heavy machinery and ease of future maintenance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5B92C-0DD8-41D5-BD03-B352C85380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5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73A2D-37F2-4421-99EC-3787F279ED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53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73A2D-37F2-4421-99EC-3787F279ED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8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73A2D-37F2-4421-99EC-3787F279ED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61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City received a $2.5M</a:t>
            </a:r>
            <a:r>
              <a:rPr lang="en-US" baseline="0" dirty="0"/>
              <a:t> CDBG-DR (Community Development Block Grant- Disaster Resiliency) after Superstorm Sandy to resolve flooding- shave off peak flows and reduce the gray infrastructure piece of the solution</a:t>
            </a:r>
          </a:p>
          <a:p>
            <a:endParaRPr lang="en-US" baseline="0" dirty="0"/>
          </a:p>
          <a:p>
            <a:r>
              <a:rPr lang="en-US" baseline="0" dirty="0"/>
              <a:t>CSO reduction- Troup School and GNHWPCA received about $1M of CSO prevention money (Clean Water funding) to implement bioswales in combined sewer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5B92C-0DD8-41D5-BD03-B352C85380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3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228600" y="363538"/>
            <a:ext cx="2438400" cy="6399212"/>
          </a:xfrm>
          <a:prstGeom prst="rect">
            <a:avLst/>
          </a:prstGeom>
          <a:gradFill rotWithShape="1">
            <a:gsLst>
              <a:gs pos="0">
                <a:srgbClr val="003366">
                  <a:gamma/>
                  <a:shade val="46275"/>
                  <a:invGamma/>
                </a:srgbClr>
              </a:gs>
              <a:gs pos="100000">
                <a:srgbClr val="0033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kumimoji="1" lang="en-US">
              <a:latin typeface="Arial" charset="0"/>
            </a:endParaRPr>
          </a:p>
        </p:txBody>
      </p:sp>
      <p:grpSp>
        <p:nvGrpSpPr>
          <p:cNvPr id="257042" name="Group 18"/>
          <p:cNvGrpSpPr>
            <a:grpSpLocks/>
          </p:cNvGrpSpPr>
          <p:nvPr/>
        </p:nvGrpSpPr>
        <p:grpSpPr bwMode="auto">
          <a:xfrm>
            <a:off x="7791433" y="228600"/>
            <a:ext cx="1155697" cy="1262063"/>
            <a:chOff x="4908" y="144"/>
            <a:chExt cx="728" cy="795"/>
          </a:xfrm>
        </p:grpSpPr>
        <p:sp>
          <p:nvSpPr>
            <p:cNvPr id="257033" name="Text Box 9"/>
            <p:cNvSpPr txBox="1">
              <a:spLocks noChangeArrowheads="1"/>
            </p:cNvSpPr>
            <p:nvPr userDrawn="1"/>
          </p:nvSpPr>
          <p:spPr bwMode="auto">
            <a:xfrm>
              <a:off x="4908" y="144"/>
              <a:ext cx="728" cy="795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kumimoji="1" lang="en-US" sz="1000" b="1" dirty="0">
                <a:latin typeface="Tahoma" pitchFamily="34" charset="0"/>
              </a:endParaRPr>
            </a:p>
            <a:p>
              <a:pPr algn="ctr"/>
              <a:endParaRPr kumimoji="1" lang="en-US" sz="1000" b="1" dirty="0">
                <a:latin typeface="Tahoma" pitchFamily="34" charset="0"/>
              </a:endParaRPr>
            </a:p>
            <a:p>
              <a:pPr algn="ctr"/>
              <a:endParaRPr kumimoji="1" lang="en-US" sz="1000" b="1" dirty="0">
                <a:latin typeface="Tahoma" pitchFamily="34" charset="0"/>
              </a:endParaRPr>
            </a:p>
            <a:p>
              <a:pPr algn="ctr"/>
              <a:endParaRPr kumimoji="1" lang="en-US" sz="1000" b="1" dirty="0">
                <a:latin typeface="Tahoma" pitchFamily="34" charset="0"/>
              </a:endParaRPr>
            </a:p>
            <a:p>
              <a:pPr algn="ctr"/>
              <a:endParaRPr kumimoji="1" lang="en-US" sz="1000" b="1" dirty="0">
                <a:latin typeface="Tahoma" pitchFamily="34" charset="0"/>
              </a:endParaRPr>
            </a:p>
            <a:p>
              <a:pPr algn="ctr"/>
              <a:endParaRPr kumimoji="1" lang="en-US" sz="1000" b="1" dirty="0">
                <a:latin typeface="Tahoma" pitchFamily="34" charset="0"/>
              </a:endParaRPr>
            </a:p>
            <a:p>
              <a:pPr algn="ctr"/>
              <a:r>
                <a:rPr kumimoji="1" lang="en-US" sz="800" b="1" dirty="0">
                  <a:latin typeface="Arial" charset="0"/>
                </a:rPr>
                <a:t>City of New Haven</a:t>
              </a:r>
            </a:p>
            <a:p>
              <a:pPr algn="ctr"/>
              <a:r>
                <a:rPr kumimoji="1" lang="en-US" sz="800" b="1" dirty="0">
                  <a:latin typeface="Arial" charset="0"/>
                </a:rPr>
                <a:t>Toni N.</a:t>
              </a:r>
              <a:r>
                <a:rPr kumimoji="1" lang="en-US" sz="800" b="1" baseline="0" dirty="0">
                  <a:latin typeface="Arial" charset="0"/>
                </a:rPr>
                <a:t> Harp, Mayor</a:t>
              </a:r>
              <a:endParaRPr kumimoji="1" lang="en-US" sz="800" b="1" dirty="0">
                <a:latin typeface="Arial" charset="0"/>
              </a:endParaRPr>
            </a:p>
          </p:txBody>
        </p:sp>
        <p:pic>
          <p:nvPicPr>
            <p:cNvPr id="257034" name="Picture 10" descr="CITYSEAL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" y="336"/>
              <a:ext cx="369" cy="371"/>
            </a:xfrm>
            <a:prstGeom prst="rect">
              <a:avLst/>
            </a:prstGeom>
            <a:noFill/>
          </p:spPr>
        </p:pic>
      </p:grpSp>
      <p:sp>
        <p:nvSpPr>
          <p:cNvPr id="257037" name="Rectangle 13"/>
          <p:cNvSpPr>
            <a:spLocks noChangeArrowheads="1"/>
          </p:cNvSpPr>
          <p:nvPr/>
        </p:nvSpPr>
        <p:spPr bwMode="auto">
          <a:xfrm>
            <a:off x="2895600" y="2133600"/>
            <a:ext cx="59436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895600" y="381000"/>
            <a:ext cx="4800600" cy="1470025"/>
          </a:xfrm>
        </p:spPr>
        <p:txBody>
          <a:bodyPr/>
          <a:lstStyle>
            <a:lvl1pPr algn="ctr">
              <a:defRPr sz="28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70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5029200"/>
            <a:ext cx="1981200" cy="6858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 descr="Engineering-grey-logo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2590800"/>
            <a:ext cx="1645920" cy="1645920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533400" y="609600"/>
            <a:ext cx="1828800" cy="1083733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371600"/>
            <a:ext cx="7772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228600"/>
            <a:ext cx="1943100" cy="5668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28600"/>
            <a:ext cx="5676900" cy="5668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7772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371600"/>
            <a:ext cx="3810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371600"/>
            <a:ext cx="3810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Oval 7"/>
          <p:cNvSpPr>
            <a:spLocks noChangeArrowheads="1"/>
          </p:cNvSpPr>
          <p:nvPr/>
        </p:nvSpPr>
        <p:spPr bwMode="auto">
          <a:xfrm>
            <a:off x="0" y="0"/>
            <a:ext cx="1447800" cy="1447800"/>
          </a:xfrm>
          <a:prstGeom prst="ellipse">
            <a:avLst/>
          </a:prstGeom>
          <a:solidFill>
            <a:schemeClr val="bg1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Oval 10"/>
          <p:cNvSpPr>
            <a:spLocks noChangeArrowheads="1"/>
          </p:cNvSpPr>
          <p:nvPr/>
        </p:nvSpPr>
        <p:spPr bwMode="auto">
          <a:xfrm>
            <a:off x="0" y="47625"/>
            <a:ext cx="1371600" cy="13700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Oval 14"/>
          <p:cNvSpPr>
            <a:spLocks noChangeArrowheads="1"/>
          </p:cNvSpPr>
          <p:nvPr/>
        </p:nvSpPr>
        <p:spPr bwMode="auto">
          <a:xfrm>
            <a:off x="85725" y="5562600"/>
            <a:ext cx="1143000" cy="1141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2286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52401" y="152400"/>
            <a:ext cx="4953000" cy="2209800"/>
          </a:xfrm>
          <a:prstGeom prst="rect">
            <a:avLst/>
          </a:prstGeom>
          <a:solidFill>
            <a:srgbClr val="0070C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5029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Municipal </a:t>
            </a:r>
            <a:r>
              <a:rPr lang="en-US" kern="0" dirty="0" err="1"/>
              <a:t>Stormwater</a:t>
            </a:r>
            <a:r>
              <a:rPr lang="en-US" kern="0" dirty="0"/>
              <a:t> Management: </a:t>
            </a:r>
            <a:br>
              <a:rPr lang="en-US" kern="0" dirty="0"/>
            </a:br>
            <a:r>
              <a:rPr lang="en-US" b="0" kern="0" dirty="0"/>
              <a:t>New Haven’s Green Infrastructure/LID and How It’s Working </a:t>
            </a:r>
            <a:endParaRPr lang="en-US" sz="2000" b="0" i="1" kern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6538347" y="5593597"/>
            <a:ext cx="2286000" cy="1066800"/>
          </a:xfrm>
          <a:prstGeom prst="rect">
            <a:avLst/>
          </a:prstGeom>
          <a:solidFill>
            <a:srgbClr val="0070C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629400" y="5334000"/>
            <a:ext cx="22098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kern="0" dirty="0"/>
              <a:t>Giovanni Zinn, PE</a:t>
            </a:r>
          </a:p>
          <a:p>
            <a:pPr algn="ctr"/>
            <a:r>
              <a:rPr lang="en-US" sz="1600" kern="0" dirty="0"/>
              <a:t>City Engineer</a:t>
            </a:r>
          </a:p>
          <a:p>
            <a:pPr algn="ctr"/>
            <a:r>
              <a:rPr lang="en-US" sz="1600" kern="0" dirty="0"/>
              <a:t>City of New Haven</a:t>
            </a:r>
          </a:p>
        </p:txBody>
      </p:sp>
    </p:spTree>
    <p:extLst>
      <p:ext uri="{BB962C8B-B14F-4D97-AF65-F5344CB8AC3E}">
        <p14:creationId xmlns:p14="http://schemas.microsoft.com/office/powerpoint/2010/main" val="190023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243840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Lesson 3:  Green Infrastructure is SO much more than a catch basin</a:t>
            </a:r>
          </a:p>
        </p:txBody>
      </p:sp>
    </p:spTree>
    <p:extLst>
      <p:ext uri="{BB962C8B-B14F-4D97-AF65-F5344CB8AC3E}">
        <p14:creationId xmlns:p14="http://schemas.microsoft.com/office/powerpoint/2010/main" val="1624738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78" y="0"/>
            <a:ext cx="915817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059593" y="76200"/>
            <a:ext cx="5991447" cy="2971800"/>
          </a:xfrm>
          <a:prstGeom prst="rect">
            <a:avLst/>
          </a:prstGeom>
          <a:solidFill>
            <a:schemeClr val="bg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752" y="711631"/>
            <a:ext cx="5991447" cy="2362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Bring Community into Project Team</a:t>
            </a:r>
          </a:p>
          <a:p>
            <a:r>
              <a:rPr lang="en-US" dirty="0">
                <a:solidFill>
                  <a:schemeClr val="bg1"/>
                </a:solidFill>
              </a:rPr>
              <a:t>Design for more skill levels</a:t>
            </a:r>
          </a:p>
          <a:p>
            <a:r>
              <a:rPr lang="en-US" dirty="0">
                <a:solidFill>
                  <a:schemeClr val="bg1"/>
                </a:solidFill>
              </a:rPr>
              <a:t>Embrace GI’s strengths</a:t>
            </a:r>
          </a:p>
          <a:p>
            <a:r>
              <a:rPr lang="en-US" dirty="0">
                <a:solidFill>
                  <a:schemeClr val="bg1"/>
                </a:solidFill>
              </a:rPr>
              <a:t>GI is different things to different people</a:t>
            </a:r>
          </a:p>
          <a:p>
            <a:r>
              <a:rPr lang="en-US" dirty="0">
                <a:solidFill>
                  <a:schemeClr val="bg1"/>
                </a:solidFill>
              </a:rPr>
              <a:t>Inspire best practices on private property</a:t>
            </a:r>
          </a:p>
          <a:p>
            <a:r>
              <a:rPr lang="en-US" dirty="0">
                <a:solidFill>
                  <a:schemeClr val="bg1"/>
                </a:solidFill>
              </a:rPr>
              <a:t>Create opportunities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07752" y="19980"/>
            <a:ext cx="5305647" cy="69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 to Build GI Differently</a:t>
            </a:r>
          </a:p>
        </p:txBody>
      </p:sp>
    </p:spTree>
    <p:extLst>
      <p:ext uri="{BB962C8B-B14F-4D97-AF65-F5344CB8AC3E}">
        <p14:creationId xmlns:p14="http://schemas.microsoft.com/office/powerpoint/2010/main" val="47629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08" y="0"/>
            <a:ext cx="6553200" cy="609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Partner with Non-profits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838200"/>
            <a:ext cx="4339099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Urban Resources Initiative</a:t>
            </a:r>
          </a:p>
          <a:p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EMERGE</a:t>
            </a:r>
          </a:p>
          <a:p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CFE/Save the Sound</a:t>
            </a:r>
          </a:p>
          <a:p>
            <a:endParaRPr lang="en-US" sz="2200" dirty="0">
              <a:latin typeface="Tahoma" charset="0"/>
              <a:ea typeface="Tahoma" charset="0"/>
              <a:cs typeface="Tahoma" charset="0"/>
            </a:endParaRPr>
          </a:p>
          <a:p>
            <a:pPr marL="0" indent="0">
              <a:buNone/>
            </a:pPr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Good at things we are not!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9148" y="1285875"/>
            <a:ext cx="6172200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290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0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243840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Lesson 4:  </a:t>
            </a:r>
            <a:r>
              <a:rPr lang="en-US" kern="0" dirty="0" err="1">
                <a:solidFill>
                  <a:schemeClr val="tx1"/>
                </a:solidFill>
              </a:rPr>
              <a:t>Stormwater</a:t>
            </a:r>
            <a:r>
              <a:rPr lang="en-US" kern="0" dirty="0">
                <a:solidFill>
                  <a:schemeClr val="tx1"/>
                </a:solidFill>
              </a:rPr>
              <a:t> isn’t a particularly hot funding goal</a:t>
            </a:r>
          </a:p>
        </p:txBody>
      </p:sp>
    </p:spTree>
    <p:extLst>
      <p:ext uri="{BB962C8B-B14F-4D97-AF65-F5344CB8AC3E}">
        <p14:creationId xmlns:p14="http://schemas.microsoft.com/office/powerpoint/2010/main" val="20313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582412" y="4978063"/>
            <a:ext cx="27553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Clinton Avenue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55626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 multiple objectives by incorporate GI into traffic calming projects</a:t>
            </a:r>
          </a:p>
        </p:txBody>
      </p:sp>
    </p:spTree>
    <p:extLst>
      <p:ext uri="{BB962C8B-B14F-4D97-AF65-F5344CB8AC3E}">
        <p14:creationId xmlns:p14="http://schemas.microsoft.com/office/powerpoint/2010/main" val="536487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3722" y="1492686"/>
            <a:ext cx="6136909" cy="460268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30121" y="4482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Clinton Avenue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29013" y="944249"/>
            <a:ext cx="6862480" cy="4973986"/>
          </a:xfrm>
          <a:prstGeom prst="rect">
            <a:avLst/>
          </a:prstGeom>
        </p:spPr>
      </p:pic>
      <p:sp>
        <p:nvSpPr>
          <p:cNvPr id="3" name="Arrow: Right 2"/>
          <p:cNvSpPr/>
          <p:nvPr/>
        </p:nvSpPr>
        <p:spPr bwMode="auto">
          <a:xfrm rot="15455120">
            <a:off x="2549240" y="5736298"/>
            <a:ext cx="1394478" cy="695004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Arrow: Right 14"/>
          <p:cNvSpPr/>
          <p:nvPr/>
        </p:nvSpPr>
        <p:spPr bwMode="auto">
          <a:xfrm rot="14993842">
            <a:off x="1886422" y="3870612"/>
            <a:ext cx="834292" cy="312422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Arrow: Right 16"/>
          <p:cNvSpPr/>
          <p:nvPr/>
        </p:nvSpPr>
        <p:spPr bwMode="auto">
          <a:xfrm rot="16547225">
            <a:off x="2083735" y="3135541"/>
            <a:ext cx="439667" cy="14394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53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25345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243840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Lesson 5:  Actively reach out to your installation’s neighbors</a:t>
            </a:r>
          </a:p>
        </p:txBody>
      </p:sp>
    </p:spTree>
    <p:extLst>
      <p:ext uri="{BB962C8B-B14F-4D97-AF65-F5344CB8AC3E}">
        <p14:creationId xmlns:p14="http://schemas.microsoft.com/office/powerpoint/2010/main" val="3632354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745034" y="76200"/>
            <a:ext cx="4267200" cy="2438400"/>
          </a:xfrm>
          <a:prstGeom prst="rect">
            <a:avLst/>
          </a:prstGeom>
          <a:solidFill>
            <a:schemeClr val="bg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222898" y="95573"/>
            <a:ext cx="36393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Work with Neighbors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31349" y="724546"/>
            <a:ext cx="422613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Let neighbors make decisions!</a:t>
            </a:r>
          </a:p>
          <a:p>
            <a:r>
              <a:rPr lang="en-US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 workers who live there</a:t>
            </a:r>
          </a:p>
          <a:p>
            <a:r>
              <a:rPr lang="en-US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deep into design details</a:t>
            </a:r>
          </a:p>
          <a:p>
            <a:r>
              <a:rPr lang="en-US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Sweat equity</a:t>
            </a:r>
          </a:p>
        </p:txBody>
      </p:sp>
    </p:spTree>
    <p:extLst>
      <p:ext uri="{BB962C8B-B14F-4D97-AF65-F5344CB8AC3E}">
        <p14:creationId xmlns:p14="http://schemas.microsoft.com/office/powerpoint/2010/main" val="3057944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709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Troup School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76200"/>
            <a:ext cx="2625813" cy="678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309" y="15240"/>
            <a:ext cx="2724079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7047" y="1524000"/>
            <a:ext cx="2734490" cy="4724400"/>
          </a:xfrm>
        </p:spPr>
        <p:txBody>
          <a:bodyPr anchor="t"/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Outreach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   -to school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   -to neighbors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   -to church</a:t>
            </a:r>
            <a:br>
              <a:rPr lang="en-US" b="0" dirty="0">
                <a:solidFill>
                  <a:schemeClr val="tx1"/>
                </a:solidFill>
              </a:rPr>
            </a:b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Door to door   knocking</a:t>
            </a:r>
            <a:br>
              <a:rPr lang="en-US" b="0" dirty="0">
                <a:solidFill>
                  <a:schemeClr val="tx1"/>
                </a:solidFill>
              </a:rPr>
            </a:b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Meetings</a:t>
            </a:r>
            <a:br>
              <a:rPr lang="en-US" b="0" dirty="0">
                <a:solidFill>
                  <a:schemeClr val="tx1"/>
                </a:solidFill>
              </a:rPr>
            </a:b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Announcement at church</a:t>
            </a:r>
          </a:p>
        </p:txBody>
      </p:sp>
    </p:spTree>
    <p:extLst>
      <p:ext uri="{BB962C8B-B14F-4D97-AF65-F5344CB8AC3E}">
        <p14:creationId xmlns:p14="http://schemas.microsoft.com/office/powerpoint/2010/main" val="365361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/>
          <a:stretch/>
        </p:blipFill>
        <p:spPr>
          <a:xfrm>
            <a:off x="4435264" y="896906"/>
            <a:ext cx="4708736" cy="275456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0748"/>
            <a:ext cx="4435264" cy="2740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096" y="558352"/>
            <a:ext cx="44016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Localized drainage solution (capital funds)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0023" y="558352"/>
            <a:ext cx="43390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Flood prevention (capital funds and grants)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61518"/>
            <a:ext cx="4497822" cy="2796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096" y="3851829"/>
            <a:ext cx="51058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14313" indent="-214313">
              <a:buFont typeface="Arial" panose="020B0604020202020204" pitchFamily="34" charset="0"/>
              <a:buChar char="•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CSO mitigation (grant funded)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1484" y="4190383"/>
            <a:ext cx="4672515" cy="2658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4894" y="3851829"/>
            <a:ext cx="43323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14313" indent="-214313">
              <a:buFont typeface="Arial" panose="020B0604020202020204" pitchFamily="34" charset="0"/>
              <a:buChar char="•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Research (grant funded)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353" y="8860"/>
            <a:ext cx="5077047" cy="600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ahoma" charset="0"/>
                <a:ea typeface="Tahoma" charset="0"/>
                <a:cs typeface="Tahoma" charset="0"/>
              </a:rPr>
              <a:t>Motivations for GI Installations</a:t>
            </a:r>
          </a:p>
        </p:txBody>
      </p:sp>
    </p:spTree>
    <p:extLst>
      <p:ext uri="{BB962C8B-B14F-4D97-AF65-F5344CB8AC3E}">
        <p14:creationId xmlns:p14="http://schemas.microsoft.com/office/powerpoint/2010/main" val="108772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243840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Lesson 6:  Measure your success (or failure)</a:t>
            </a:r>
          </a:p>
        </p:txBody>
      </p:sp>
    </p:spTree>
    <p:extLst>
      <p:ext uri="{BB962C8B-B14F-4D97-AF65-F5344CB8AC3E}">
        <p14:creationId xmlns:p14="http://schemas.microsoft.com/office/powerpoint/2010/main" val="3676191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2192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Research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47" t="21429" r="11347" b="6250"/>
          <a:stretch/>
        </p:blipFill>
        <p:spPr>
          <a:xfrm>
            <a:off x="3352800" y="228600"/>
            <a:ext cx="5674503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2608" y="990600"/>
            <a:ext cx="2971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Bioswales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Infiltration rates in observation well approximately 13 in/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during 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Bacteria levels reduced as runoff moves through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bioswale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Kim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DiGiovanni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Quinnipiac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809" r="2397" b="5673"/>
          <a:stretch/>
        </p:blipFill>
        <p:spPr>
          <a:xfrm>
            <a:off x="3810000" y="3429000"/>
            <a:ext cx="4942451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9590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2192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Research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1066800"/>
            <a:ext cx="373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 a sewer segment with GI to one without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Quantify effects of GI over a catchment area, rather than individual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59" r="19206"/>
          <a:stretch/>
        </p:blipFill>
        <p:spPr>
          <a:xfrm>
            <a:off x="4267200" y="2309"/>
            <a:ext cx="4876800" cy="6855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791200"/>
            <a:ext cx="2399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Gaboury Benoit</a:t>
            </a:r>
          </a:p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Yale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62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2192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Research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5722" t="1925" r="16199" b="-1925"/>
          <a:stretch/>
        </p:blipFill>
        <p:spPr>
          <a:xfrm>
            <a:off x="4343400" y="-18081"/>
            <a:ext cx="4800600" cy="70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09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635" r="10790"/>
          <a:stretch/>
        </p:blipFill>
        <p:spPr>
          <a:xfrm>
            <a:off x="3733800" y="849602"/>
            <a:ext cx="5211533" cy="50165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2192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Research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219200"/>
            <a:ext cx="373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 show bioswale + cistern capturing 77% of street runoff (56% by bioswales alone)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Limited more by blockages at inlets than capacity in bioswale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791200"/>
            <a:ext cx="2399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Gaboury Benoit</a:t>
            </a:r>
          </a:p>
          <a:p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Yale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53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243840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Lesson 7:  Just because you can’t use a giant truck to maintain it, doesn’t mean it is unaffordable</a:t>
            </a:r>
          </a:p>
        </p:txBody>
      </p:sp>
    </p:spTree>
    <p:extLst>
      <p:ext uri="{BB962C8B-B14F-4D97-AF65-F5344CB8AC3E}">
        <p14:creationId xmlns:p14="http://schemas.microsoft.com/office/powerpoint/2010/main" val="175573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" y="-16164"/>
            <a:ext cx="9165552" cy="6874164"/>
          </a:xfr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12192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3969654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810000" cy="4995718"/>
          </a:xfrm>
          <a:noFill/>
        </p:spPr>
        <p:txBody>
          <a:bodyPr/>
          <a:lstStyle/>
          <a:p>
            <a:r>
              <a:rPr lang="en-US" dirty="0"/>
              <a:t>Maintenance Study by URI</a:t>
            </a:r>
          </a:p>
          <a:p>
            <a:endParaRPr lang="en-US" dirty="0"/>
          </a:p>
          <a:p>
            <a:r>
              <a:rPr lang="en-US" dirty="0"/>
              <a:t>Between $200 (minimum) and $300 (ideal) per year</a:t>
            </a:r>
          </a:p>
          <a:p>
            <a:endParaRPr lang="en-US" dirty="0"/>
          </a:p>
          <a:p>
            <a:r>
              <a:rPr lang="en-US" dirty="0"/>
              <a:t>Maintenance includes:</a:t>
            </a:r>
          </a:p>
          <a:p>
            <a:pPr lvl="1"/>
            <a:r>
              <a:rPr lang="en-US" dirty="0"/>
              <a:t>Leaf, trash, and sediment removal </a:t>
            </a:r>
          </a:p>
          <a:p>
            <a:pPr lvl="1"/>
            <a:r>
              <a:rPr lang="en-US" dirty="0"/>
              <a:t>Pruning </a:t>
            </a:r>
          </a:p>
          <a:p>
            <a:pPr lvl="1"/>
            <a:r>
              <a:rPr lang="en-US" dirty="0"/>
              <a:t>Weeding</a:t>
            </a:r>
          </a:p>
          <a:p>
            <a:pPr lvl="1"/>
            <a:r>
              <a:rPr lang="en-US" dirty="0"/>
              <a:t>Does not include major repair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12192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Maintenance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4098930" cy="307380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76201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3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53" y="1344847"/>
            <a:ext cx="2268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Flood prevention- approx. 200 bioswales- City project- grant funded (Federal CDBG-DR)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53" y="3614237"/>
            <a:ext cx="22682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CSO prevention- approx. 75 bioswales- GNHWPCA project- grant funded (CT Clean Water Funds)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28600" y="3852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Upcoming GI Projects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36" y="922378"/>
            <a:ext cx="6967164" cy="5383718"/>
          </a:xfrm>
        </p:spPr>
      </p:pic>
    </p:spTree>
    <p:extLst>
      <p:ext uri="{BB962C8B-B14F-4D97-AF65-F5344CB8AC3E}">
        <p14:creationId xmlns:p14="http://schemas.microsoft.com/office/powerpoint/2010/main" val="1498599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59719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1559719"/>
            <a:ext cx="36977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Wide-Scale GI Monitoring</a:t>
            </a:r>
          </a:p>
          <a:p>
            <a:pPr algn="ctr"/>
            <a:r>
              <a:rPr lang="en-US" sz="1800" dirty="0"/>
              <a:t>Measure large catchment areas</a:t>
            </a:r>
          </a:p>
          <a:p>
            <a:pPr algn="ctr"/>
            <a:r>
              <a:rPr lang="en-US" sz="1800" dirty="0"/>
              <a:t>Pre- and Post- monitoring</a:t>
            </a:r>
          </a:p>
          <a:p>
            <a:pPr algn="ctr"/>
            <a:r>
              <a:rPr lang="en-US" sz="1800" dirty="0"/>
              <a:t>Measure effect of 200 </a:t>
            </a:r>
            <a:r>
              <a:rPr lang="en-US" sz="1800" dirty="0" err="1"/>
              <a:t>bioswales</a:t>
            </a:r>
            <a:endParaRPr lang="en-US" sz="1800" dirty="0"/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Smart City Sensor Network </a:t>
            </a:r>
          </a:p>
          <a:p>
            <a:pPr algn="ctr"/>
            <a:endParaRPr lang="en-US" sz="1800" b="1" dirty="0"/>
          </a:p>
          <a:p>
            <a:pPr algn="ctr"/>
            <a:r>
              <a:rPr lang="en-US" sz="1800" dirty="0"/>
              <a:t>Doppler Flow Meters</a:t>
            </a:r>
          </a:p>
          <a:p>
            <a:pPr algn="ctr"/>
            <a:r>
              <a:rPr lang="en-US" sz="1800" dirty="0"/>
              <a:t>Ultrasonic Level Sensors</a:t>
            </a:r>
          </a:p>
          <a:p>
            <a:pPr algn="ctr"/>
            <a:r>
              <a:rPr lang="en-US" sz="1800" dirty="0"/>
              <a:t>Tide Gauges</a:t>
            </a:r>
          </a:p>
          <a:p>
            <a:pPr algn="ctr"/>
            <a:r>
              <a:rPr lang="en-US" sz="1800" dirty="0"/>
              <a:t>Rain Gauges</a:t>
            </a:r>
          </a:p>
          <a:p>
            <a:pPr algn="ctr"/>
            <a:endParaRPr lang="en-US" sz="18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2192" y="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tx1"/>
                </a:solidFill>
              </a:rPr>
              <a:t>Next Steps in Research</a:t>
            </a:r>
          </a:p>
        </p:txBody>
      </p:sp>
    </p:spTree>
    <p:extLst>
      <p:ext uri="{BB962C8B-B14F-4D97-AF65-F5344CB8AC3E}">
        <p14:creationId xmlns:p14="http://schemas.microsoft.com/office/powerpoint/2010/main" val="48397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7721" y="1579204"/>
            <a:ext cx="1905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35 bioswales</a:t>
            </a:r>
          </a:p>
          <a:p>
            <a:endParaRPr lang="en-US" sz="22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19 dry wells</a:t>
            </a:r>
          </a:p>
          <a:p>
            <a:endParaRPr lang="en-US" sz="22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7 pervious concrete installations</a:t>
            </a:r>
          </a:p>
          <a:p>
            <a:endParaRPr lang="en-US" sz="22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2200" dirty="0">
                <a:latin typeface="Tahoma" charset="0"/>
                <a:ea typeface="Tahoma" charset="0"/>
                <a:cs typeface="Tahoma" charset="0"/>
              </a:rPr>
              <a:t>3 rain gardens</a:t>
            </a:r>
          </a:p>
          <a:p>
            <a:endParaRPr lang="en-US" sz="22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353" y="8860"/>
            <a:ext cx="4774019" cy="69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ahoma" charset="0"/>
                <a:ea typeface="Tahoma" charset="0"/>
                <a:cs typeface="Tahoma" charset="0"/>
              </a:rPr>
              <a:t>Existing GI Installations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44" y="1066800"/>
            <a:ext cx="7223940" cy="5582136"/>
          </a:xfrm>
        </p:spPr>
      </p:pic>
    </p:spTree>
    <p:extLst>
      <p:ext uri="{BB962C8B-B14F-4D97-AF65-F5344CB8AC3E}">
        <p14:creationId xmlns:p14="http://schemas.microsoft.com/office/powerpoint/2010/main" val="931379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04800"/>
            <a:ext cx="4553393" cy="25146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Thank You!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Questions?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706" y="2819400"/>
            <a:ext cx="454984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Giovanni Zinn</a:t>
            </a:r>
          </a:p>
          <a:p>
            <a:pPr algn="ctr"/>
            <a:r>
              <a:rPr lang="en-US" kern="0" dirty="0">
                <a:solidFill>
                  <a:schemeClr val="tx1"/>
                </a:solidFill>
              </a:rPr>
              <a:t>gzinn@newhavenct.gov</a:t>
            </a:r>
          </a:p>
          <a:p>
            <a:pPr algn="ctr"/>
            <a:r>
              <a:rPr lang="en-US" kern="0" dirty="0">
                <a:solidFill>
                  <a:schemeClr val="tx1"/>
                </a:solidFill>
              </a:rPr>
              <a:t>@</a:t>
            </a:r>
            <a:r>
              <a:rPr lang="en-US" kern="0" dirty="0" err="1">
                <a:solidFill>
                  <a:schemeClr val="tx1"/>
                </a:solidFill>
              </a:rPr>
              <a:t>NewHavenEng</a:t>
            </a:r>
            <a:endParaRPr lang="en-US" kern="0" dirty="0">
              <a:solidFill>
                <a:schemeClr val="tx1"/>
              </a:solidFill>
            </a:endParaRPr>
          </a:p>
          <a:p>
            <a:pPr algn="ctr"/>
            <a:endParaRPr lang="en-US" kern="0" dirty="0">
              <a:solidFill>
                <a:schemeClr val="tx1"/>
              </a:solidFill>
            </a:endParaRPr>
          </a:p>
          <a:p>
            <a:pPr algn="ctr"/>
            <a:endParaRPr lang="en-US" kern="0" dirty="0">
              <a:solidFill>
                <a:schemeClr val="tx1"/>
              </a:solidFill>
            </a:endParaRPr>
          </a:p>
          <a:p>
            <a:pPr algn="ctr"/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384" y="3657600"/>
            <a:ext cx="4191000" cy="31371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079730" y="102895"/>
            <a:ext cx="3558309" cy="34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3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27432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Lesson 1:  Simplify Design</a:t>
            </a:r>
          </a:p>
        </p:txBody>
      </p:sp>
    </p:spTree>
    <p:extLst>
      <p:ext uri="{BB962C8B-B14F-4D97-AF65-F5344CB8AC3E}">
        <p14:creationId xmlns:p14="http://schemas.microsoft.com/office/powerpoint/2010/main" val="2761371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gwapp.org/wp-content/uploads/2013/09/dep_biosw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47" y="838200"/>
            <a:ext cx="8729653" cy="5792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36307"/>
            <a:ext cx="3276600" cy="69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ahoma" charset="0"/>
                <a:ea typeface="Tahoma" charset="0"/>
                <a:cs typeface="Tahoma" charset="0"/>
              </a:rPr>
              <a:t>Bioswale Design</a:t>
            </a:r>
          </a:p>
        </p:txBody>
      </p:sp>
    </p:spTree>
    <p:extLst>
      <p:ext uri="{BB962C8B-B14F-4D97-AF65-F5344CB8AC3E}">
        <p14:creationId xmlns:p14="http://schemas.microsoft.com/office/powerpoint/2010/main" val="997207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1450"/>
            <a:ext cx="5398718" cy="4049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4383565"/>
            <a:ext cx="5486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the overflow curb cut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concrete header - use precast concrete footings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storm chamber for additional storage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Peastone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cover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maintenance plantings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124200" cy="6096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Bioswale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9496" y="2611915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3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2438400"/>
            <a:ext cx="655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>
                <a:solidFill>
                  <a:schemeClr val="tx1"/>
                </a:solidFill>
              </a:rPr>
              <a:t>Lesson 2:  What Can Break, Will Break</a:t>
            </a:r>
          </a:p>
          <a:p>
            <a:pPr algn="ctr"/>
            <a:r>
              <a:rPr lang="en-US" kern="0" dirty="0">
                <a:solidFill>
                  <a:schemeClr val="tx1"/>
                </a:solidFill>
              </a:rPr>
              <a:t>(at least Downtown)</a:t>
            </a:r>
          </a:p>
        </p:txBody>
      </p:sp>
    </p:spTree>
    <p:extLst>
      <p:ext uri="{BB962C8B-B14F-4D97-AF65-F5344CB8AC3E}">
        <p14:creationId xmlns:p14="http://schemas.microsoft.com/office/powerpoint/2010/main" val="2975908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37188" y="-1148812"/>
            <a:ext cx="6858000" cy="9155624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10400" y="4267200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kern="0" dirty="0"/>
              <a:t>Fail…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" y="-16790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kern="0" dirty="0"/>
              <a:t>Bioswale Design</a:t>
            </a:r>
          </a:p>
        </p:txBody>
      </p:sp>
    </p:spTree>
    <p:extLst>
      <p:ext uri="{BB962C8B-B14F-4D97-AF65-F5344CB8AC3E}">
        <p14:creationId xmlns:p14="http://schemas.microsoft.com/office/powerpoint/2010/main" val="59277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64468" y="-1159303"/>
            <a:ext cx="6852834" cy="9181771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76200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kern="0" dirty="0"/>
              <a:t>Bioswale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1447800"/>
            <a:ext cx="26924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Granite Curb edging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chain fence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3505200"/>
            <a:ext cx="202406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319"/>
      </p:ext>
    </p:extLst>
  </p:cSld>
  <p:clrMapOvr>
    <a:masterClrMapping/>
  </p:clrMapOvr>
</p:sld>
</file>

<file path=ppt/theme/theme1.xml><?xml version="1.0" encoding="utf-8"?>
<a:theme xmlns:a="http://schemas.openxmlformats.org/drawingml/2006/main" name="Green New Haven PPT template">
  <a:themeElements>
    <a:clrScheme name="Green New Haven PP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reen New Haven PPT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reen New Haven PP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New Haven PPT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New Haven PPT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New Haven PPT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New Haven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New Haven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New Haven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 Presentation</Template>
  <TotalTime>12907</TotalTime>
  <Words>587</Words>
  <Application>Microsoft Office PowerPoint</Application>
  <PresentationFormat>Letter Paper (8.5x11 in)</PresentationFormat>
  <Paragraphs>133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Green New Haven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Bioswale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 with Non-profits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Outreach    -to school    -to neighbors    -to church  Door to door   knocking  Meetings  Announcement at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Zinn</dc:creator>
  <cp:lastModifiedBy>Giovanni Zinn</cp:lastModifiedBy>
  <cp:revision>88</cp:revision>
  <cp:lastPrinted>2005-01-14T14:37:09Z</cp:lastPrinted>
  <dcterms:created xsi:type="dcterms:W3CDTF">2016-04-13T19:21:54Z</dcterms:created>
  <dcterms:modified xsi:type="dcterms:W3CDTF">2018-03-21T23:21:36Z</dcterms:modified>
</cp:coreProperties>
</file>