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  <p:sldMasterId id="2147483669" r:id="rId2"/>
    <p:sldMasterId id="2147483673" r:id="rId3"/>
  </p:sldMasterIdLst>
  <p:notesMasterIdLst>
    <p:notesMasterId r:id="rId57"/>
  </p:notesMasterIdLst>
  <p:handoutMasterIdLst>
    <p:handoutMasterId r:id="rId58"/>
  </p:handoutMasterIdLst>
  <p:sldIdLst>
    <p:sldId id="378" r:id="rId4"/>
    <p:sldId id="606" r:id="rId5"/>
    <p:sldId id="655" r:id="rId6"/>
    <p:sldId id="718" r:id="rId7"/>
    <p:sldId id="726" r:id="rId8"/>
    <p:sldId id="633" r:id="rId9"/>
    <p:sldId id="612" r:id="rId10"/>
    <p:sldId id="583" r:id="rId11"/>
    <p:sldId id="565" r:id="rId12"/>
    <p:sldId id="614" r:id="rId13"/>
    <p:sldId id="615" r:id="rId14"/>
    <p:sldId id="267" r:id="rId15"/>
    <p:sldId id="282" r:id="rId16"/>
    <p:sldId id="289" r:id="rId17"/>
    <p:sldId id="298" r:id="rId18"/>
    <p:sldId id="304" r:id="rId19"/>
    <p:sldId id="317" r:id="rId20"/>
    <p:sldId id="717" r:id="rId21"/>
    <p:sldId id="723" r:id="rId22"/>
    <p:sldId id="299" r:id="rId23"/>
    <p:sldId id="312" r:id="rId24"/>
    <p:sldId id="313" r:id="rId25"/>
    <p:sldId id="314" r:id="rId26"/>
    <p:sldId id="272" r:id="rId27"/>
    <p:sldId id="273" r:id="rId28"/>
    <p:sldId id="275" r:id="rId29"/>
    <p:sldId id="276" r:id="rId30"/>
    <p:sldId id="724" r:id="rId31"/>
    <p:sldId id="727" r:id="rId32"/>
    <p:sldId id="719" r:id="rId33"/>
    <p:sldId id="624" r:id="rId34"/>
    <p:sldId id="589" r:id="rId35"/>
    <p:sldId id="709" r:id="rId36"/>
    <p:sldId id="695" r:id="rId37"/>
    <p:sldId id="713" r:id="rId38"/>
    <p:sldId id="696" r:id="rId39"/>
    <p:sldId id="693" r:id="rId40"/>
    <p:sldId id="694" r:id="rId41"/>
    <p:sldId id="697" r:id="rId42"/>
    <p:sldId id="722" r:id="rId43"/>
    <p:sldId id="700" r:id="rId44"/>
    <p:sldId id="327" r:id="rId45"/>
    <p:sldId id="265" r:id="rId46"/>
    <p:sldId id="266" r:id="rId47"/>
    <p:sldId id="302" r:id="rId48"/>
    <p:sldId id="315" r:id="rId49"/>
    <p:sldId id="728" r:id="rId50"/>
    <p:sldId id="715" r:id="rId51"/>
    <p:sldId id="716" r:id="rId52"/>
    <p:sldId id="701" r:id="rId53"/>
    <p:sldId id="702" r:id="rId54"/>
    <p:sldId id="703" r:id="rId55"/>
    <p:sldId id="552" r:id="rId56"/>
  </p:sldIdLst>
  <p:sldSz cx="12192000" cy="6858000"/>
  <p:notesSz cx="6858000" cy="9144000"/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E1808"/>
    <a:srgbClr val="F7FDAD"/>
    <a:srgbClr val="929292"/>
    <a:srgbClr val="929000"/>
    <a:srgbClr val="9437FF"/>
    <a:srgbClr val="D6D6D6"/>
    <a:srgbClr val="FFD579"/>
    <a:srgbClr val="FF4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A8B0F-4322-4B4D-B5D5-CFCC02B0E9BF}" v="120" dt="2018-03-21T19:56:51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33"/>
    <p:restoredTop sz="93083"/>
  </p:normalViewPr>
  <p:slideViewPr>
    <p:cSldViewPr snapToGrid="0" snapToObjects="1">
      <p:cViewPr varScale="1">
        <p:scale>
          <a:sx n="135" d="100"/>
          <a:sy n="135" d="100"/>
        </p:scale>
        <p:origin x="176" y="1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762C7-A290-D24F-BC53-CE5F4E6035FF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D41337-2350-E34B-9080-3F01C87155D9}">
      <dgm:prSet phldrT="[Text]"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Water (NEMO)</a:t>
          </a:r>
        </a:p>
      </dgm:t>
    </dgm:pt>
    <dgm:pt modelId="{A111BB80-80BB-254C-BD40-95AAF5B0667A}" type="parTrans" cxnId="{F95E66E2-6CC0-C04C-A0FD-29E9816F53AC}">
      <dgm:prSet/>
      <dgm:spPr/>
      <dgm:t>
        <a:bodyPr/>
        <a:lstStyle/>
        <a:p>
          <a:endParaRPr lang="en-US"/>
        </a:p>
      </dgm:t>
    </dgm:pt>
    <dgm:pt modelId="{939211F9-3911-C541-8C03-65815C143371}" type="sibTrans" cxnId="{F95E66E2-6CC0-C04C-A0FD-29E9816F53AC}">
      <dgm:prSet/>
      <dgm:spPr/>
      <dgm:t>
        <a:bodyPr/>
        <a:lstStyle/>
        <a:p>
          <a:endParaRPr lang="en-US"/>
        </a:p>
      </dgm:t>
    </dgm:pt>
    <dgm:pt modelId="{95D1778D-B988-964D-A4D6-D2CC2C504443}">
      <dgm:prSet phldrT="[Text]"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Land Use &amp; Climate Resilienc</a:t>
          </a:r>
          <a:r>
            <a: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y</a:t>
          </a:r>
        </a:p>
      </dgm:t>
    </dgm:pt>
    <dgm:pt modelId="{E181BBFC-FD79-6E41-A4EA-A02A7D4D3CA9}" type="parTrans" cxnId="{59CB4938-9F2F-2640-8CD7-21C74D47E0AD}">
      <dgm:prSet/>
      <dgm:spPr/>
      <dgm:t>
        <a:bodyPr/>
        <a:lstStyle/>
        <a:p>
          <a:endParaRPr lang="en-US"/>
        </a:p>
      </dgm:t>
    </dgm:pt>
    <dgm:pt modelId="{3B3389E2-3FDC-6E44-95DB-774E036165EB}" type="sibTrans" cxnId="{59CB4938-9F2F-2640-8CD7-21C74D47E0AD}">
      <dgm:prSet/>
      <dgm:spPr/>
      <dgm:t>
        <a:bodyPr/>
        <a:lstStyle/>
        <a:p>
          <a:endParaRPr lang="en-US"/>
        </a:p>
      </dgm:t>
    </dgm:pt>
    <dgm:pt modelId="{3B06BBDD-2020-6140-89AE-A2EC197B31A5}">
      <dgm:prSet phldrT="[Text]" custT="1"/>
      <dgm:spPr/>
      <dgm:t>
        <a:bodyPr/>
        <a:lstStyle/>
        <a:p>
          <a:r>
            <a:rPr lang="en-US" sz="2000" b="0" i="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Geospatial Tools &amp; Training</a:t>
          </a:r>
        </a:p>
      </dgm:t>
    </dgm:pt>
    <dgm:pt modelId="{2FEEF429-0774-2F4D-8D92-2809F5B2B639}" type="parTrans" cxnId="{CF3F4CE6-D538-D141-9A53-34C8792F56A8}">
      <dgm:prSet/>
      <dgm:spPr/>
      <dgm:t>
        <a:bodyPr/>
        <a:lstStyle/>
        <a:p>
          <a:endParaRPr lang="en-US"/>
        </a:p>
      </dgm:t>
    </dgm:pt>
    <dgm:pt modelId="{5093FD75-4036-144E-89D0-740D2484595D}" type="sibTrans" cxnId="{CF3F4CE6-D538-D141-9A53-34C8792F56A8}">
      <dgm:prSet/>
      <dgm:spPr/>
      <dgm:t>
        <a:bodyPr/>
        <a:lstStyle/>
        <a:p>
          <a:endParaRPr lang="en-US"/>
        </a:p>
      </dgm:t>
    </dgm:pt>
    <dgm:pt modelId="{EDCA0F8F-18C8-554A-9814-096F5782FCF7}">
      <dgm:prSet phldrT="[Text]" custT="1"/>
      <dgm:spPr/>
      <dgm:t>
        <a:bodyPr/>
        <a:lstStyle/>
        <a:p>
          <a:r>
            <a:rPr lang="en-US" sz="2000" b="0" i="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STEM &amp; Local Conservation</a:t>
          </a:r>
        </a:p>
      </dgm:t>
    </dgm:pt>
    <dgm:pt modelId="{0904357B-502B-F344-8456-AD9C44679154}" type="parTrans" cxnId="{8E3A3AD7-E2D7-584C-843A-0B2F7688CCAA}">
      <dgm:prSet/>
      <dgm:spPr/>
      <dgm:t>
        <a:bodyPr/>
        <a:lstStyle/>
        <a:p>
          <a:endParaRPr lang="en-US"/>
        </a:p>
      </dgm:t>
    </dgm:pt>
    <dgm:pt modelId="{BCF6E6B0-EA04-034C-9CC8-AFB28574273E}" type="sibTrans" cxnId="{8E3A3AD7-E2D7-584C-843A-0B2F7688CCAA}">
      <dgm:prSet/>
      <dgm:spPr/>
      <dgm:t>
        <a:bodyPr/>
        <a:lstStyle/>
        <a:p>
          <a:endParaRPr lang="en-US"/>
        </a:p>
      </dgm:t>
    </dgm:pt>
    <dgm:pt modelId="{CE839EB1-92C3-2F4F-8FC8-9E737DDAA1AD}" type="pres">
      <dgm:prSet presAssocID="{807762C7-A290-D24F-BC53-CE5F4E6035FF}" presName="Name0" presStyleCnt="0">
        <dgm:presLayoutVars>
          <dgm:dir/>
          <dgm:resizeHandles val="exact"/>
        </dgm:presLayoutVars>
      </dgm:prSet>
      <dgm:spPr/>
    </dgm:pt>
    <dgm:pt modelId="{1D833FA6-6FC1-2944-A2B1-AF2CE8177ECE}" type="pres">
      <dgm:prSet presAssocID="{B9D41337-2350-E34B-9080-3F01C87155D9}" presName="compNode" presStyleCnt="0"/>
      <dgm:spPr/>
    </dgm:pt>
    <dgm:pt modelId="{A54C123D-6A4D-B94D-BACD-30F1308BA6AB}" type="pres">
      <dgm:prSet presAssocID="{B9D41337-2350-E34B-9080-3F01C87155D9}" presName="pictRect" presStyleLbl="node1" presStyleIdx="0" presStyleCnt="4" custLinFactNeighborX="55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4FD2E8-4D46-FB4D-9EC9-6D5883F5BCFD}" type="pres">
      <dgm:prSet presAssocID="{B9D41337-2350-E34B-9080-3F01C87155D9}" presName="textRect" presStyleLbl="revTx" presStyleIdx="0" presStyleCnt="4">
        <dgm:presLayoutVars>
          <dgm:bulletEnabled val="1"/>
        </dgm:presLayoutVars>
      </dgm:prSet>
      <dgm:spPr/>
    </dgm:pt>
    <dgm:pt modelId="{C1102052-4154-974C-ACEE-DCC769C23B33}" type="pres">
      <dgm:prSet presAssocID="{939211F9-3911-C541-8C03-65815C143371}" presName="sibTrans" presStyleLbl="sibTrans2D1" presStyleIdx="0" presStyleCnt="0"/>
      <dgm:spPr/>
    </dgm:pt>
    <dgm:pt modelId="{6614F50A-94A0-FA45-833F-C1CD52BB41E1}" type="pres">
      <dgm:prSet presAssocID="{95D1778D-B988-964D-A4D6-D2CC2C504443}" presName="compNode" presStyleCnt="0"/>
      <dgm:spPr/>
    </dgm:pt>
    <dgm:pt modelId="{FF36E6D5-F82E-2742-AB74-F2AA18D91C64}" type="pres">
      <dgm:prSet presAssocID="{95D1778D-B988-964D-A4D6-D2CC2C504443}" presName="pictRect" presStyleLbl="nod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4559C1-5410-3845-9167-B0165BA61951}" type="pres">
      <dgm:prSet presAssocID="{95D1778D-B988-964D-A4D6-D2CC2C504443}" presName="textRect" presStyleLbl="revTx" presStyleIdx="1" presStyleCnt="4">
        <dgm:presLayoutVars>
          <dgm:bulletEnabled val="1"/>
        </dgm:presLayoutVars>
      </dgm:prSet>
      <dgm:spPr/>
    </dgm:pt>
    <dgm:pt modelId="{D4A923D8-F202-5642-A9D9-76337646D7DF}" type="pres">
      <dgm:prSet presAssocID="{3B3389E2-3FDC-6E44-95DB-774E036165EB}" presName="sibTrans" presStyleLbl="sibTrans2D1" presStyleIdx="0" presStyleCnt="0"/>
      <dgm:spPr/>
    </dgm:pt>
    <dgm:pt modelId="{878B24CC-AE77-7946-8897-2E4655155611}" type="pres">
      <dgm:prSet presAssocID="{3B06BBDD-2020-6140-89AE-A2EC197B31A5}" presName="compNode" presStyleCnt="0"/>
      <dgm:spPr/>
    </dgm:pt>
    <dgm:pt modelId="{6C6975E0-8591-BA4C-892B-05F8FD423BC8}" type="pres">
      <dgm:prSet presAssocID="{3B06BBDD-2020-6140-89AE-A2EC197B31A5}" presName="pictRect" presStyleLbl="nod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2065CF-9889-F243-B22C-1768AD182455}" type="pres">
      <dgm:prSet presAssocID="{3B06BBDD-2020-6140-89AE-A2EC197B31A5}" presName="textRect" presStyleLbl="revTx" presStyleIdx="2" presStyleCnt="4">
        <dgm:presLayoutVars>
          <dgm:bulletEnabled val="1"/>
        </dgm:presLayoutVars>
      </dgm:prSet>
      <dgm:spPr/>
    </dgm:pt>
    <dgm:pt modelId="{EF5A5062-6946-B84F-94F9-5AFA47D660DA}" type="pres">
      <dgm:prSet presAssocID="{5093FD75-4036-144E-89D0-740D2484595D}" presName="sibTrans" presStyleLbl="sibTrans2D1" presStyleIdx="0" presStyleCnt="0"/>
      <dgm:spPr/>
    </dgm:pt>
    <dgm:pt modelId="{C1C769FB-6C49-AF44-83B8-3DA07E0CB90A}" type="pres">
      <dgm:prSet presAssocID="{EDCA0F8F-18C8-554A-9814-096F5782FCF7}" presName="compNode" presStyleCnt="0"/>
      <dgm:spPr/>
    </dgm:pt>
    <dgm:pt modelId="{5FBC2BEC-6F47-6E42-8BAD-AADCF0457F47}" type="pres">
      <dgm:prSet presAssocID="{EDCA0F8F-18C8-554A-9814-096F5782FCF7}" presName="pictRect" presStyleLbl="nod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C43A691-F4FE-AD4D-A120-2E249538BA8B}" type="pres">
      <dgm:prSet presAssocID="{EDCA0F8F-18C8-554A-9814-096F5782FCF7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7D7B52A-2D4A-C64C-9917-5E0DDCC4A55D}" type="presOf" srcId="{B9D41337-2350-E34B-9080-3F01C87155D9}" destId="{AF4FD2E8-4D46-FB4D-9EC9-6D5883F5BCFD}" srcOrd="0" destOrd="0" presId="urn:microsoft.com/office/officeart/2005/8/layout/pList1"/>
    <dgm:cxn modelId="{59CB4938-9F2F-2640-8CD7-21C74D47E0AD}" srcId="{807762C7-A290-D24F-BC53-CE5F4E6035FF}" destId="{95D1778D-B988-964D-A4D6-D2CC2C504443}" srcOrd="1" destOrd="0" parTransId="{E181BBFC-FD79-6E41-A4EA-A02A7D4D3CA9}" sibTransId="{3B3389E2-3FDC-6E44-95DB-774E036165EB}"/>
    <dgm:cxn modelId="{3D222856-39F4-CC48-98FD-08F2E70D1131}" type="presOf" srcId="{3B06BBDD-2020-6140-89AE-A2EC197B31A5}" destId="{7D2065CF-9889-F243-B22C-1768AD182455}" srcOrd="0" destOrd="0" presId="urn:microsoft.com/office/officeart/2005/8/layout/pList1"/>
    <dgm:cxn modelId="{F64F2460-A2E2-7C4F-9094-7CD9C1EA3AF6}" type="presOf" srcId="{939211F9-3911-C541-8C03-65815C143371}" destId="{C1102052-4154-974C-ACEE-DCC769C23B33}" srcOrd="0" destOrd="0" presId="urn:microsoft.com/office/officeart/2005/8/layout/pList1"/>
    <dgm:cxn modelId="{40581C66-3B72-1545-8896-1F413CB0D648}" type="presOf" srcId="{5093FD75-4036-144E-89D0-740D2484595D}" destId="{EF5A5062-6946-B84F-94F9-5AFA47D660DA}" srcOrd="0" destOrd="0" presId="urn:microsoft.com/office/officeart/2005/8/layout/pList1"/>
    <dgm:cxn modelId="{C59CBB9B-EF7D-4E4D-A889-2F5715027A0B}" type="presOf" srcId="{807762C7-A290-D24F-BC53-CE5F4E6035FF}" destId="{CE839EB1-92C3-2F4F-8FC8-9E737DDAA1AD}" srcOrd="0" destOrd="0" presId="urn:microsoft.com/office/officeart/2005/8/layout/pList1"/>
    <dgm:cxn modelId="{110FF4B8-FB86-0141-9E4B-6C817D67E58B}" type="presOf" srcId="{3B3389E2-3FDC-6E44-95DB-774E036165EB}" destId="{D4A923D8-F202-5642-A9D9-76337646D7DF}" srcOrd="0" destOrd="0" presId="urn:microsoft.com/office/officeart/2005/8/layout/pList1"/>
    <dgm:cxn modelId="{8E3A3AD7-E2D7-584C-843A-0B2F7688CCAA}" srcId="{807762C7-A290-D24F-BC53-CE5F4E6035FF}" destId="{EDCA0F8F-18C8-554A-9814-096F5782FCF7}" srcOrd="3" destOrd="0" parTransId="{0904357B-502B-F344-8456-AD9C44679154}" sibTransId="{BCF6E6B0-EA04-034C-9CC8-AFB28574273E}"/>
    <dgm:cxn modelId="{48E625DC-7B25-5647-BA90-9F94EF27E620}" type="presOf" srcId="{EDCA0F8F-18C8-554A-9814-096F5782FCF7}" destId="{5C43A691-F4FE-AD4D-A120-2E249538BA8B}" srcOrd="0" destOrd="0" presId="urn:microsoft.com/office/officeart/2005/8/layout/pList1"/>
    <dgm:cxn modelId="{F95E66E2-6CC0-C04C-A0FD-29E9816F53AC}" srcId="{807762C7-A290-D24F-BC53-CE5F4E6035FF}" destId="{B9D41337-2350-E34B-9080-3F01C87155D9}" srcOrd="0" destOrd="0" parTransId="{A111BB80-80BB-254C-BD40-95AAF5B0667A}" sibTransId="{939211F9-3911-C541-8C03-65815C143371}"/>
    <dgm:cxn modelId="{CF3F4CE6-D538-D141-9A53-34C8792F56A8}" srcId="{807762C7-A290-D24F-BC53-CE5F4E6035FF}" destId="{3B06BBDD-2020-6140-89AE-A2EC197B31A5}" srcOrd="2" destOrd="0" parTransId="{2FEEF429-0774-2F4D-8D92-2809F5B2B639}" sibTransId="{5093FD75-4036-144E-89D0-740D2484595D}"/>
    <dgm:cxn modelId="{A575DEE6-6EE4-A64E-9C42-7ACEC8CDA9D8}" type="presOf" srcId="{95D1778D-B988-964D-A4D6-D2CC2C504443}" destId="{324559C1-5410-3845-9167-B0165BA61951}" srcOrd="0" destOrd="0" presId="urn:microsoft.com/office/officeart/2005/8/layout/pList1"/>
    <dgm:cxn modelId="{BE1BD8E9-B25E-4A4B-89E8-7509EA80069C}" type="presParOf" srcId="{CE839EB1-92C3-2F4F-8FC8-9E737DDAA1AD}" destId="{1D833FA6-6FC1-2944-A2B1-AF2CE8177ECE}" srcOrd="0" destOrd="0" presId="urn:microsoft.com/office/officeart/2005/8/layout/pList1"/>
    <dgm:cxn modelId="{122865A7-E4CB-DC41-B2FE-B9EBE38D495F}" type="presParOf" srcId="{1D833FA6-6FC1-2944-A2B1-AF2CE8177ECE}" destId="{A54C123D-6A4D-B94D-BACD-30F1308BA6AB}" srcOrd="0" destOrd="0" presId="urn:microsoft.com/office/officeart/2005/8/layout/pList1"/>
    <dgm:cxn modelId="{D4D6D08C-9639-9243-A6BA-F4B338692F34}" type="presParOf" srcId="{1D833FA6-6FC1-2944-A2B1-AF2CE8177ECE}" destId="{AF4FD2E8-4D46-FB4D-9EC9-6D5883F5BCFD}" srcOrd="1" destOrd="0" presId="urn:microsoft.com/office/officeart/2005/8/layout/pList1"/>
    <dgm:cxn modelId="{31DAE069-683B-0A48-9386-D25F09555F0A}" type="presParOf" srcId="{CE839EB1-92C3-2F4F-8FC8-9E737DDAA1AD}" destId="{C1102052-4154-974C-ACEE-DCC769C23B33}" srcOrd="1" destOrd="0" presId="urn:microsoft.com/office/officeart/2005/8/layout/pList1"/>
    <dgm:cxn modelId="{8BE3FF79-A230-A94E-BCF9-BDD74080E4DA}" type="presParOf" srcId="{CE839EB1-92C3-2F4F-8FC8-9E737DDAA1AD}" destId="{6614F50A-94A0-FA45-833F-C1CD52BB41E1}" srcOrd="2" destOrd="0" presId="urn:microsoft.com/office/officeart/2005/8/layout/pList1"/>
    <dgm:cxn modelId="{6ACDBDEE-6069-7940-A2F3-97A26EF39A95}" type="presParOf" srcId="{6614F50A-94A0-FA45-833F-C1CD52BB41E1}" destId="{FF36E6D5-F82E-2742-AB74-F2AA18D91C64}" srcOrd="0" destOrd="0" presId="urn:microsoft.com/office/officeart/2005/8/layout/pList1"/>
    <dgm:cxn modelId="{3048AAAE-F209-394A-82D2-6112421AA7EB}" type="presParOf" srcId="{6614F50A-94A0-FA45-833F-C1CD52BB41E1}" destId="{324559C1-5410-3845-9167-B0165BA61951}" srcOrd="1" destOrd="0" presId="urn:microsoft.com/office/officeart/2005/8/layout/pList1"/>
    <dgm:cxn modelId="{41034BF4-E833-BA47-9805-5C483232140E}" type="presParOf" srcId="{CE839EB1-92C3-2F4F-8FC8-9E737DDAA1AD}" destId="{D4A923D8-F202-5642-A9D9-76337646D7DF}" srcOrd="3" destOrd="0" presId="urn:microsoft.com/office/officeart/2005/8/layout/pList1"/>
    <dgm:cxn modelId="{F969A265-7B23-4B4A-849B-038F23884B07}" type="presParOf" srcId="{CE839EB1-92C3-2F4F-8FC8-9E737DDAA1AD}" destId="{878B24CC-AE77-7946-8897-2E4655155611}" srcOrd="4" destOrd="0" presId="urn:microsoft.com/office/officeart/2005/8/layout/pList1"/>
    <dgm:cxn modelId="{C598C437-D159-5F4A-95C7-01B5E84A31E2}" type="presParOf" srcId="{878B24CC-AE77-7946-8897-2E4655155611}" destId="{6C6975E0-8591-BA4C-892B-05F8FD423BC8}" srcOrd="0" destOrd="0" presId="urn:microsoft.com/office/officeart/2005/8/layout/pList1"/>
    <dgm:cxn modelId="{EAFDB567-1316-8848-91F0-85DAB9805A8F}" type="presParOf" srcId="{878B24CC-AE77-7946-8897-2E4655155611}" destId="{7D2065CF-9889-F243-B22C-1768AD182455}" srcOrd="1" destOrd="0" presId="urn:microsoft.com/office/officeart/2005/8/layout/pList1"/>
    <dgm:cxn modelId="{2E26B3B0-64BF-7C4F-AAC7-8B72C8FA7B30}" type="presParOf" srcId="{CE839EB1-92C3-2F4F-8FC8-9E737DDAA1AD}" destId="{EF5A5062-6946-B84F-94F9-5AFA47D660DA}" srcOrd="5" destOrd="0" presId="urn:microsoft.com/office/officeart/2005/8/layout/pList1"/>
    <dgm:cxn modelId="{8C0BABB1-0842-5B4A-9ADD-E8FD35A4D381}" type="presParOf" srcId="{CE839EB1-92C3-2F4F-8FC8-9E737DDAA1AD}" destId="{C1C769FB-6C49-AF44-83B8-3DA07E0CB90A}" srcOrd="6" destOrd="0" presId="urn:microsoft.com/office/officeart/2005/8/layout/pList1"/>
    <dgm:cxn modelId="{BBF8703A-6A82-8D43-B31A-815B3253F910}" type="presParOf" srcId="{C1C769FB-6C49-AF44-83B8-3DA07E0CB90A}" destId="{5FBC2BEC-6F47-6E42-8BAD-AADCF0457F47}" srcOrd="0" destOrd="0" presId="urn:microsoft.com/office/officeart/2005/8/layout/pList1"/>
    <dgm:cxn modelId="{0CA33A0A-61A0-E448-950A-45F97623AF29}" type="presParOf" srcId="{C1C769FB-6C49-AF44-83B8-3DA07E0CB90A}" destId="{5C43A691-F4FE-AD4D-A120-2E249538BA8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762C7-A290-D24F-BC53-CE5F4E6035FF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D41337-2350-E34B-9080-3F01C87155D9}">
      <dgm:prSet phldrT="[Text]" custT="1"/>
      <dgm:spPr/>
      <dgm:t>
        <a:bodyPr/>
        <a:lstStyle/>
        <a:p>
          <a:r>
            <a:rPr lang="en-US" sz="2000" b="1" dirty="0">
              <a:solidFill>
                <a:srgbClr val="FF0000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Water (NEMO)</a:t>
          </a:r>
        </a:p>
      </dgm:t>
    </dgm:pt>
    <dgm:pt modelId="{A111BB80-80BB-254C-BD40-95AAF5B0667A}" type="parTrans" cxnId="{F95E66E2-6CC0-C04C-A0FD-29E9816F53AC}">
      <dgm:prSet/>
      <dgm:spPr/>
      <dgm:t>
        <a:bodyPr/>
        <a:lstStyle/>
        <a:p>
          <a:endParaRPr lang="en-US"/>
        </a:p>
      </dgm:t>
    </dgm:pt>
    <dgm:pt modelId="{939211F9-3911-C541-8C03-65815C143371}" type="sibTrans" cxnId="{F95E66E2-6CC0-C04C-A0FD-29E9816F53AC}">
      <dgm:prSet/>
      <dgm:spPr/>
      <dgm:t>
        <a:bodyPr/>
        <a:lstStyle/>
        <a:p>
          <a:endParaRPr lang="en-US"/>
        </a:p>
      </dgm:t>
    </dgm:pt>
    <dgm:pt modelId="{95D1778D-B988-964D-A4D6-D2CC2C504443}">
      <dgm:prSet phldrT="[Text]" custT="1"/>
      <dgm:spPr/>
      <dgm:t>
        <a:bodyPr/>
        <a:lstStyle/>
        <a:p>
          <a:r>
            <a:rPr lang="en-US" sz="20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Land Use &amp; Climate Resilienc</a:t>
          </a:r>
          <a:r>
            <a: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y</a:t>
          </a:r>
        </a:p>
      </dgm:t>
    </dgm:pt>
    <dgm:pt modelId="{E181BBFC-FD79-6E41-A4EA-A02A7D4D3CA9}" type="parTrans" cxnId="{59CB4938-9F2F-2640-8CD7-21C74D47E0AD}">
      <dgm:prSet/>
      <dgm:spPr/>
      <dgm:t>
        <a:bodyPr/>
        <a:lstStyle/>
        <a:p>
          <a:endParaRPr lang="en-US"/>
        </a:p>
      </dgm:t>
    </dgm:pt>
    <dgm:pt modelId="{3B3389E2-3FDC-6E44-95DB-774E036165EB}" type="sibTrans" cxnId="{59CB4938-9F2F-2640-8CD7-21C74D47E0AD}">
      <dgm:prSet/>
      <dgm:spPr/>
      <dgm:t>
        <a:bodyPr/>
        <a:lstStyle/>
        <a:p>
          <a:endParaRPr lang="en-US"/>
        </a:p>
      </dgm:t>
    </dgm:pt>
    <dgm:pt modelId="{3B06BBDD-2020-6140-89AE-A2EC197B31A5}">
      <dgm:prSet phldrT="[Text]" custT="1"/>
      <dgm:spPr/>
      <dgm:t>
        <a:bodyPr/>
        <a:lstStyle/>
        <a:p>
          <a:r>
            <a:rPr lang="en-US" sz="2000" b="0" i="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Geospatial Tools &amp; Training</a:t>
          </a:r>
        </a:p>
      </dgm:t>
    </dgm:pt>
    <dgm:pt modelId="{2FEEF429-0774-2F4D-8D92-2809F5B2B639}" type="parTrans" cxnId="{CF3F4CE6-D538-D141-9A53-34C8792F56A8}">
      <dgm:prSet/>
      <dgm:spPr/>
      <dgm:t>
        <a:bodyPr/>
        <a:lstStyle/>
        <a:p>
          <a:endParaRPr lang="en-US"/>
        </a:p>
      </dgm:t>
    </dgm:pt>
    <dgm:pt modelId="{5093FD75-4036-144E-89D0-740D2484595D}" type="sibTrans" cxnId="{CF3F4CE6-D538-D141-9A53-34C8792F56A8}">
      <dgm:prSet/>
      <dgm:spPr/>
      <dgm:t>
        <a:bodyPr/>
        <a:lstStyle/>
        <a:p>
          <a:endParaRPr lang="en-US"/>
        </a:p>
      </dgm:t>
    </dgm:pt>
    <dgm:pt modelId="{EDCA0F8F-18C8-554A-9814-096F5782FCF7}">
      <dgm:prSet phldrT="[Text]" custT="1"/>
      <dgm:spPr/>
      <dgm:t>
        <a:bodyPr/>
        <a:lstStyle/>
        <a:p>
          <a:r>
            <a:rPr lang="en-US" sz="2000" b="0" i="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STEM &amp; Local Conservation</a:t>
          </a:r>
        </a:p>
      </dgm:t>
    </dgm:pt>
    <dgm:pt modelId="{0904357B-502B-F344-8456-AD9C44679154}" type="parTrans" cxnId="{8E3A3AD7-E2D7-584C-843A-0B2F7688CCAA}">
      <dgm:prSet/>
      <dgm:spPr/>
      <dgm:t>
        <a:bodyPr/>
        <a:lstStyle/>
        <a:p>
          <a:endParaRPr lang="en-US"/>
        </a:p>
      </dgm:t>
    </dgm:pt>
    <dgm:pt modelId="{BCF6E6B0-EA04-034C-9CC8-AFB28574273E}" type="sibTrans" cxnId="{8E3A3AD7-E2D7-584C-843A-0B2F7688CCAA}">
      <dgm:prSet/>
      <dgm:spPr/>
      <dgm:t>
        <a:bodyPr/>
        <a:lstStyle/>
        <a:p>
          <a:endParaRPr lang="en-US"/>
        </a:p>
      </dgm:t>
    </dgm:pt>
    <dgm:pt modelId="{CE839EB1-92C3-2F4F-8FC8-9E737DDAA1AD}" type="pres">
      <dgm:prSet presAssocID="{807762C7-A290-D24F-BC53-CE5F4E6035FF}" presName="Name0" presStyleCnt="0">
        <dgm:presLayoutVars>
          <dgm:dir/>
          <dgm:resizeHandles val="exact"/>
        </dgm:presLayoutVars>
      </dgm:prSet>
      <dgm:spPr/>
    </dgm:pt>
    <dgm:pt modelId="{1D833FA6-6FC1-2944-A2B1-AF2CE8177ECE}" type="pres">
      <dgm:prSet presAssocID="{B9D41337-2350-E34B-9080-3F01C87155D9}" presName="compNode" presStyleCnt="0"/>
      <dgm:spPr/>
    </dgm:pt>
    <dgm:pt modelId="{A54C123D-6A4D-B94D-BACD-30F1308BA6AB}" type="pres">
      <dgm:prSet presAssocID="{B9D41337-2350-E34B-9080-3F01C87155D9}" presName="pictRect" presStyleLbl="node1" presStyleIdx="0" presStyleCnt="4" custLinFactNeighborX="55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4FD2E8-4D46-FB4D-9EC9-6D5883F5BCFD}" type="pres">
      <dgm:prSet presAssocID="{B9D41337-2350-E34B-9080-3F01C87155D9}" presName="textRect" presStyleLbl="revTx" presStyleIdx="0" presStyleCnt="4">
        <dgm:presLayoutVars>
          <dgm:bulletEnabled val="1"/>
        </dgm:presLayoutVars>
      </dgm:prSet>
      <dgm:spPr/>
    </dgm:pt>
    <dgm:pt modelId="{C1102052-4154-974C-ACEE-DCC769C23B33}" type="pres">
      <dgm:prSet presAssocID="{939211F9-3911-C541-8C03-65815C143371}" presName="sibTrans" presStyleLbl="sibTrans2D1" presStyleIdx="0" presStyleCnt="0"/>
      <dgm:spPr/>
    </dgm:pt>
    <dgm:pt modelId="{6614F50A-94A0-FA45-833F-C1CD52BB41E1}" type="pres">
      <dgm:prSet presAssocID="{95D1778D-B988-964D-A4D6-D2CC2C504443}" presName="compNode" presStyleCnt="0"/>
      <dgm:spPr/>
    </dgm:pt>
    <dgm:pt modelId="{FF36E6D5-F82E-2742-AB74-F2AA18D91C64}" type="pres">
      <dgm:prSet presAssocID="{95D1778D-B988-964D-A4D6-D2CC2C504443}" presName="pictRect" presStyleLbl="nod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4559C1-5410-3845-9167-B0165BA61951}" type="pres">
      <dgm:prSet presAssocID="{95D1778D-B988-964D-A4D6-D2CC2C504443}" presName="textRect" presStyleLbl="revTx" presStyleIdx="1" presStyleCnt="4">
        <dgm:presLayoutVars>
          <dgm:bulletEnabled val="1"/>
        </dgm:presLayoutVars>
      </dgm:prSet>
      <dgm:spPr/>
    </dgm:pt>
    <dgm:pt modelId="{D4A923D8-F202-5642-A9D9-76337646D7DF}" type="pres">
      <dgm:prSet presAssocID="{3B3389E2-3FDC-6E44-95DB-774E036165EB}" presName="sibTrans" presStyleLbl="sibTrans2D1" presStyleIdx="0" presStyleCnt="0"/>
      <dgm:spPr/>
    </dgm:pt>
    <dgm:pt modelId="{878B24CC-AE77-7946-8897-2E4655155611}" type="pres">
      <dgm:prSet presAssocID="{3B06BBDD-2020-6140-89AE-A2EC197B31A5}" presName="compNode" presStyleCnt="0"/>
      <dgm:spPr/>
    </dgm:pt>
    <dgm:pt modelId="{6C6975E0-8591-BA4C-892B-05F8FD423BC8}" type="pres">
      <dgm:prSet presAssocID="{3B06BBDD-2020-6140-89AE-A2EC197B31A5}" presName="pictRect" presStyleLbl="nod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2065CF-9889-F243-B22C-1768AD182455}" type="pres">
      <dgm:prSet presAssocID="{3B06BBDD-2020-6140-89AE-A2EC197B31A5}" presName="textRect" presStyleLbl="revTx" presStyleIdx="2" presStyleCnt="4">
        <dgm:presLayoutVars>
          <dgm:bulletEnabled val="1"/>
        </dgm:presLayoutVars>
      </dgm:prSet>
      <dgm:spPr/>
    </dgm:pt>
    <dgm:pt modelId="{EF5A5062-6946-B84F-94F9-5AFA47D660DA}" type="pres">
      <dgm:prSet presAssocID="{5093FD75-4036-144E-89D0-740D2484595D}" presName="sibTrans" presStyleLbl="sibTrans2D1" presStyleIdx="0" presStyleCnt="0"/>
      <dgm:spPr/>
    </dgm:pt>
    <dgm:pt modelId="{C1C769FB-6C49-AF44-83B8-3DA07E0CB90A}" type="pres">
      <dgm:prSet presAssocID="{EDCA0F8F-18C8-554A-9814-096F5782FCF7}" presName="compNode" presStyleCnt="0"/>
      <dgm:spPr/>
    </dgm:pt>
    <dgm:pt modelId="{5FBC2BEC-6F47-6E42-8BAD-AADCF0457F47}" type="pres">
      <dgm:prSet presAssocID="{EDCA0F8F-18C8-554A-9814-096F5782FCF7}" presName="pictRect" presStyleLbl="nod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C43A691-F4FE-AD4D-A120-2E249538BA8B}" type="pres">
      <dgm:prSet presAssocID="{EDCA0F8F-18C8-554A-9814-096F5782FCF7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97D7B52A-2D4A-C64C-9917-5E0DDCC4A55D}" type="presOf" srcId="{B9D41337-2350-E34B-9080-3F01C87155D9}" destId="{AF4FD2E8-4D46-FB4D-9EC9-6D5883F5BCFD}" srcOrd="0" destOrd="0" presId="urn:microsoft.com/office/officeart/2005/8/layout/pList1"/>
    <dgm:cxn modelId="{59CB4938-9F2F-2640-8CD7-21C74D47E0AD}" srcId="{807762C7-A290-D24F-BC53-CE5F4E6035FF}" destId="{95D1778D-B988-964D-A4D6-D2CC2C504443}" srcOrd="1" destOrd="0" parTransId="{E181BBFC-FD79-6E41-A4EA-A02A7D4D3CA9}" sibTransId="{3B3389E2-3FDC-6E44-95DB-774E036165EB}"/>
    <dgm:cxn modelId="{3D222856-39F4-CC48-98FD-08F2E70D1131}" type="presOf" srcId="{3B06BBDD-2020-6140-89AE-A2EC197B31A5}" destId="{7D2065CF-9889-F243-B22C-1768AD182455}" srcOrd="0" destOrd="0" presId="urn:microsoft.com/office/officeart/2005/8/layout/pList1"/>
    <dgm:cxn modelId="{F64F2460-A2E2-7C4F-9094-7CD9C1EA3AF6}" type="presOf" srcId="{939211F9-3911-C541-8C03-65815C143371}" destId="{C1102052-4154-974C-ACEE-DCC769C23B33}" srcOrd="0" destOrd="0" presId="urn:microsoft.com/office/officeart/2005/8/layout/pList1"/>
    <dgm:cxn modelId="{40581C66-3B72-1545-8896-1F413CB0D648}" type="presOf" srcId="{5093FD75-4036-144E-89D0-740D2484595D}" destId="{EF5A5062-6946-B84F-94F9-5AFA47D660DA}" srcOrd="0" destOrd="0" presId="urn:microsoft.com/office/officeart/2005/8/layout/pList1"/>
    <dgm:cxn modelId="{C59CBB9B-EF7D-4E4D-A889-2F5715027A0B}" type="presOf" srcId="{807762C7-A290-D24F-BC53-CE5F4E6035FF}" destId="{CE839EB1-92C3-2F4F-8FC8-9E737DDAA1AD}" srcOrd="0" destOrd="0" presId="urn:microsoft.com/office/officeart/2005/8/layout/pList1"/>
    <dgm:cxn modelId="{110FF4B8-FB86-0141-9E4B-6C817D67E58B}" type="presOf" srcId="{3B3389E2-3FDC-6E44-95DB-774E036165EB}" destId="{D4A923D8-F202-5642-A9D9-76337646D7DF}" srcOrd="0" destOrd="0" presId="urn:microsoft.com/office/officeart/2005/8/layout/pList1"/>
    <dgm:cxn modelId="{8E3A3AD7-E2D7-584C-843A-0B2F7688CCAA}" srcId="{807762C7-A290-D24F-BC53-CE5F4E6035FF}" destId="{EDCA0F8F-18C8-554A-9814-096F5782FCF7}" srcOrd="3" destOrd="0" parTransId="{0904357B-502B-F344-8456-AD9C44679154}" sibTransId="{BCF6E6B0-EA04-034C-9CC8-AFB28574273E}"/>
    <dgm:cxn modelId="{48E625DC-7B25-5647-BA90-9F94EF27E620}" type="presOf" srcId="{EDCA0F8F-18C8-554A-9814-096F5782FCF7}" destId="{5C43A691-F4FE-AD4D-A120-2E249538BA8B}" srcOrd="0" destOrd="0" presId="urn:microsoft.com/office/officeart/2005/8/layout/pList1"/>
    <dgm:cxn modelId="{F95E66E2-6CC0-C04C-A0FD-29E9816F53AC}" srcId="{807762C7-A290-D24F-BC53-CE5F4E6035FF}" destId="{B9D41337-2350-E34B-9080-3F01C87155D9}" srcOrd="0" destOrd="0" parTransId="{A111BB80-80BB-254C-BD40-95AAF5B0667A}" sibTransId="{939211F9-3911-C541-8C03-65815C143371}"/>
    <dgm:cxn modelId="{CF3F4CE6-D538-D141-9A53-34C8792F56A8}" srcId="{807762C7-A290-D24F-BC53-CE5F4E6035FF}" destId="{3B06BBDD-2020-6140-89AE-A2EC197B31A5}" srcOrd="2" destOrd="0" parTransId="{2FEEF429-0774-2F4D-8D92-2809F5B2B639}" sibTransId="{5093FD75-4036-144E-89D0-740D2484595D}"/>
    <dgm:cxn modelId="{A575DEE6-6EE4-A64E-9C42-7ACEC8CDA9D8}" type="presOf" srcId="{95D1778D-B988-964D-A4D6-D2CC2C504443}" destId="{324559C1-5410-3845-9167-B0165BA61951}" srcOrd="0" destOrd="0" presId="urn:microsoft.com/office/officeart/2005/8/layout/pList1"/>
    <dgm:cxn modelId="{BE1BD8E9-B25E-4A4B-89E8-7509EA80069C}" type="presParOf" srcId="{CE839EB1-92C3-2F4F-8FC8-9E737DDAA1AD}" destId="{1D833FA6-6FC1-2944-A2B1-AF2CE8177ECE}" srcOrd="0" destOrd="0" presId="urn:microsoft.com/office/officeart/2005/8/layout/pList1"/>
    <dgm:cxn modelId="{122865A7-E4CB-DC41-B2FE-B9EBE38D495F}" type="presParOf" srcId="{1D833FA6-6FC1-2944-A2B1-AF2CE8177ECE}" destId="{A54C123D-6A4D-B94D-BACD-30F1308BA6AB}" srcOrd="0" destOrd="0" presId="urn:microsoft.com/office/officeart/2005/8/layout/pList1"/>
    <dgm:cxn modelId="{D4D6D08C-9639-9243-A6BA-F4B338692F34}" type="presParOf" srcId="{1D833FA6-6FC1-2944-A2B1-AF2CE8177ECE}" destId="{AF4FD2E8-4D46-FB4D-9EC9-6D5883F5BCFD}" srcOrd="1" destOrd="0" presId="urn:microsoft.com/office/officeart/2005/8/layout/pList1"/>
    <dgm:cxn modelId="{31DAE069-683B-0A48-9386-D25F09555F0A}" type="presParOf" srcId="{CE839EB1-92C3-2F4F-8FC8-9E737DDAA1AD}" destId="{C1102052-4154-974C-ACEE-DCC769C23B33}" srcOrd="1" destOrd="0" presId="urn:microsoft.com/office/officeart/2005/8/layout/pList1"/>
    <dgm:cxn modelId="{8BE3FF79-A230-A94E-BCF9-BDD74080E4DA}" type="presParOf" srcId="{CE839EB1-92C3-2F4F-8FC8-9E737DDAA1AD}" destId="{6614F50A-94A0-FA45-833F-C1CD52BB41E1}" srcOrd="2" destOrd="0" presId="urn:microsoft.com/office/officeart/2005/8/layout/pList1"/>
    <dgm:cxn modelId="{6ACDBDEE-6069-7940-A2F3-97A26EF39A95}" type="presParOf" srcId="{6614F50A-94A0-FA45-833F-C1CD52BB41E1}" destId="{FF36E6D5-F82E-2742-AB74-F2AA18D91C64}" srcOrd="0" destOrd="0" presId="urn:microsoft.com/office/officeart/2005/8/layout/pList1"/>
    <dgm:cxn modelId="{3048AAAE-F209-394A-82D2-6112421AA7EB}" type="presParOf" srcId="{6614F50A-94A0-FA45-833F-C1CD52BB41E1}" destId="{324559C1-5410-3845-9167-B0165BA61951}" srcOrd="1" destOrd="0" presId="urn:microsoft.com/office/officeart/2005/8/layout/pList1"/>
    <dgm:cxn modelId="{41034BF4-E833-BA47-9805-5C483232140E}" type="presParOf" srcId="{CE839EB1-92C3-2F4F-8FC8-9E737DDAA1AD}" destId="{D4A923D8-F202-5642-A9D9-76337646D7DF}" srcOrd="3" destOrd="0" presId="urn:microsoft.com/office/officeart/2005/8/layout/pList1"/>
    <dgm:cxn modelId="{F969A265-7B23-4B4A-849B-038F23884B07}" type="presParOf" srcId="{CE839EB1-92C3-2F4F-8FC8-9E737DDAA1AD}" destId="{878B24CC-AE77-7946-8897-2E4655155611}" srcOrd="4" destOrd="0" presId="urn:microsoft.com/office/officeart/2005/8/layout/pList1"/>
    <dgm:cxn modelId="{C598C437-D159-5F4A-95C7-01B5E84A31E2}" type="presParOf" srcId="{878B24CC-AE77-7946-8897-2E4655155611}" destId="{6C6975E0-8591-BA4C-892B-05F8FD423BC8}" srcOrd="0" destOrd="0" presId="urn:microsoft.com/office/officeart/2005/8/layout/pList1"/>
    <dgm:cxn modelId="{EAFDB567-1316-8848-91F0-85DAB9805A8F}" type="presParOf" srcId="{878B24CC-AE77-7946-8897-2E4655155611}" destId="{7D2065CF-9889-F243-B22C-1768AD182455}" srcOrd="1" destOrd="0" presId="urn:microsoft.com/office/officeart/2005/8/layout/pList1"/>
    <dgm:cxn modelId="{2E26B3B0-64BF-7C4F-AAC7-8B72C8FA7B30}" type="presParOf" srcId="{CE839EB1-92C3-2F4F-8FC8-9E737DDAA1AD}" destId="{EF5A5062-6946-B84F-94F9-5AFA47D660DA}" srcOrd="5" destOrd="0" presId="urn:microsoft.com/office/officeart/2005/8/layout/pList1"/>
    <dgm:cxn modelId="{8C0BABB1-0842-5B4A-9ADD-E8FD35A4D381}" type="presParOf" srcId="{CE839EB1-92C3-2F4F-8FC8-9E737DDAA1AD}" destId="{C1C769FB-6C49-AF44-83B8-3DA07E0CB90A}" srcOrd="6" destOrd="0" presId="urn:microsoft.com/office/officeart/2005/8/layout/pList1"/>
    <dgm:cxn modelId="{BBF8703A-6A82-8D43-B31A-815B3253F910}" type="presParOf" srcId="{C1C769FB-6C49-AF44-83B8-3DA07E0CB90A}" destId="{5FBC2BEC-6F47-6E42-8BAD-AADCF0457F47}" srcOrd="0" destOrd="0" presId="urn:microsoft.com/office/officeart/2005/8/layout/pList1"/>
    <dgm:cxn modelId="{0CA33A0A-61A0-E448-950A-45F97623AF29}" type="presParOf" srcId="{C1C769FB-6C49-AF44-83B8-3DA07E0CB90A}" destId="{5C43A691-F4FE-AD4D-A120-2E249538BA8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123D-6A4D-B94D-BACD-30F1308BA6AB}">
      <dsp:nvSpPr>
        <dsp:cNvPr id="0" name=""/>
        <dsp:cNvSpPr/>
      </dsp:nvSpPr>
      <dsp:spPr>
        <a:xfrm>
          <a:off x="18460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FD2E8-4D46-FB4D-9EC9-6D5883F5BCFD}">
      <dsp:nvSpPr>
        <dsp:cNvPr id="0" name=""/>
        <dsp:cNvSpPr/>
      </dsp:nvSpPr>
      <dsp:spPr>
        <a:xfrm>
          <a:off x="5103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Water (NEMO)</a:t>
          </a:r>
        </a:p>
      </dsp:txBody>
      <dsp:txXfrm>
        <a:off x="5103" y="2677903"/>
        <a:ext cx="2428604" cy="901012"/>
      </dsp:txXfrm>
    </dsp:sp>
    <dsp:sp modelId="{FF36E6D5-F82E-2742-AB74-F2AA18D91C64}">
      <dsp:nvSpPr>
        <dsp:cNvPr id="0" name=""/>
        <dsp:cNvSpPr/>
      </dsp:nvSpPr>
      <dsp:spPr>
        <a:xfrm>
          <a:off x="2676670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559C1-5410-3845-9167-B0165BA61951}">
      <dsp:nvSpPr>
        <dsp:cNvPr id="0" name=""/>
        <dsp:cNvSpPr/>
      </dsp:nvSpPr>
      <dsp:spPr>
        <a:xfrm>
          <a:off x="2676670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Land Use &amp; Climate Resilienc</a:t>
          </a:r>
          <a:r>
            <a:rPr lang="en-US" sz="20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y</a:t>
          </a:r>
        </a:p>
      </dsp:txBody>
      <dsp:txXfrm>
        <a:off x="2676670" y="2677903"/>
        <a:ext cx="2428604" cy="901012"/>
      </dsp:txXfrm>
    </dsp:sp>
    <dsp:sp modelId="{6C6975E0-8591-BA4C-892B-05F8FD423BC8}">
      <dsp:nvSpPr>
        <dsp:cNvPr id="0" name=""/>
        <dsp:cNvSpPr/>
      </dsp:nvSpPr>
      <dsp:spPr>
        <a:xfrm>
          <a:off x="5348236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2065CF-9889-F243-B22C-1768AD182455}">
      <dsp:nvSpPr>
        <dsp:cNvPr id="0" name=""/>
        <dsp:cNvSpPr/>
      </dsp:nvSpPr>
      <dsp:spPr>
        <a:xfrm>
          <a:off x="5348236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Geospatial Tools &amp; Training</a:t>
          </a:r>
        </a:p>
      </dsp:txBody>
      <dsp:txXfrm>
        <a:off x="5348236" y="2677903"/>
        <a:ext cx="2428604" cy="901012"/>
      </dsp:txXfrm>
    </dsp:sp>
    <dsp:sp modelId="{5FBC2BEC-6F47-6E42-8BAD-AADCF0457F47}">
      <dsp:nvSpPr>
        <dsp:cNvPr id="0" name=""/>
        <dsp:cNvSpPr/>
      </dsp:nvSpPr>
      <dsp:spPr>
        <a:xfrm>
          <a:off x="8019803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3A691-F4FE-AD4D-A120-2E249538BA8B}">
      <dsp:nvSpPr>
        <dsp:cNvPr id="0" name=""/>
        <dsp:cNvSpPr/>
      </dsp:nvSpPr>
      <dsp:spPr>
        <a:xfrm>
          <a:off x="8019803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STEM &amp; Local Conservation</a:t>
          </a:r>
        </a:p>
      </dsp:txBody>
      <dsp:txXfrm>
        <a:off x="8019803" y="2677903"/>
        <a:ext cx="2428604" cy="901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123D-6A4D-B94D-BACD-30F1308BA6AB}">
      <dsp:nvSpPr>
        <dsp:cNvPr id="0" name=""/>
        <dsp:cNvSpPr/>
      </dsp:nvSpPr>
      <dsp:spPr>
        <a:xfrm>
          <a:off x="18460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FD2E8-4D46-FB4D-9EC9-6D5883F5BCFD}">
      <dsp:nvSpPr>
        <dsp:cNvPr id="0" name=""/>
        <dsp:cNvSpPr/>
      </dsp:nvSpPr>
      <dsp:spPr>
        <a:xfrm>
          <a:off x="5103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Water (NEMO)</a:t>
          </a:r>
        </a:p>
      </dsp:txBody>
      <dsp:txXfrm>
        <a:off x="5103" y="2677903"/>
        <a:ext cx="2428604" cy="901012"/>
      </dsp:txXfrm>
    </dsp:sp>
    <dsp:sp modelId="{FF36E6D5-F82E-2742-AB74-F2AA18D91C64}">
      <dsp:nvSpPr>
        <dsp:cNvPr id="0" name=""/>
        <dsp:cNvSpPr/>
      </dsp:nvSpPr>
      <dsp:spPr>
        <a:xfrm>
          <a:off x="2676670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559C1-5410-3845-9167-B0165BA61951}">
      <dsp:nvSpPr>
        <dsp:cNvPr id="0" name=""/>
        <dsp:cNvSpPr/>
      </dsp:nvSpPr>
      <dsp:spPr>
        <a:xfrm>
          <a:off x="2676670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Land Use &amp; Climate Resilienc</a:t>
          </a:r>
          <a:r>
            <a:rPr lang="en-US" sz="20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y</a:t>
          </a:r>
        </a:p>
      </dsp:txBody>
      <dsp:txXfrm>
        <a:off x="2676670" y="2677903"/>
        <a:ext cx="2428604" cy="901012"/>
      </dsp:txXfrm>
    </dsp:sp>
    <dsp:sp modelId="{6C6975E0-8591-BA4C-892B-05F8FD423BC8}">
      <dsp:nvSpPr>
        <dsp:cNvPr id="0" name=""/>
        <dsp:cNvSpPr/>
      </dsp:nvSpPr>
      <dsp:spPr>
        <a:xfrm>
          <a:off x="5348236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2065CF-9889-F243-B22C-1768AD182455}">
      <dsp:nvSpPr>
        <dsp:cNvPr id="0" name=""/>
        <dsp:cNvSpPr/>
      </dsp:nvSpPr>
      <dsp:spPr>
        <a:xfrm>
          <a:off x="5348236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Geospatial Tools &amp; Training</a:t>
          </a:r>
        </a:p>
      </dsp:txBody>
      <dsp:txXfrm>
        <a:off x="5348236" y="2677903"/>
        <a:ext cx="2428604" cy="901012"/>
      </dsp:txXfrm>
    </dsp:sp>
    <dsp:sp modelId="{5FBC2BEC-6F47-6E42-8BAD-AADCF0457F47}">
      <dsp:nvSpPr>
        <dsp:cNvPr id="0" name=""/>
        <dsp:cNvSpPr/>
      </dsp:nvSpPr>
      <dsp:spPr>
        <a:xfrm>
          <a:off x="8019803" y="1004594"/>
          <a:ext cx="2428604" cy="1673308"/>
        </a:xfrm>
        <a:prstGeom prst="roundRect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3A691-F4FE-AD4D-A120-2E249538BA8B}">
      <dsp:nvSpPr>
        <dsp:cNvPr id="0" name=""/>
        <dsp:cNvSpPr/>
      </dsp:nvSpPr>
      <dsp:spPr>
        <a:xfrm>
          <a:off x="8019803" y="2677903"/>
          <a:ext cx="2428604" cy="901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2"/>
              </a:solidFill>
              <a:latin typeface="Calibri" panose="020F0502020204030204" pitchFamily="34" charset="0"/>
              <a:ea typeface="Trebuchet MS" charset="0"/>
              <a:cs typeface="Calibri" panose="020F0502020204030204" pitchFamily="34" charset="0"/>
            </a:rPr>
            <a:t>STEM &amp; Local Conservation</a:t>
          </a:r>
        </a:p>
      </dsp:txBody>
      <dsp:txXfrm>
        <a:off x="8019803" y="2677903"/>
        <a:ext cx="2428604" cy="901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84054-66BF-264F-8033-FB5D145A2CC9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4AB4-59E4-6D4C-817F-8B0F3E1DF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4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DBCC6-9325-E448-BB22-EC047C212D56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DE78E-5FBF-974C-B667-C455A67BB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8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2099DD08-BEC2-4733-B913-7D1F63AE20B9}" type="slidenum">
              <a:rPr lang="en-US">
                <a:latin typeface="Arial" charset="0"/>
              </a:rPr>
              <a:pPr eaLnBrk="1" hangingPunct="1"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Villanova</a:t>
            </a:r>
          </a:p>
        </p:txBody>
      </p:sp>
    </p:spTree>
    <p:extLst>
      <p:ext uri="{BB962C8B-B14F-4D97-AF65-F5344CB8AC3E}">
        <p14:creationId xmlns:p14="http://schemas.microsoft.com/office/powerpoint/2010/main" val="92507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051FA-9DE3-42C9-8BA8-4F299B0AED4B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58904"/>
            <a:ext cx="5852160" cy="4322206"/>
          </a:xfrm>
          <a:noFill/>
          <a:ln/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lIns="96649" tIns="48324" rIns="96649" bIns="48324"/>
          <a:lstStyle/>
          <a:p>
            <a:endParaRPr lang="en-US" sz="1700" dirty="0">
              <a:latin typeface="Helvetica" pitchFamily="34" charset="0"/>
              <a:sym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23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17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90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43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use chart &amp; town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5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65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1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2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72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65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27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C927-400D-6A4C-8840-1ED511706C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5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C927-400D-6A4C-8840-1ED511706C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3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1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9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62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9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2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DE78E-5FBF-974C-B667-C455A67BB6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0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85BC-FCA5-4B02-81D8-CD20B9BBAD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97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E559B0D7-845D-4736-9FD9-461A2983BCA8}" type="slidenum">
              <a:rPr lang="en-US">
                <a:latin typeface="Arial" charset="0"/>
              </a:rPr>
              <a:pPr eaLnBrk="1" hangingPunct="1"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5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85289" indent="-302034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208137" indent="-241628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91392" indent="-241628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174647" indent="-241628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657901" indent="-2416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141157" indent="-2416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624412" indent="-2416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4107666" indent="-2416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1BE4D0C0-4EB4-4884-8C98-FC990F61FB0E}" type="slidenum">
              <a:rPr lang="en-US">
                <a:latin typeface="Arial" charset="0"/>
              </a:rPr>
              <a:pPr eaLnBrk="1" hangingPunct="1"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C447AEFB-D5D3-4031-8A21-60F0E1734154}" type="slidenum">
              <a:rPr lang="en-US">
                <a:latin typeface="Arial" charset="0"/>
              </a:rPr>
              <a:pPr eaLnBrk="1" hangingPunct="1"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8904"/>
            <a:ext cx="5364480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0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3285889" y="419698"/>
            <a:ext cx="129882" cy="7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78706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796974-FDBB-4A0C-A352-3AC10CA98D10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52A88B2-FB03-45D3-88FF-F28EE4B80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2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fld id="{0D9449B9-6ECF-7444-9932-9986A532A4FE}" type="datetimeFigureOut">
              <a:rPr lang="en-US" smtClean="0"/>
              <a:pPr/>
              <a:t>3/22/18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fld id="{722CD574-AEAF-A040-A611-85DA276A8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8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/>
          <a:lstStyle/>
          <a:p>
            <a:fld id="{18BF2A8F-4D96-402D-AA14-3A01ED5D894F}" type="datetimeFigureOut">
              <a:rPr lang="en-US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/>
          <a:lstStyle/>
          <a:p>
            <a:fld id="{53450CCB-B88F-4AD6-AE1B-424D0667D73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56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3285889" y="419698"/>
            <a:ext cx="129882" cy="71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410047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375047"/>
            <a:ext cx="11620500" cy="91082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4800"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53766"/>
            <a:ext cx="11358563" cy="4339828"/>
          </a:xfrm>
          <a:prstGeom prst="rect">
            <a:avLst/>
          </a:prstGeom>
        </p:spPr>
        <p:txBody>
          <a:bodyPr lIns="64274" tIns="32137" rIns="64274" bIns="32137"/>
          <a:lstStyle>
            <a:lvl1pPr>
              <a:defRPr sz="3200">
                <a:solidFill>
                  <a:schemeClr val="tx2"/>
                </a:solidFill>
                <a:latin typeface="Calibri"/>
                <a:cs typeface="Calibri"/>
              </a:defRPr>
            </a:lvl1pPr>
            <a:lvl2pPr>
              <a:defRPr>
                <a:latin typeface="Candara"/>
              </a:defRPr>
            </a:lvl2pPr>
            <a:lvl3pPr>
              <a:defRPr>
                <a:latin typeface="Candara"/>
              </a:defRPr>
            </a:lvl3pPr>
            <a:lvl4pPr>
              <a:defRPr>
                <a:latin typeface="Candara"/>
              </a:defRPr>
            </a:lvl4pPr>
            <a:lvl5pPr>
              <a:defRPr>
                <a:latin typeface="Canda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9948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348" y="2675558"/>
            <a:ext cx="9877723" cy="3450208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0197" y="338216"/>
            <a:ext cx="10971609" cy="125238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789" y="6249666"/>
            <a:ext cx="5049739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fld id="{9FD09591-315D-514E-A7E0-55BBAA63A85E}" type="datetime1">
              <a:rPr lang="en-US"/>
              <a:pPr>
                <a:defRPr/>
              </a:pPr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74" y="6249666"/>
            <a:ext cx="5049737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22099" y="6249666"/>
            <a:ext cx="1547812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fld id="{3FAB83CB-83A7-924F-9693-C91F4DD30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49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049"/>
            <a:ext cx="11200805" cy="535781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73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1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01" y="436617"/>
            <a:ext cx="12013407" cy="6250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74919" y="-1854398"/>
            <a:ext cx="3411141" cy="1065609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1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375047"/>
            <a:ext cx="11620500" cy="910828"/>
          </a:xfrm>
          <a:prstGeom prst="rect">
            <a:avLst/>
          </a:prstGeom>
        </p:spPr>
        <p:txBody>
          <a:bodyPr lIns="91421" tIns="45711" rIns="91421" bIns="45711"/>
          <a:lstStyle>
            <a:lvl1pPr>
              <a:defRPr sz="4800">
                <a:latin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53766"/>
            <a:ext cx="11358563" cy="4339828"/>
          </a:xfrm>
          <a:prstGeom prst="rect">
            <a:avLst/>
          </a:prstGeom>
        </p:spPr>
        <p:txBody>
          <a:bodyPr lIns="64274" tIns="32137" rIns="64274" bIns="32137"/>
          <a:lstStyle>
            <a:lvl1pPr>
              <a:defRPr sz="3200">
                <a:solidFill>
                  <a:schemeClr val="tx2"/>
                </a:solidFill>
                <a:latin typeface="Calibri"/>
                <a:cs typeface="Calibri"/>
              </a:defRPr>
            </a:lvl1pPr>
            <a:lvl2pPr>
              <a:defRPr>
                <a:latin typeface="Candara"/>
              </a:defRPr>
            </a:lvl2pPr>
            <a:lvl3pPr>
              <a:defRPr>
                <a:latin typeface="Candara"/>
              </a:defRPr>
            </a:lvl3pPr>
            <a:lvl4pPr>
              <a:defRPr>
                <a:latin typeface="Candara"/>
              </a:defRPr>
            </a:lvl4pPr>
            <a:lvl5pPr>
              <a:defRPr>
                <a:latin typeface="Candar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8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348" y="2675558"/>
            <a:ext cx="9877723" cy="3450208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0197" y="338216"/>
            <a:ext cx="10971609" cy="125238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>
                <a:latin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789" y="6249666"/>
            <a:ext cx="5049739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fld id="{9FD09591-315D-514E-A7E0-55BBAA63A85E}" type="datetime1">
              <a:rPr lang="en-US"/>
              <a:pPr>
                <a:defRPr/>
              </a:pPr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74" y="6249666"/>
            <a:ext cx="5049737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22099" y="6249666"/>
            <a:ext cx="1547812" cy="36611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/>
            </a:lvl1pPr>
          </a:lstStyle>
          <a:p>
            <a:pPr>
              <a:defRPr/>
            </a:pPr>
            <a:fld id="{3FAB83CB-83A7-924F-9693-C91F4DD30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049"/>
            <a:ext cx="11200805" cy="1949052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4400"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47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21" tIns="45711" rIns="91421" bIns="4571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fld id="{CA80035A-FD80-46DF-89C3-C164B8E26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fld id="{946CEB0F-6F70-4883-991C-25F76AF39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01" y="436617"/>
            <a:ext cx="12013407" cy="6250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74919" y="-1854398"/>
            <a:ext cx="3411141" cy="106560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0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8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671" y="1474986"/>
            <a:ext cx="11358563" cy="4519414"/>
          </a:xfrm>
          <a:prstGeom prst="rect">
            <a:avLst/>
          </a:prstGeom>
          <a:solidFill>
            <a:srgbClr val="FFFFFF"/>
          </a:solidFill>
        </p:spPr>
        <p:txBody>
          <a:bodyPr lIns="64274" tIns="32137" rIns="64274" bIns="32137"/>
          <a:lstStyle>
            <a:lvl1pPr>
              <a:defRPr sz="2800">
                <a:latin typeface="Candara"/>
              </a:defRPr>
            </a:lvl1pPr>
            <a:lvl2pPr>
              <a:defRPr>
                <a:latin typeface="Candara"/>
              </a:defRPr>
            </a:lvl2pPr>
            <a:lvl3pPr>
              <a:defRPr>
                <a:latin typeface="Candara"/>
              </a:defRPr>
            </a:lvl3pPr>
            <a:lvl4pPr>
              <a:defRPr>
                <a:latin typeface="Candara"/>
              </a:defRPr>
            </a:lvl4pPr>
            <a:lvl5pPr>
              <a:defRPr>
                <a:latin typeface="Candar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77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049"/>
            <a:ext cx="11200805" cy="535781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301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 userDrawn="1"/>
        </p:nvSpPr>
        <p:spPr bwMode="auto">
          <a:xfrm>
            <a:off x="0" y="1"/>
            <a:ext cx="12192000" cy="428625"/>
          </a:xfrm>
          <a:prstGeom prst="rect">
            <a:avLst/>
          </a:prstGeom>
          <a:solidFill>
            <a:srgbClr val="0000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133" y="110308"/>
            <a:ext cx="4422328" cy="2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+mj-lt"/>
          <a:ea typeface="+mj-ea"/>
          <a:cs typeface="+mj-cs"/>
          <a:sym typeface="Franklin Gothic Demi Cond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5pPr>
      <a:lvl6pPr marL="321424"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6pPr>
      <a:lvl7pPr marL="642849"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7pPr>
      <a:lvl8pPr marL="964274"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8pPr>
      <a:lvl9pPr marL="1285697" algn="ctr" rtl="0" eaLnBrk="1" fontAlgn="base" hangingPunct="1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9pPr>
    </p:titleStyle>
    <p:bodyStyle>
      <a:lvl1pPr marL="241068" indent="-24106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4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27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69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1"/>
            <a:ext cx="12192000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0" y="428627"/>
            <a:ext cx="12192000" cy="776883"/>
          </a:xfrm>
          <a:prstGeom prst="rect">
            <a:avLst/>
          </a:prstGeom>
          <a:solidFill>
            <a:srgbClr val="082C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250" y="482203"/>
            <a:ext cx="12013407" cy="62507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Franklin Gothic Demi Cond" charset="0"/>
              </a:rPr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434" y="1422226"/>
            <a:ext cx="9786937" cy="43487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Franklin Gothic Demi Cond" charset="0"/>
              </a:rPr>
              <a:t>Click to edit Master text styles</a:t>
            </a:r>
          </a:p>
          <a:p>
            <a:pPr lvl="1"/>
            <a:r>
              <a:rPr lang="en-US" dirty="0">
                <a:sym typeface="Franklin Gothic Demi Cond" charset="0"/>
              </a:rPr>
              <a:t>Second level</a:t>
            </a:r>
          </a:p>
          <a:p>
            <a:pPr lvl="2"/>
            <a:r>
              <a:rPr lang="en-US" dirty="0">
                <a:sym typeface="Franklin Gothic Medium Cond" charset="0"/>
              </a:rPr>
              <a:t>Third level</a:t>
            </a:r>
          </a:p>
          <a:p>
            <a:pPr lvl="3"/>
            <a:r>
              <a:rPr lang="en-US" dirty="0">
                <a:sym typeface="Franklin Gothic Medium Cond" charset="0"/>
              </a:rPr>
              <a:t>Fourth level</a:t>
            </a:r>
          </a:p>
          <a:p>
            <a:pPr lvl="4"/>
            <a:r>
              <a:rPr lang="en-US" dirty="0">
                <a:sym typeface="Franklin Gothic Medium Cond" charset="0"/>
              </a:rPr>
              <a:t>Fifth level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4381502" y="3750471"/>
            <a:ext cx="4464844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3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  <a:sym typeface="Franklin Gothic Book" charset="0"/>
              </a:rPr>
              <a:t>Center for Land Use Education and Research at the University of Connecticut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59844-E271-EA48-9E55-8F40C7F9A2A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1632" y="-3276"/>
            <a:ext cx="1191802" cy="430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166F5-8C08-4C44-B9B8-FDED21926A8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695344" y="86087"/>
            <a:ext cx="4326704" cy="2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14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711" r:id="rId4"/>
    <p:sldLayoutId id="2147483713" r:id="rId5"/>
    <p:sldLayoutId id="2147483717" r:id="rId6"/>
    <p:sldLayoutId id="214748371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/>
          <a:ea typeface="+mj-ea"/>
          <a:cs typeface="Calibri"/>
          <a:sym typeface="Franklin Gothic Demi C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AAAAAA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AAAAAA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AAAAAA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AAAAAA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5pPr>
      <a:lvl6pPr marL="321424" algn="l" rtl="0" fontAlgn="base">
        <a:spcBef>
          <a:spcPct val="0"/>
        </a:spcBef>
        <a:spcAft>
          <a:spcPct val="0"/>
        </a:spcAft>
        <a:defRPr sz="5100">
          <a:solidFill>
            <a:srgbClr val="999999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6pPr>
      <a:lvl7pPr marL="642849" algn="l" rtl="0" fontAlgn="base">
        <a:spcBef>
          <a:spcPct val="0"/>
        </a:spcBef>
        <a:spcAft>
          <a:spcPct val="0"/>
        </a:spcAft>
        <a:defRPr sz="5100">
          <a:solidFill>
            <a:srgbClr val="999999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7pPr>
      <a:lvl8pPr marL="964274" algn="l" rtl="0" fontAlgn="base">
        <a:spcBef>
          <a:spcPct val="0"/>
        </a:spcBef>
        <a:spcAft>
          <a:spcPct val="0"/>
        </a:spcAft>
        <a:defRPr sz="5100">
          <a:solidFill>
            <a:srgbClr val="999999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8pPr>
      <a:lvl9pPr marL="1285697" algn="l" rtl="0" fontAlgn="base">
        <a:spcBef>
          <a:spcPct val="0"/>
        </a:spcBef>
        <a:spcAft>
          <a:spcPct val="0"/>
        </a:spcAft>
        <a:defRPr sz="5100">
          <a:solidFill>
            <a:srgbClr val="999999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9pPr>
    </p:titleStyle>
    <p:bodyStyle>
      <a:lvl1pPr marL="241068" indent="-241068" algn="l" rtl="0" eaLnBrk="0" fontAlgn="base" hangingPunct="0">
        <a:lnSpc>
          <a:spcPct val="130000"/>
        </a:lnSpc>
        <a:spcBef>
          <a:spcPts val="352"/>
        </a:spcBef>
        <a:spcAft>
          <a:spcPct val="0"/>
        </a:spcAft>
        <a:defRPr sz="3400">
          <a:solidFill>
            <a:schemeClr val="bg1"/>
          </a:solidFill>
          <a:latin typeface="Calibri"/>
          <a:ea typeface="+mn-ea"/>
          <a:cs typeface="Calibri"/>
          <a:sym typeface="Franklin Gothic Demi Cond" charset="0"/>
        </a:defRPr>
      </a:lvl1pPr>
      <a:lvl2pPr marL="410709" indent="-267853" algn="l" rtl="0" eaLnBrk="0" fontAlgn="base" hangingPunct="0">
        <a:spcBef>
          <a:spcPts val="492"/>
        </a:spcBef>
        <a:spcAft>
          <a:spcPct val="0"/>
        </a:spcAft>
        <a:buSzPct val="93000"/>
        <a:buChar char="•"/>
        <a:defRPr sz="2500">
          <a:solidFill>
            <a:schemeClr val="bg1"/>
          </a:solidFill>
          <a:latin typeface="Calibri"/>
          <a:ea typeface="+mn-ea"/>
          <a:cs typeface="Calibri"/>
          <a:sym typeface="Franklin Gothic Demi Cond" charset="0"/>
        </a:defRPr>
      </a:lvl2pPr>
      <a:lvl3pPr marL="589278" indent="-267853" algn="l" rtl="0" eaLnBrk="0" fontAlgn="base" hangingPunct="0">
        <a:spcBef>
          <a:spcPts val="492"/>
        </a:spcBef>
        <a:spcAft>
          <a:spcPct val="0"/>
        </a:spcAft>
        <a:buSzPct val="93000"/>
        <a:buChar char="•"/>
        <a:defRPr sz="2200">
          <a:solidFill>
            <a:schemeClr val="bg1"/>
          </a:solidFill>
          <a:latin typeface="Calibri"/>
          <a:ea typeface="+mn-ea"/>
          <a:cs typeface="Calibri"/>
          <a:sym typeface="Franklin Gothic Medium Cond" charset="0"/>
        </a:defRPr>
      </a:lvl3pPr>
      <a:lvl4pPr marL="767846" indent="-267853" algn="l" rtl="0" eaLnBrk="0" fontAlgn="base" hangingPunct="0">
        <a:spcBef>
          <a:spcPts val="492"/>
        </a:spcBef>
        <a:spcAft>
          <a:spcPct val="0"/>
        </a:spcAft>
        <a:buSzPct val="93000"/>
        <a:buChar char="•"/>
        <a:defRPr sz="2200">
          <a:solidFill>
            <a:schemeClr val="bg1"/>
          </a:solidFill>
          <a:latin typeface="Calibri"/>
          <a:ea typeface="+mn-ea"/>
          <a:cs typeface="Calibri"/>
          <a:sym typeface="Franklin Gothic Medium Cond" charset="0"/>
        </a:defRPr>
      </a:lvl4pPr>
      <a:lvl5pPr marL="946417" indent="-267853" algn="l" rtl="0" eaLnBrk="0" fontAlgn="base" hangingPunct="0">
        <a:spcBef>
          <a:spcPts val="492"/>
        </a:spcBef>
        <a:spcAft>
          <a:spcPct val="0"/>
        </a:spcAft>
        <a:buSzPct val="93000"/>
        <a:buChar char="•"/>
        <a:defRPr sz="2200">
          <a:solidFill>
            <a:schemeClr val="bg1"/>
          </a:solidFill>
          <a:latin typeface="Calibri"/>
          <a:ea typeface="+mn-ea"/>
          <a:cs typeface="Calibri"/>
          <a:sym typeface="Franklin Gothic Medium Cond" charset="0"/>
        </a:defRPr>
      </a:lvl5pPr>
      <a:lvl6pPr marL="1267841" indent="-267853" algn="l" rtl="0" fontAlgn="base">
        <a:spcBef>
          <a:spcPts val="492"/>
        </a:spcBef>
        <a:spcAft>
          <a:spcPct val="0"/>
        </a:spcAft>
        <a:buSzPct val="93000"/>
        <a:buChar char="•"/>
        <a:defRPr sz="2200">
          <a:solidFill>
            <a:srgbClr val="082C53"/>
          </a:solidFill>
          <a:latin typeface="Franklin Gothic Medium Cond" charset="0"/>
          <a:ea typeface="+mn-ea"/>
          <a:cs typeface="+mn-cs"/>
          <a:sym typeface="Franklin Gothic Medium Cond" charset="0"/>
        </a:defRPr>
      </a:lvl6pPr>
      <a:lvl7pPr marL="1589265" indent="-267853" algn="l" rtl="0" fontAlgn="base">
        <a:spcBef>
          <a:spcPts val="492"/>
        </a:spcBef>
        <a:spcAft>
          <a:spcPct val="0"/>
        </a:spcAft>
        <a:buSzPct val="93000"/>
        <a:buChar char="•"/>
        <a:defRPr sz="2200">
          <a:solidFill>
            <a:srgbClr val="082C53"/>
          </a:solidFill>
          <a:latin typeface="Franklin Gothic Medium Cond" charset="0"/>
          <a:ea typeface="+mn-ea"/>
          <a:cs typeface="+mn-cs"/>
          <a:sym typeface="Franklin Gothic Medium Cond" charset="0"/>
        </a:defRPr>
      </a:lvl7pPr>
      <a:lvl8pPr marL="1910689" indent="-267853" algn="l" rtl="0" fontAlgn="base">
        <a:spcBef>
          <a:spcPts val="492"/>
        </a:spcBef>
        <a:spcAft>
          <a:spcPct val="0"/>
        </a:spcAft>
        <a:buSzPct val="93000"/>
        <a:buChar char="•"/>
        <a:defRPr sz="2200">
          <a:solidFill>
            <a:srgbClr val="082C53"/>
          </a:solidFill>
          <a:latin typeface="Franklin Gothic Medium Cond" charset="0"/>
          <a:ea typeface="+mn-ea"/>
          <a:cs typeface="+mn-cs"/>
          <a:sym typeface="Franklin Gothic Medium Cond" charset="0"/>
        </a:defRPr>
      </a:lvl8pPr>
      <a:lvl9pPr marL="2232115" indent="-267853" algn="l" rtl="0" fontAlgn="base">
        <a:spcBef>
          <a:spcPts val="492"/>
        </a:spcBef>
        <a:spcAft>
          <a:spcPct val="0"/>
        </a:spcAft>
        <a:buSzPct val="93000"/>
        <a:buChar char="•"/>
        <a:defRPr sz="2200">
          <a:solidFill>
            <a:srgbClr val="082C53"/>
          </a:solidFill>
          <a:latin typeface="Franklin Gothic Medium Cond" charset="0"/>
          <a:ea typeface="+mn-ea"/>
          <a:cs typeface="+mn-cs"/>
          <a:sym typeface="Franklin Gothic Medium Cond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 userDrawn="1"/>
        </p:nvSpPr>
        <p:spPr bwMode="auto">
          <a:xfrm>
            <a:off x="0" y="1"/>
            <a:ext cx="12192000" cy="428625"/>
          </a:xfrm>
          <a:prstGeom prst="rect">
            <a:avLst/>
          </a:prstGeom>
          <a:solidFill>
            <a:srgbClr val="0000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173" y="96785"/>
            <a:ext cx="4694179" cy="2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12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+mj-lt"/>
          <a:ea typeface="+mj-ea"/>
          <a:cs typeface="+mj-cs"/>
          <a:sym typeface="Franklin Gothic Demi Con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rgbClr val="082C53"/>
          </a:solidFill>
          <a:latin typeface="Franklin Gothic Demi Cond" charset="0"/>
          <a:ea typeface="ヒラギノ角ゴ ProN W6" charset="0"/>
          <a:cs typeface="ヒラギノ角ゴ ProN W6" charset="0"/>
          <a:sym typeface="Franklin Gothic Demi Cond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4.tiff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tiff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84.tiff"/><Relationship Id="rId4" Type="http://schemas.openxmlformats.org/officeDocument/2006/relationships/image" Target="../media/image92.jpeg"/><Relationship Id="rId9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nemo.uconn.edu/ms4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10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teco.uconn.ed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dickson@uconn.ed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hyperlink" Target="mailto:Michael.dietz@uconn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5FD7B-F2B6-5647-87FB-146A0C77D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0" b="5346"/>
          <a:stretch/>
        </p:blipFill>
        <p:spPr>
          <a:xfrm>
            <a:off x="0" y="-745494"/>
            <a:ext cx="12191999" cy="7603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346" y="120829"/>
            <a:ext cx="3309484" cy="954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David Dickson</a:t>
            </a:r>
          </a:p>
          <a:p>
            <a:r>
              <a:rPr lang="en-US" sz="1400" dirty="0">
                <a:solidFill>
                  <a:schemeClr val="tx2"/>
                </a:solidFill>
                <a:latin typeface="Calibri"/>
                <a:cs typeface="Calibri"/>
              </a:rPr>
              <a:t>NEMO Program </a:t>
            </a:r>
          </a:p>
          <a:p>
            <a:r>
              <a:rPr lang="en-US" sz="1400" dirty="0">
                <a:solidFill>
                  <a:schemeClr val="tx2"/>
                </a:solidFill>
                <a:latin typeface="Calibri"/>
                <a:cs typeface="Calibri"/>
              </a:rPr>
              <a:t>Center for Land Use Education &amp; Research</a:t>
            </a:r>
          </a:p>
          <a:p>
            <a:r>
              <a:rPr lang="en-US" sz="1400" dirty="0">
                <a:solidFill>
                  <a:schemeClr val="tx2"/>
                </a:solidFill>
                <a:latin typeface="Calibri"/>
                <a:cs typeface="Calibri"/>
              </a:rPr>
              <a:t>University of Connecticut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9454" y="3743214"/>
            <a:ext cx="933309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ea typeface="Franklin Gothic Book" charset="0"/>
                <a:cs typeface="Gill Sans" panose="020B0502020104020203" pitchFamily="34" charset="-79"/>
              </a:rPr>
              <a:t>LID in CT:</a:t>
            </a:r>
          </a:p>
          <a:p>
            <a:pPr algn="ctr"/>
            <a:r>
              <a:rPr lang="en-US" sz="6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50800">
                    <a:schemeClr val="bg2">
                      <a:alpha val="40000"/>
                    </a:schemeClr>
                  </a:glow>
                </a:effectLst>
                <a:latin typeface="Gill Sans" panose="020B0502020104020203" pitchFamily="34" charset="-79"/>
                <a:ea typeface="Franklin Gothic Book" charset="0"/>
                <a:cs typeface="Gill Sans" panose="020B0502020104020203" pitchFamily="34" charset="-79"/>
              </a:rPr>
              <a:t>Where are We &amp; </a:t>
            </a:r>
          </a:p>
          <a:p>
            <a:pPr algn="ctr"/>
            <a:r>
              <a:rPr lang="en-US" sz="60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50800">
                    <a:schemeClr val="bg2">
                      <a:alpha val="40000"/>
                    </a:schemeClr>
                  </a:glow>
                </a:effectLst>
                <a:latin typeface="Gill Sans" panose="020B0502020104020203" pitchFamily="34" charset="-79"/>
                <a:ea typeface="Franklin Gothic Book" charset="0"/>
                <a:cs typeface="Gill Sans" panose="020B0502020104020203" pitchFamily="34" charset="-79"/>
              </a:rPr>
              <a:t>Where are We Going?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7" y="120829"/>
            <a:ext cx="1444505" cy="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06858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D27DDD-00FE-9C4F-938F-9F7F428C77A8}"/>
              </a:ext>
            </a:extLst>
          </p:cNvPr>
          <p:cNvGrpSpPr/>
          <p:nvPr/>
        </p:nvGrpSpPr>
        <p:grpSpPr>
          <a:xfrm>
            <a:off x="2018666" y="1166793"/>
            <a:ext cx="8500107" cy="5691207"/>
            <a:chOff x="1524003" y="1"/>
            <a:chExt cx="9143999" cy="68684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7061" y="1"/>
              <a:ext cx="4840941" cy="3320884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3600" y="3321313"/>
              <a:ext cx="4724400" cy="3547184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4497" y="3320887"/>
              <a:ext cx="4408433" cy="3537115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3" y="3"/>
              <a:ext cx="4408433" cy="3306325"/>
            </a:xfrm>
            <a:prstGeom prst="rect">
              <a:avLst/>
            </a:prstGeom>
            <a:ln w="12700" cmpd="sng">
              <a:solidFill>
                <a:srgbClr val="FF0000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37" y="521119"/>
            <a:ext cx="11200805" cy="535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en-US" sz="4000" dirty="0">
                <a:latin typeface="Franklin Gothic Book" charset="0"/>
              </a:rPr>
              <a:t>Development =&gt; Impervious Surfaces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425440" y="2773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09920" y="2773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84240" y="276352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11452" y="301879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68720" y="3007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68720" y="2753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543040" y="251968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425440" y="3007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25440" y="3261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40960" y="3515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140960" y="325452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425440" y="3515360"/>
            <a:ext cx="284480" cy="25400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8504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274" y="2407668"/>
            <a:ext cx="6017494" cy="35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274" y="2366370"/>
            <a:ext cx="6017494" cy="36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Rectangle 4"/>
          <p:cNvSpPr>
            <a:spLocks noGrp="1" noChangeArrowheads="1"/>
          </p:cNvSpPr>
          <p:nvPr>
            <p:ph type="title"/>
          </p:nvPr>
        </p:nvSpPr>
        <p:spPr>
          <a:xfrm>
            <a:off x="287808" y="566318"/>
            <a:ext cx="12192000" cy="491135"/>
          </a:xfrm>
        </p:spPr>
        <p:txBody>
          <a:bodyPr vert="horz" wrap="square" lIns="35713" tIns="35713" rIns="84435" bIns="35713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40180" algn="l"/>
            <a:r>
              <a:rPr lang="en-US" sz="4000" dirty="0">
                <a:latin typeface="Franklin Gothic Book" charset="0"/>
              </a:rPr>
              <a:t>Impervious surfaces shift the land’s response to rainfall</a:t>
            </a:r>
          </a:p>
        </p:txBody>
      </p:sp>
      <p:pic>
        <p:nvPicPr>
          <p:cNvPr id="49157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3"/>
          <a:stretch>
            <a:fillRect/>
          </a:stretch>
        </p:blipFill>
        <p:spPr bwMode="auto">
          <a:xfrm>
            <a:off x="2747367" y="3171157"/>
            <a:ext cx="6402586" cy="32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4" r="2016" b="12608"/>
          <a:stretch>
            <a:fillRect/>
          </a:stretch>
        </p:blipFill>
        <p:spPr bwMode="auto">
          <a:xfrm>
            <a:off x="3122414" y="3171156"/>
            <a:ext cx="5946056" cy="282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5" r="1924" b="12608"/>
          <a:stretch>
            <a:fillRect/>
          </a:stretch>
        </p:blipFill>
        <p:spPr bwMode="auto">
          <a:xfrm>
            <a:off x="3122414" y="3171156"/>
            <a:ext cx="6017494" cy="282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517" y="2332883"/>
            <a:ext cx="1482328" cy="106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496470" y="3509368"/>
            <a:ext cx="2351240" cy="1763613"/>
            <a:chOff x="0" y="0"/>
            <a:chExt cx="2105" cy="1580"/>
          </a:xfrm>
        </p:grpSpPr>
        <p:sp>
          <p:nvSpPr>
            <p:cNvPr id="282638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6" cy="158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latin typeface="Calibri"/>
                <a:cs typeface="Calibri"/>
              </a:endParaRPr>
            </a:p>
          </p:txBody>
        </p:sp>
        <p:sp>
          <p:nvSpPr>
            <p:cNvPr id="282639" name="Rectangle 11"/>
            <p:cNvSpPr>
              <a:spLocks/>
            </p:cNvSpPr>
            <p:nvPr/>
          </p:nvSpPr>
          <p:spPr bwMode="auto">
            <a:xfrm>
              <a:off x="357" y="54"/>
              <a:ext cx="174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80" bIns="0" anchor="ctr">
              <a:spAutoFit/>
            </a:bodyPr>
            <a:lstStyle/>
            <a:p>
              <a:pPr marL="39064"/>
              <a:r>
                <a:rPr lang="en-US" sz="2800" dirty="0">
                  <a:solidFill>
                    <a:srgbClr val="000000"/>
                  </a:solidFill>
                  <a:latin typeface="Calibri"/>
                  <a:cs typeface="Calibri"/>
                  <a:sym typeface="Arial" charset="0"/>
                </a:rPr>
                <a:t>More Runoff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506516" y="4410992"/>
            <a:ext cx="2969494" cy="478012"/>
            <a:chOff x="0" y="-84"/>
            <a:chExt cx="2659" cy="427"/>
          </a:xfrm>
        </p:grpSpPr>
        <p:sp>
          <p:nvSpPr>
            <p:cNvPr id="282636" name="Line 13"/>
            <p:cNvSpPr>
              <a:spLocks noChangeShapeType="1"/>
            </p:cNvSpPr>
            <p:nvPr/>
          </p:nvSpPr>
          <p:spPr bwMode="auto">
            <a:xfrm rot="10800000" flipH="1">
              <a:off x="0" y="334"/>
              <a:ext cx="684" cy="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latin typeface="Calibri"/>
                <a:cs typeface="Calibri"/>
              </a:endParaRPr>
            </a:p>
          </p:txBody>
        </p:sp>
        <p:sp>
          <p:nvSpPr>
            <p:cNvPr id="282637" name="Rectangle 14"/>
            <p:cNvSpPr>
              <a:spLocks/>
            </p:cNvSpPr>
            <p:nvPr/>
          </p:nvSpPr>
          <p:spPr bwMode="auto">
            <a:xfrm>
              <a:off x="703" y="-84"/>
              <a:ext cx="195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80" bIns="0" anchor="ctr">
              <a:spAutoFit/>
            </a:bodyPr>
            <a:lstStyle/>
            <a:p>
              <a:pPr marL="39064"/>
              <a:r>
                <a:rPr lang="en-US" sz="2800" dirty="0">
                  <a:solidFill>
                    <a:srgbClr val="000000"/>
                  </a:solidFill>
                  <a:latin typeface="Calibri"/>
                  <a:cs typeface="Calibri"/>
                  <a:sym typeface="Arial" charset="0"/>
                </a:rPr>
                <a:t>Arriving Faster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047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940" y="1623241"/>
            <a:ext cx="6404610" cy="4503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546499"/>
            <a:ext cx="11757660" cy="535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3600" dirty="0">
                <a:latin typeface="Franklin Gothic Book" charset="0"/>
              </a:rPr>
              <a:t>Stormwater is the/a top source of water pollution in the U.S. </a:t>
            </a:r>
          </a:p>
        </p:txBody>
      </p:sp>
    </p:spTree>
    <p:extLst>
      <p:ext uri="{BB962C8B-B14F-4D97-AF65-F5344CB8AC3E}">
        <p14:creationId xmlns:p14="http://schemas.microsoft.com/office/powerpoint/2010/main" val="325288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97230" y="0"/>
            <a:ext cx="1101852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24" tIns="0" rIns="164550" bIns="0" anchor="ctr"/>
          <a:lstStyle/>
          <a:p>
            <a:pPr algn="ctr"/>
            <a:r>
              <a:rPr lang="en-US" sz="3200" dirty="0"/>
              <a:t>Low Impact Development (LID)  Site Planning and Design Concepts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676400" y="1981200"/>
            <a:ext cx="838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8" tIns="0" rIns="45708" bIns="0"/>
          <a:lstStyle/>
          <a:p>
            <a:pPr marL="457200" indent="-4572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</a:rPr>
              <a:t>Originated in Maryland in 1990s</a:t>
            </a:r>
          </a:p>
          <a:p>
            <a:pPr marL="457200" indent="-4572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</a:rPr>
              <a:t>The goal: To preserve pre-development 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3200" dirty="0">
                <a:solidFill>
                  <a:schemeClr val="tx2"/>
                </a:solidFill>
              </a:rPr>
              <a:t>	hydrology 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Runoff volume and rate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Groundwater recharge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Stream </a:t>
            </a:r>
            <a:r>
              <a:rPr lang="en-US" sz="3200" dirty="0" err="1">
                <a:solidFill>
                  <a:schemeClr val="tx2"/>
                </a:solidFill>
              </a:rPr>
              <a:t>baseflow</a:t>
            </a:r>
            <a:endParaRPr lang="en-US" sz="3200" dirty="0">
              <a:solidFill>
                <a:schemeClr val="tx2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Runoff water quality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1" y="2777491"/>
            <a:ext cx="377666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03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580"/>
            <a:ext cx="3273005" cy="243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096000"/>
            <a:ext cx="1899022" cy="60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Photo courtesy of Steve Trinkaus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88928"/>
            <a:ext cx="11200805" cy="535781"/>
          </a:xfrm>
        </p:spPr>
        <p:txBody>
          <a:bodyPr/>
          <a:lstStyle/>
          <a:p>
            <a:r>
              <a:rPr lang="en-US" dirty="0"/>
              <a:t>Bioretention/rain gardens</a:t>
            </a:r>
          </a:p>
        </p:txBody>
      </p:sp>
      <p:pic>
        <p:nvPicPr>
          <p:cNvPr id="5" name="Picture 4" descr="P1010170.JPG">
            <a:extLst>
              <a:ext uri="{FF2B5EF4-FFF2-40B4-BE49-F238E27FC236}">
                <a16:creationId xmlns:a16="http://schemas.microsoft.com/office/drawing/2014/main" id="{94553810-2A9B-5940-96A8-914FA906B0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933" y="1211579"/>
            <a:ext cx="4386067" cy="3289551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7E86CF2-D4EB-B140-B7BC-C0E50D73E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111"/>
            <a:ext cx="4882753" cy="330588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EFB208B-F216-C646-9D98-C0685601364F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3005" y="1184835"/>
            <a:ext cx="4602265" cy="259849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F117A26-71E5-404B-ACBD-FCA5AD249951}"/>
              </a:ext>
            </a:extLst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7117" y="4400863"/>
            <a:ext cx="4671060" cy="245468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9F45C99-CA4C-E541-A0EB-263862A2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2625" y="3742241"/>
            <a:ext cx="3303436" cy="292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6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00050"/>
            <a:ext cx="8382000" cy="819150"/>
          </a:xfrm>
        </p:spPr>
        <p:txBody>
          <a:bodyPr vert="horz" wrap="square" lIns="96401" tIns="0" rIns="115682" bIns="0" numCol="1" anchor="ctr" anchorCtr="0" compatLnSpc="1">
            <a:prstTxWarp prst="textNoShape">
              <a:avLst/>
            </a:prstTxWarp>
          </a:bodyPr>
          <a:lstStyle/>
          <a:p>
            <a:pPr defTabSz="642938" eaLnBrk="1" hangingPunct="1"/>
            <a:r>
              <a:rPr lang="en-US" dirty="0"/>
              <a:t>Green Roofs</a:t>
            </a:r>
            <a:endParaRPr lang="en-US" i="1" dirty="0"/>
          </a:p>
        </p:txBody>
      </p:sp>
      <p:pic>
        <p:nvPicPr>
          <p:cNvPr id="266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188"/>
            <a:ext cx="3352800" cy="43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33900"/>
            <a:ext cx="38290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3783" y="6510337"/>
            <a:ext cx="11160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24" bIns="0"/>
          <a:lstStyle/>
          <a:p>
            <a:pPr marL="39688" algn="ctr" defTabSz="642938"/>
            <a:r>
              <a:rPr lang="en-US" sz="700" dirty="0">
                <a:solidFill>
                  <a:srgbClr val="FFFFFF"/>
                </a:solidFill>
                <a:latin typeface="Arial Black" pitchFamily="34" charset="0"/>
                <a:sym typeface="Arial Black" pitchFamily="34" charset="0"/>
              </a:rPr>
              <a:t>Stamford, CT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8214361" y="6626225"/>
            <a:ext cx="1463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24" bIns="0"/>
          <a:lstStyle/>
          <a:p>
            <a:pPr marL="39688" algn="ctr" defTabSz="642938"/>
            <a:r>
              <a:rPr lang="en-US" sz="700" dirty="0">
                <a:solidFill>
                  <a:srgbClr val="FFFFFF"/>
                </a:solidFill>
                <a:latin typeface="Arial Black" pitchFamily="34" charset="0"/>
                <a:sym typeface="Arial Black" pitchFamily="34" charset="0"/>
              </a:rPr>
              <a:t>Ledyard, CT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827770" y="3496468"/>
            <a:ext cx="11160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24" bIns="0"/>
          <a:lstStyle/>
          <a:p>
            <a:pPr marL="39688" algn="ctr" defTabSz="642938"/>
            <a:r>
              <a:rPr lang="en-US" sz="700" dirty="0">
                <a:latin typeface="Arial Black" pitchFamily="34" charset="0"/>
                <a:sym typeface="Arial Black" pitchFamily="34" charset="0"/>
              </a:rPr>
              <a:t>Chicago City Hall</a:t>
            </a:r>
          </a:p>
        </p:txBody>
      </p:sp>
      <p:pic>
        <p:nvPicPr>
          <p:cNvPr id="9" name="Picture 5" descr="IMG_5348">
            <a:extLst>
              <a:ext uri="{FF2B5EF4-FFF2-40B4-BE49-F238E27FC236}">
                <a16:creationId xmlns:a16="http://schemas.microsoft.com/office/drawing/2014/main" id="{8D0622B1-6D00-A24A-9189-F0695949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46" y="4314457"/>
            <a:ext cx="3374104" cy="253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3">
            <a:extLst>
              <a:ext uri="{FF2B5EF4-FFF2-40B4-BE49-F238E27FC236}">
                <a16:creationId xmlns:a16="http://schemas.microsoft.com/office/drawing/2014/main" id="{8EF48EE5-4AFC-CE4F-854A-874C63B95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42" y="1219200"/>
            <a:ext cx="441849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C178BDC9-4584-0A44-B393-A44B837F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62" y="4351948"/>
            <a:ext cx="3324961" cy="2493721"/>
          </a:xfr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FDC06DB-8ADC-A341-A2A2-B18E20BC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52116" y="1626257"/>
            <a:ext cx="3365803" cy="25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torrs Hall GR 1013.JPG">
            <a:extLst>
              <a:ext uri="{FF2B5EF4-FFF2-40B4-BE49-F238E27FC236}">
                <a16:creationId xmlns:a16="http://schemas.microsoft.com/office/drawing/2014/main" id="{B78AC19C-4AE4-5E4F-9841-762BD115B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737" y="1219200"/>
            <a:ext cx="4428805" cy="31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2735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Permeable Pavements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F3CC00F-47FF-0A4F-B161-2E68ED362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8" y="1220513"/>
            <a:ext cx="5817542" cy="4348163"/>
          </a:xfrm>
        </p:spPr>
      </p:pic>
      <p:pic>
        <p:nvPicPr>
          <p:cNvPr id="44035" name="Picture 3" descr="IMG_50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421"/>
            <a:ext cx="3449314" cy="25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7022" y="1203421"/>
            <a:ext cx="3402330" cy="24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790407"/>
            <a:ext cx="4601390" cy="3067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4823B-8AD7-7043-8088-AD59A70ECE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90" y="3677175"/>
            <a:ext cx="4231832" cy="3160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8E0E7-6F27-1347-A724-B56CFAC5A1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22" y="3611190"/>
            <a:ext cx="3402330" cy="32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85750"/>
            <a:ext cx="8686800" cy="1009651"/>
          </a:xfrm>
          <a:ln/>
        </p:spPr>
        <p:txBody>
          <a:bodyPr vert="horz" wrap="square" lIns="96401" tIns="0" rIns="115682" bIns="0" numCol="1" anchor="ctr" anchorCtr="0" compatLnSpc="1">
            <a:prstTxWarp prst="textNoShape">
              <a:avLst/>
            </a:prstTxWarp>
          </a:bodyPr>
          <a:lstStyle/>
          <a:p>
            <a:pPr defTabSz="642938"/>
            <a:r>
              <a:rPr lang="en-US" dirty="0"/>
              <a:t>Rainwater Harvesting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31963"/>
            <a:ext cx="8229600" cy="4398962"/>
          </a:xfrm>
          <a:ln/>
        </p:spPr>
        <p:txBody>
          <a:bodyPr vert="horz" wrap="square" lIns="32134" tIns="0" rIns="32134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Rain barrels</a:t>
            </a:r>
          </a:p>
          <a:p>
            <a:r>
              <a:rPr lang="en-US" dirty="0"/>
              <a:t>Cisterns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3341688"/>
            <a:ext cx="25717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313114"/>
            <a:ext cx="257175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182245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542213" y="5027614"/>
            <a:ext cx="1116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24" bIns="0"/>
          <a:lstStyle/>
          <a:p>
            <a:pPr marL="39688" algn="ctr" defTabSz="642938"/>
            <a:r>
              <a:rPr lang="en-US" sz="700">
                <a:solidFill>
                  <a:srgbClr val="FFFFFF"/>
                </a:solidFill>
                <a:latin typeface="Arial Black" pitchFamily="34" charset="0"/>
                <a:sym typeface="Arial Black" pitchFamily="34" charset="0"/>
              </a:rPr>
              <a:t>Haddam, CT</a:t>
            </a:r>
          </a:p>
        </p:txBody>
      </p:sp>
    </p:spTree>
    <p:extLst>
      <p:ext uri="{BB962C8B-B14F-4D97-AF65-F5344CB8AC3E}">
        <p14:creationId xmlns:p14="http://schemas.microsoft.com/office/powerpoint/2010/main" val="335583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A4BB2A-75E3-0A46-A60B-A692229B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949" y="1825625"/>
            <a:ext cx="5372100" cy="386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F73AD-29E3-D848-A5A1-77936A77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in  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FAFADD-326F-CD41-A89D-7151953FC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740" y="1580356"/>
            <a:ext cx="596382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Encouraged since 1991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Demos: Jordan Cove (1995 – 2005)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CT </a:t>
            </a:r>
            <a:r>
              <a:rPr lang="en-US" dirty="0" err="1"/>
              <a:t>Stormwater</a:t>
            </a:r>
            <a:r>
              <a:rPr lang="en-US" dirty="0"/>
              <a:t> Manual (2004) &amp; LID Appendix (2011)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Mostly carrots = modest number of practices</a:t>
            </a:r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865D7-A6C1-5046-8490-1DCA176CB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108" y="1263299"/>
            <a:ext cx="4198774" cy="5398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B273E-293B-774C-A25B-7A807E761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54" y="1925955"/>
            <a:ext cx="5683489" cy="37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514350" indent="-514350">
              <a:buAutoNum type="arabicPeriod"/>
            </a:pPr>
            <a:r>
              <a:rPr lang="en-US" b="1" dirty="0"/>
              <a:t>Mercifully brief intro to LID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Where are we?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 going?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5941B5A0-5992-B749-A8D0-8F2E5717D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172200" y="2543139"/>
            <a:ext cx="5181600" cy="291631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657350" y="482600"/>
            <a:ext cx="9010650" cy="623888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49475" y="1376621"/>
            <a:ext cx="4319507" cy="5207059"/>
          </a:xfrm>
        </p:spPr>
        <p:txBody>
          <a:bodyPr anchor="ctr"/>
          <a:lstStyle/>
          <a:p>
            <a:pPr marL="514350" indent="-514350">
              <a:buAutoNum type="arabicPeriod"/>
            </a:pPr>
            <a:r>
              <a:rPr lang="en-US" b="1" dirty="0"/>
              <a:t>Mercifully brief intro to LID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we?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 going?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B185B-EB78-F343-8C6C-C3108B36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07" y="1225774"/>
            <a:ext cx="8569363" cy="57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5590" y="617696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“Story Map”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6176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Research Summary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C02274E-3AC2-6A43-897D-450DFB92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Research on Local LID Policy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D97F424-AAE1-BE43-BCE9-F8B79A536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1962944"/>
            <a:ext cx="3238500" cy="4076700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838340B-BE9F-BD45-952C-BBFDF4C899DE}"/>
              </a:ext>
            </a:extLst>
          </p:cNvPr>
          <p:cNvGrpSpPr/>
          <p:nvPr/>
        </p:nvGrpSpPr>
        <p:grpSpPr>
          <a:xfrm>
            <a:off x="6353908" y="2441331"/>
            <a:ext cx="4314092" cy="2986454"/>
            <a:chOff x="457200" y="762000"/>
            <a:chExt cx="1828800" cy="12192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0E229CF-4218-FF4F-9521-F8C93CD7798D}"/>
                </a:ext>
              </a:extLst>
            </p:cNvPr>
            <p:cNvGrpSpPr/>
            <p:nvPr/>
          </p:nvGrpSpPr>
          <p:grpSpPr>
            <a:xfrm>
              <a:off x="457200" y="762000"/>
              <a:ext cx="1828800" cy="1219200"/>
              <a:chOff x="2579472" y="1897171"/>
              <a:chExt cx="7429500" cy="4572000"/>
            </a:xfrm>
          </p:grpSpPr>
          <p:pic>
            <p:nvPicPr>
              <p:cNvPr id="38" name="Picture 37" descr="mage result for laptop clip art">
                <a:extLst>
                  <a:ext uri="{FF2B5EF4-FFF2-40B4-BE49-F238E27FC236}">
                    <a16:creationId xmlns:a16="http://schemas.microsoft.com/office/drawing/2014/main" id="{46F55A1F-1097-C54C-A518-C0BD6C9D0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9472" y="1897171"/>
                <a:ext cx="7429500" cy="45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1919F06-14DA-5545-9F04-26CB4C1BF1C6}"/>
                  </a:ext>
                </a:extLst>
              </p:cNvPr>
              <p:cNvSpPr/>
              <p:nvPr/>
            </p:nvSpPr>
            <p:spPr bwMode="auto">
              <a:xfrm>
                <a:off x="6083300" y="5245100"/>
                <a:ext cx="381000" cy="1143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3B3DA85-FC9B-794C-8247-CC294F0AD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737" y="857419"/>
              <a:ext cx="1257163" cy="797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667766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Phase 1.	Web research (85 towns)</a:t>
            </a:r>
          </a:p>
          <a:p>
            <a:pPr algn="l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Phase 2. 	Phone interviews (79 towns)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we did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274" y="2741125"/>
            <a:ext cx="807703" cy="76572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174" y="3874553"/>
            <a:ext cx="2756542" cy="2756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126" y="4021015"/>
            <a:ext cx="3113546" cy="26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97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432" y="1667012"/>
            <a:ext cx="2278410" cy="295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83705" y="496981"/>
            <a:ext cx="8126458" cy="909210"/>
          </a:xfrm>
        </p:spPr>
        <p:txBody>
          <a:bodyPr/>
          <a:lstStyle/>
          <a:p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Strategies for incorporating LID</a:t>
            </a:r>
          </a:p>
        </p:txBody>
      </p:sp>
      <p:pic>
        <p:nvPicPr>
          <p:cNvPr id="5" name="Picture 4" descr="Screen Shot 2016-04-01 at 12.51.3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786" y="1519591"/>
            <a:ext cx="2207247" cy="282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6-04-01 at 12.58.17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30" y="4143621"/>
            <a:ext cx="3912769" cy="256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92109" y="4621260"/>
            <a:ext cx="190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Reg</a:t>
            </a:r>
            <a:r>
              <a:rPr lang="en-US" sz="2800" dirty="0">
                <a:solidFill>
                  <a:schemeClr val="tx2"/>
                </a:solidFill>
              </a:rPr>
              <a:t> by </a:t>
            </a:r>
            <a:r>
              <a:rPr lang="en-US" sz="2800" dirty="0" err="1">
                <a:solidFill>
                  <a:schemeClr val="tx2"/>
                </a:solidFill>
              </a:rPr>
              <a:t>reg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4746" y="1519592"/>
            <a:ext cx="1905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Technical manual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4660" y="6058033"/>
            <a:ext cx="190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619581426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482203"/>
            <a:ext cx="11537157" cy="625078"/>
          </a:xfrm>
        </p:spPr>
        <p:txBody>
          <a:bodyPr/>
          <a:lstStyle/>
          <a:p>
            <a:pPr algn="l"/>
            <a:r>
              <a:rPr lang="en-US" sz="4400" dirty="0">
                <a:latin typeface="Franklin Gothic Book"/>
                <a:cs typeface="Franklin Gothic Book"/>
              </a:rPr>
              <a:t>How to Quantify?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06" y="1766281"/>
            <a:ext cx="3356046" cy="4348163"/>
          </a:xfrm>
        </p:spPr>
      </p:pic>
      <p:pic>
        <p:nvPicPr>
          <p:cNvPr id="7" name="Picture 2" descr="ttp://clipartsign.com/upload/2015/12/20/desktop-computer-design-free-clip-ar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6578" y="656303"/>
            <a:ext cx="1592143" cy="13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6-04-01 at 12.46.15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25" y="2449488"/>
            <a:ext cx="3955553" cy="398055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006418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070" y="482203"/>
            <a:ext cx="11548587" cy="62507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General Support for LID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51" y="1960105"/>
            <a:ext cx="4048941" cy="29312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3251" y="4891306"/>
            <a:ext cx="3701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54 of 85 towns mention </a:t>
            </a:r>
            <a:r>
              <a:rPr lang="en-US" sz="24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796" y="1960105"/>
            <a:ext cx="4141543" cy="29368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98235" y="4918758"/>
            <a:ext cx="3938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65 of 85 towns mention </a:t>
            </a:r>
            <a:r>
              <a:rPr lang="en-US" sz="24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reducing impervious surfaces</a:t>
            </a:r>
          </a:p>
        </p:txBody>
      </p:sp>
    </p:spTree>
    <p:extLst>
      <p:ext uri="{BB962C8B-B14F-4D97-AF65-F5344CB8AC3E}">
        <p14:creationId xmlns:p14="http://schemas.microsoft.com/office/powerpoint/2010/main" val="214033932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Specific Regulations</a:t>
            </a:r>
            <a:r>
              <a:rPr lang="en-US" dirty="0"/>
              <a:t>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409950" y="3143250"/>
            <a:ext cx="914400" cy="91440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863" y="1579461"/>
            <a:ext cx="7842738" cy="5172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3566304" y="3197637"/>
            <a:ext cx="6187296" cy="1465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rgbClr val="FF0000"/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287108" y="1579462"/>
            <a:ext cx="0" cy="3168385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>
            <a:solidFill>
              <a:srgbClr val="FF0000"/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566304" y="3807770"/>
            <a:ext cx="15958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GENERAL CONSERVATION POLICIES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9942" y="3814725"/>
            <a:ext cx="250082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SPECIFIC REGULATIONS RELATED TO STORMWATER</a:t>
            </a:r>
          </a:p>
        </p:txBody>
      </p:sp>
    </p:spTree>
    <p:extLst>
      <p:ext uri="{BB962C8B-B14F-4D97-AF65-F5344CB8AC3E}">
        <p14:creationId xmlns:p14="http://schemas.microsoft.com/office/powerpoint/2010/main" val="17147434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Top 5 LID Drivers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430" y="1983662"/>
            <a:ext cx="7075488" cy="46672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 rot="2792324">
            <a:off x="3962566" y="4975689"/>
            <a:ext cx="874540" cy="1608938"/>
          </a:xfrm>
          <a:prstGeom prst="ellipse">
            <a:avLst/>
          </a:prstGeom>
          <a:noFill/>
          <a:ln w="47625">
            <a:solidFill>
              <a:srgbClr val="0E76FF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rot="2792324">
            <a:off x="5777298" y="5073744"/>
            <a:ext cx="897511" cy="1582224"/>
          </a:xfrm>
          <a:prstGeom prst="ellipse">
            <a:avLst/>
          </a:prstGeom>
          <a:noFill/>
          <a:ln w="47625">
            <a:solidFill>
              <a:srgbClr val="0E76FF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795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Top 5 LID Barriers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10" y="1474986"/>
            <a:ext cx="6751638" cy="5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42943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514350" indent="-514350">
              <a:buAutoNum type="arabicPeriod"/>
            </a:pPr>
            <a:r>
              <a:rPr lang="en-US" b="1" dirty="0"/>
              <a:t>Mercifully brief intro to LID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we?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Where are we going?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7EC7336-F0CD-8A4E-B3A6-90A1213DFA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142"/>
            <a:ext cx="5181600" cy="38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6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D9CE5-35A1-9F48-B3D3-7E424F5B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New Drivers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EAD866-9A8D-E34C-BC6F-FA07670AAD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3532" y="1825625"/>
            <a:ext cx="411893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F43D74-C3CC-7549-AA2B-75810B2CE9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31464"/>
            <a:ext cx="5181600" cy="39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92" y="365475"/>
            <a:ext cx="8400604" cy="894952"/>
          </a:xfrm>
        </p:spPr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UConn CLEAR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94846838"/>
              </p:ext>
            </p:extLst>
          </p:nvPr>
        </p:nvGraphicFramePr>
        <p:xfrm>
          <a:off x="702169" y="1809104"/>
          <a:ext cx="10453511" cy="458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6788A4-D0EC-6B49-B717-F72D5BC87FE4}"/>
              </a:ext>
            </a:extLst>
          </p:cNvPr>
          <p:cNvSpPr txBox="1"/>
          <p:nvPr/>
        </p:nvSpPr>
        <p:spPr>
          <a:xfrm>
            <a:off x="702169" y="5393521"/>
            <a:ext cx="10091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Mission</a:t>
            </a:r>
            <a:r>
              <a:rPr lang="en-US" sz="2600" dirty="0">
                <a:solidFill>
                  <a:schemeClr val="accent2"/>
                </a:solidFill>
              </a:rPr>
              <a:t>: </a:t>
            </a:r>
            <a:r>
              <a:rPr lang="en-US" sz="2600" dirty="0">
                <a:solidFill>
                  <a:schemeClr val="bg1"/>
                </a:solidFill>
              </a:rPr>
              <a:t>Provide information and assistance to land use decision makers and other audiences in support of better land use decisions, healthier natural resources, and more resilient communities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70FC8-97E0-4A4D-9238-1518C429142B}"/>
              </a:ext>
            </a:extLst>
          </p:cNvPr>
          <p:cNvSpPr txBox="1"/>
          <p:nvPr/>
        </p:nvSpPr>
        <p:spPr>
          <a:xfrm>
            <a:off x="702169" y="1260427"/>
            <a:ext cx="988738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</a:rPr>
              <a:t>Established 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</a:rPr>
              <a:t>Depts. of Extension and  Natural Resources &amp; Environment, &amp; CT Sea Grant</a:t>
            </a:r>
          </a:p>
        </p:txBody>
      </p:sp>
    </p:spTree>
    <p:extLst>
      <p:ext uri="{BB962C8B-B14F-4D97-AF65-F5344CB8AC3E}">
        <p14:creationId xmlns:p14="http://schemas.microsoft.com/office/powerpoint/2010/main" val="20437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08C3-1C4A-AE49-87FC-68E18301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1: A New MS4 General 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E925-75E5-5E41-935F-79675888F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108" y="1353488"/>
            <a:ext cx="6643255" cy="52956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MS4: </a:t>
            </a:r>
            <a:r>
              <a:rPr lang="en-US" sz="3600" dirty="0"/>
              <a:t>Municipal Separate Storm Sewer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Part of CWA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Address Nonpoint Source Pollution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Original 2004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Updated in 2016, effective 2017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52508F-955F-4249-BF58-750BED3842A6}"/>
              </a:ext>
            </a:extLst>
          </p:cNvPr>
          <p:cNvGrpSpPr/>
          <p:nvPr/>
        </p:nvGrpSpPr>
        <p:grpSpPr>
          <a:xfrm>
            <a:off x="8025732" y="1649805"/>
            <a:ext cx="3608135" cy="4702977"/>
            <a:chOff x="1087120" y="1357611"/>
            <a:chExt cx="4074160" cy="52639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0ADA4B-2BB1-1A4F-BFED-4E984031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120" y="1357611"/>
              <a:ext cx="4074160" cy="5263921"/>
            </a:xfrm>
            <a:prstGeom prst="rect">
              <a:avLst/>
            </a:prstGeom>
            <a:effectLst/>
            <a:scene3d>
              <a:camera prst="orthographicFront"/>
              <a:lightRig rig="threePt" dir="t"/>
            </a:scene3d>
            <a:sp3d extrusionH="50800">
              <a:bevelT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8B9CF6-AB75-1742-A59D-CD36F004AEA5}"/>
                </a:ext>
              </a:extLst>
            </p:cNvPr>
            <p:cNvSpPr/>
            <p:nvPr/>
          </p:nvSpPr>
          <p:spPr bwMode="auto">
            <a:xfrm>
              <a:off x="2245360" y="4826000"/>
              <a:ext cx="1686560" cy="254000"/>
            </a:xfrm>
            <a:prstGeom prst="ellipse">
              <a:avLst/>
            </a:prstGeom>
            <a:noFill/>
            <a:ln w="66675">
              <a:solidFill>
                <a:schemeClr val="accent1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0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68639" y="482600"/>
            <a:ext cx="9010650" cy="623888"/>
          </a:xfrm>
        </p:spPr>
        <p:txBody>
          <a:bodyPr/>
          <a:lstStyle/>
          <a:p>
            <a:r>
              <a:rPr lang="en-US" dirty="0">
                <a:solidFill>
                  <a:srgbClr val="BDF1FF"/>
                </a:solidFill>
              </a:rPr>
              <a:t>MS4 Basics:  </a:t>
            </a:r>
            <a:r>
              <a:rPr lang="en-US" dirty="0"/>
              <a:t>Who’s Included?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37" y="1189038"/>
            <a:ext cx="9144000" cy="56689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18" y="3061807"/>
            <a:ext cx="2451998" cy="192342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10437" y="2110717"/>
            <a:ext cx="5815894" cy="2364492"/>
            <a:chOff x="2990146" y="2138427"/>
            <a:chExt cx="5815894" cy="2364492"/>
          </a:xfrm>
        </p:grpSpPr>
        <p:sp>
          <p:nvSpPr>
            <p:cNvPr id="3" name="TextBox 2"/>
            <p:cNvSpPr txBox="1"/>
            <p:nvPr/>
          </p:nvSpPr>
          <p:spPr>
            <a:xfrm>
              <a:off x="6840010" y="2626997"/>
              <a:ext cx="869244" cy="338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Brooklyn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00890" y="2670071"/>
              <a:ext cx="999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Mansfield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0490" y="4164252"/>
              <a:ext cx="869244" cy="338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Haddam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85617" y="2348663"/>
              <a:ext cx="869244" cy="338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Killingly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92485" y="3057739"/>
              <a:ext cx="1213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Plainfield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54134" y="2138427"/>
              <a:ext cx="1213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Willington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90146" y="2307704"/>
              <a:ext cx="1211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New Hartford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47179" y="3416845"/>
              <a:ext cx="869244" cy="338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Sprague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90977" y="5898444"/>
            <a:ext cx="1128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E1808"/>
                </a:solidFill>
              </a:rPr>
              <a:t>Stamford</a:t>
            </a:r>
          </a:p>
        </p:txBody>
      </p:sp>
    </p:spTree>
    <p:extLst>
      <p:ext uri="{BB962C8B-B14F-4D97-AF65-F5344CB8AC3E}">
        <p14:creationId xmlns:p14="http://schemas.microsoft.com/office/powerpoint/2010/main" val="20696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Permit - More “Detailed”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3085" y="4679491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 Permit – 17 pages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24444" y="2514601"/>
            <a:ext cx="2175949" cy="2665270"/>
            <a:chOff x="7192266" y="2514601"/>
            <a:chExt cx="2175949" cy="2665270"/>
          </a:xfrm>
        </p:grpSpPr>
        <p:sp>
          <p:nvSpPr>
            <p:cNvPr id="5" name="TextBox 4"/>
            <p:cNvSpPr txBox="1"/>
            <p:nvPr/>
          </p:nvSpPr>
          <p:spPr>
            <a:xfrm>
              <a:off x="7192618" y="4810539"/>
              <a:ext cx="2175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New Permit – 68 pages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266" y="2514601"/>
              <a:ext cx="2175949" cy="178738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97" y="2514601"/>
            <a:ext cx="1924606" cy="1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Focus on LID/GSI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51" y="1641878"/>
            <a:ext cx="8201567" cy="4895410"/>
          </a:xfrm>
        </p:spPr>
        <p:txBody>
          <a:bodyPr/>
          <a:lstStyle/>
          <a:p>
            <a:pPr marL="626841" lvl="1" indent="-457200"/>
            <a:r>
              <a:rPr lang="en-US" sz="3200" b="1" dirty="0">
                <a:solidFill>
                  <a:schemeClr val="accent2"/>
                </a:solidFill>
              </a:rPr>
              <a:t>High Directly Connected Impervious Areas </a:t>
            </a:r>
            <a:r>
              <a:rPr lang="mr-IN" sz="3200" b="1" dirty="0">
                <a:solidFill>
                  <a:schemeClr val="accent2"/>
                </a:solidFill>
              </a:rPr>
              <a:t>–</a:t>
            </a:r>
            <a:r>
              <a:rPr lang="en-US" sz="3200" b="1" dirty="0">
                <a:solidFill>
                  <a:schemeClr val="accent2"/>
                </a:solidFill>
              </a:rPr>
              <a:t> Priority</a:t>
            </a:r>
          </a:p>
          <a:p>
            <a:pPr marL="626841" lvl="1" indent="-457200"/>
            <a:r>
              <a:rPr lang="en-US" sz="3200" b="1" dirty="0">
                <a:solidFill>
                  <a:schemeClr val="accent2"/>
                </a:solidFill>
              </a:rPr>
              <a:t>Existing Development - DCIA Reduction Plan</a:t>
            </a:r>
          </a:p>
          <a:p>
            <a:pPr marL="626841" lvl="1" indent="-457200"/>
            <a:r>
              <a:rPr lang="en-US" sz="3200" b="1" dirty="0">
                <a:solidFill>
                  <a:schemeClr val="accent2"/>
                </a:solidFill>
              </a:rPr>
              <a:t>Regulatory Changes</a:t>
            </a:r>
          </a:p>
          <a:p>
            <a:pPr marL="805410" lvl="2" indent="-457200"/>
            <a:r>
              <a:rPr lang="en-US" sz="2900" b="1" dirty="0">
                <a:solidFill>
                  <a:schemeClr val="accent2"/>
                </a:solidFill>
              </a:rPr>
              <a:t>Remove LID Barriers</a:t>
            </a:r>
          </a:p>
          <a:p>
            <a:pPr marL="805410" lvl="2" indent="-457200"/>
            <a:r>
              <a:rPr lang="en-US" sz="2900" b="1" dirty="0">
                <a:solidFill>
                  <a:schemeClr val="accent2"/>
                </a:solidFill>
              </a:rPr>
              <a:t>Consider LID First</a:t>
            </a:r>
          </a:p>
          <a:p>
            <a:pPr marL="805410" lvl="2" indent="-457200"/>
            <a:r>
              <a:rPr lang="en-US" sz="2900" b="1" dirty="0">
                <a:solidFill>
                  <a:schemeClr val="accent2"/>
                </a:solidFill>
              </a:rPr>
              <a:t>Retention standard</a:t>
            </a:r>
          </a:p>
          <a:p>
            <a:pPr marL="169641" lvl="1" indent="0">
              <a:buNone/>
            </a:pP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36" y="369694"/>
            <a:ext cx="874378" cy="862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15" y="3730903"/>
            <a:ext cx="3825296" cy="22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3157" y="1590605"/>
            <a:ext cx="5994400" cy="4937632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US" sz="3600" b="1" dirty="0">
                <a:solidFill>
                  <a:schemeClr val="tx2"/>
                </a:solidFill>
              </a:rPr>
              <a:t>Towns must:</a:t>
            </a:r>
            <a:endParaRPr lang="en-US" sz="36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reduce </a:t>
            </a:r>
            <a:r>
              <a:rPr lang="en-US" sz="3600" b="1" dirty="0">
                <a:solidFill>
                  <a:schemeClr val="accent1"/>
                </a:solidFill>
              </a:rPr>
              <a:t>directly connected impervious area (DCIA) by 2% </a:t>
            </a:r>
            <a:r>
              <a:rPr lang="en-US" sz="3600" dirty="0">
                <a:solidFill>
                  <a:schemeClr val="tx2"/>
                </a:solidFill>
              </a:rPr>
              <a:t>by 2022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develop a plan for meeting 2% goal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track reductions &amp; additions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5 year look back to 2012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77789" y="338217"/>
            <a:ext cx="6248039" cy="903562"/>
          </a:xfrm>
        </p:spPr>
        <p:txBody>
          <a:bodyPr/>
          <a:lstStyle/>
          <a:p>
            <a:r>
              <a:rPr lang="en-US" b="1"/>
              <a:t>Retrofit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11" y="1832687"/>
            <a:ext cx="4956278" cy="445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7B105-7852-0B48-B410-F7D26EFF2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36" y="369694"/>
            <a:ext cx="874378" cy="8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5620" y="2071515"/>
            <a:ext cx="4172577" cy="3129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Directly Connected          vs             Disconnected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95551" y="1518795"/>
            <a:ext cx="3246614" cy="4418542"/>
            <a:chOff x="1511301" y="1439803"/>
            <a:chExt cx="3854554" cy="52335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301" y="1439803"/>
              <a:ext cx="3854554" cy="4800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2271712" y="6273282"/>
              <a:ext cx="27717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My neighbor’s house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427578" y="6480762"/>
            <a:ext cx="2561302" cy="37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/>
              <a:t>My </a:t>
            </a:r>
            <a:r>
              <a:rPr lang="en-US" sz="1350" b="1" dirty="0"/>
              <a:t>house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31302" y="1598216"/>
            <a:ext cx="439340" cy="4071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492322" y="4232186"/>
            <a:ext cx="1618060" cy="48220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70642" y="2904232"/>
            <a:ext cx="12502" cy="10220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780640" y="3173967"/>
            <a:ext cx="578050" cy="504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780640" y="3545287"/>
            <a:ext cx="0" cy="149044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780640" y="2637595"/>
            <a:ext cx="1268" cy="31282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82583" y="3068233"/>
            <a:ext cx="3194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All impervious area is not the same</a:t>
            </a:r>
          </a:p>
        </p:txBody>
      </p:sp>
    </p:spTree>
    <p:extLst>
      <p:ext uri="{BB962C8B-B14F-4D97-AF65-F5344CB8AC3E}">
        <p14:creationId xmlns:p14="http://schemas.microsoft.com/office/powerpoint/2010/main" val="202586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3953" y="1344961"/>
            <a:ext cx="9855200" cy="495300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On sites greater than 1/2 acre towns must require: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lvl="1" algn="l"/>
            <a:r>
              <a:rPr lang="en-US" sz="3200" b="1" dirty="0">
                <a:solidFill>
                  <a:schemeClr val="accent1"/>
                </a:solidFill>
              </a:rPr>
              <a:t>New development</a:t>
            </a:r>
            <a:endParaRPr lang="en-US" sz="3200" dirty="0">
              <a:solidFill>
                <a:schemeClr val="tx2"/>
              </a:solidFill>
            </a:endParaRPr>
          </a:p>
          <a:p>
            <a:pPr marL="664324" lvl="1" indent="-342900">
              <a:buFont typeface="Arial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retain  1” on site</a:t>
            </a:r>
          </a:p>
          <a:p>
            <a:pPr lvl="1" algn="l"/>
            <a:endParaRPr lang="en-US" sz="3200" dirty="0">
              <a:solidFill>
                <a:schemeClr val="tx2"/>
              </a:solidFill>
            </a:endParaRPr>
          </a:p>
          <a:p>
            <a:pPr lvl="1" algn="l"/>
            <a:r>
              <a:rPr lang="en-US" sz="3200" b="1" dirty="0">
                <a:solidFill>
                  <a:schemeClr val="accent1"/>
                </a:solidFill>
              </a:rPr>
              <a:t>Redevelopment</a:t>
            </a:r>
            <a:endParaRPr lang="en-US" sz="3200" dirty="0">
              <a:solidFill>
                <a:schemeClr val="tx2"/>
              </a:solidFill>
            </a:endParaRPr>
          </a:p>
          <a:p>
            <a:pPr marL="664324" lvl="1" indent="-342900">
              <a:buFont typeface="Arial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DCIA less than 40% - 1” on site</a:t>
            </a:r>
          </a:p>
          <a:p>
            <a:pPr marL="664324" lvl="1" indent="-342900">
              <a:buFont typeface="Arial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DCIA greater than 40% - ½” on site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Standard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977" y="2415823"/>
            <a:ext cx="4809067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2CA32-4FBC-E740-9B27-DB78F3756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36" y="369694"/>
            <a:ext cx="874378" cy="8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5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2845" y="1594321"/>
            <a:ext cx="6886222" cy="3985124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Towns must:</a:t>
            </a:r>
          </a:p>
          <a:p>
            <a:pPr marL="281246" lvl="1" indent="0"/>
            <a:endParaRPr lang="en-US" sz="3600" b="1" dirty="0">
              <a:solidFill>
                <a:schemeClr val="tx2"/>
              </a:solidFill>
            </a:endParaRPr>
          </a:p>
          <a:p>
            <a:pPr marL="281246" lvl="1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“</a:t>
            </a:r>
            <a:r>
              <a:rPr lang="en-US" sz="3600" b="1" dirty="0">
                <a:solidFill>
                  <a:schemeClr val="accent1"/>
                </a:solidFill>
              </a:rPr>
              <a:t>identify and</a:t>
            </a:r>
            <a:r>
              <a:rPr lang="en-US" sz="3600" dirty="0">
                <a:solidFill>
                  <a:schemeClr val="tx2"/>
                </a:solidFill>
              </a:rPr>
              <a:t>, where appropriate, </a:t>
            </a:r>
            <a:r>
              <a:rPr lang="en-US" sz="3600" b="1" dirty="0">
                <a:solidFill>
                  <a:schemeClr val="accent1"/>
                </a:solidFill>
              </a:rPr>
              <a:t>reduce or eliminate</a:t>
            </a:r>
            <a:r>
              <a:rPr lang="en-US" sz="3600" dirty="0">
                <a:solidFill>
                  <a:schemeClr val="tx2"/>
                </a:solidFill>
              </a:rPr>
              <a:t> existing local </a:t>
            </a:r>
            <a:r>
              <a:rPr lang="en-US" sz="3600" b="1" dirty="0">
                <a:solidFill>
                  <a:schemeClr val="accent1"/>
                </a:solidFill>
              </a:rPr>
              <a:t>regulatory barriers to implementing LID</a:t>
            </a:r>
            <a:r>
              <a:rPr lang="en-US" sz="3600" dirty="0">
                <a:solidFill>
                  <a:schemeClr val="tx2"/>
                </a:solidFill>
              </a:rPr>
              <a:t> and runoff reduction practices”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2366" y="405950"/>
            <a:ext cx="10642294" cy="847117"/>
          </a:xfrm>
        </p:spPr>
        <p:txBody>
          <a:bodyPr/>
          <a:lstStyle/>
          <a:p>
            <a:r>
              <a:rPr lang="en-US" b="1" dirty="0"/>
              <a:t>Land Use </a:t>
            </a:r>
            <a:r>
              <a:rPr lang="en-US" b="1" dirty="0" err="1"/>
              <a:t>Regs</a:t>
            </a:r>
            <a:r>
              <a:rPr lang="en-US" b="1" dirty="0"/>
              <a:t>: Removing LID barriers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635" y="2525759"/>
            <a:ext cx="3666253" cy="2746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E677B-969E-D94F-A7E9-EC9BDE3B5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36" y="369694"/>
            <a:ext cx="874378" cy="8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3896" y="1518068"/>
            <a:ext cx="7678346" cy="4596836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Towns must require that: </a:t>
            </a:r>
          </a:p>
          <a:p>
            <a:pPr algn="l"/>
            <a:endParaRPr lang="en-US" sz="3600" b="1" dirty="0">
              <a:solidFill>
                <a:schemeClr val="tx2"/>
              </a:solidFill>
            </a:endParaRPr>
          </a:p>
          <a:p>
            <a:pPr marL="281246" lvl="1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“a developer or contractor seeking the permittee’s approval </a:t>
            </a:r>
            <a:r>
              <a:rPr lang="en-US" sz="3600" b="1" dirty="0">
                <a:solidFill>
                  <a:schemeClr val="accent1"/>
                </a:solidFill>
              </a:rPr>
              <a:t>shall consider the use of low impact development (“LID”)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>
                <a:solidFill>
                  <a:schemeClr val="tx2"/>
                </a:solidFill>
              </a:rPr>
              <a:t>and runoff reduction site planning and development practices </a:t>
            </a:r>
            <a:r>
              <a:rPr lang="en-US" sz="3600" b="1" dirty="0">
                <a:solidFill>
                  <a:schemeClr val="accent1"/>
                </a:solidFill>
              </a:rPr>
              <a:t>prior to </a:t>
            </a:r>
            <a:r>
              <a:rPr lang="en-US" sz="3600" dirty="0">
                <a:solidFill>
                  <a:schemeClr val="tx2"/>
                </a:solidFill>
              </a:rPr>
              <a:t>the consideration of </a:t>
            </a:r>
            <a:r>
              <a:rPr lang="en-US" sz="3600" b="1" dirty="0">
                <a:solidFill>
                  <a:schemeClr val="accent1"/>
                </a:solidFill>
              </a:rPr>
              <a:t>other practices</a:t>
            </a:r>
            <a:r>
              <a:rPr lang="en-US" sz="3600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Land Use Regulations: Think LID 1st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372" y="1518068"/>
            <a:ext cx="1253504" cy="1341045"/>
          </a:xfrm>
          <a:prstGeom prst="rect">
            <a:avLst/>
          </a:prstGeom>
        </p:spPr>
      </p:pic>
      <p:pic>
        <p:nvPicPr>
          <p:cNvPr id="7" name="Picture 6" descr="IMG_4480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239" y="3816486"/>
            <a:ext cx="2422114" cy="170304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Picture 7" descr="Storrs Hall GR 1013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271" y="4917276"/>
            <a:ext cx="2394934" cy="16839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P1010199.JPG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474" y="2432092"/>
            <a:ext cx="2254529" cy="16908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 descr="Newbldg_1.JPG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032" y="1351228"/>
            <a:ext cx="2254528" cy="16839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3A358-D123-9149-8684-33D219DAA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36" y="369694"/>
            <a:ext cx="874378" cy="8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524950"/>
            <a:ext cx="11200805" cy="535781"/>
          </a:xfrm>
        </p:spPr>
        <p:txBody>
          <a:bodyPr/>
          <a:lstStyle/>
          <a:p>
            <a:r>
              <a:rPr lang="en-US" dirty="0"/>
              <a:t>So . . 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076C10-6ECD-D94B-9676-ACC4F84178BE}"/>
              </a:ext>
            </a:extLst>
          </p:cNvPr>
          <p:cNvSpPr txBox="1"/>
          <p:nvPr/>
        </p:nvSpPr>
        <p:spPr>
          <a:xfrm>
            <a:off x="530942" y="1415609"/>
            <a:ext cx="314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 fans are like . . 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719F-8950-8C44-A179-6CB686FABF90}"/>
              </a:ext>
            </a:extLst>
          </p:cNvPr>
          <p:cNvSpPr txBox="1"/>
          <p:nvPr/>
        </p:nvSpPr>
        <p:spPr>
          <a:xfrm>
            <a:off x="7762568" y="1415609"/>
            <a:ext cx="3510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towns are like . .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D64FF-AD44-AF4D-95B4-6429037A9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8" y="1938829"/>
            <a:ext cx="4559300" cy="455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92559-3C1D-544B-89D5-39EBEC4E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64" y="1803400"/>
            <a:ext cx="5054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92" y="365475"/>
            <a:ext cx="8400604" cy="894952"/>
          </a:xfrm>
        </p:spPr>
        <p:txBody>
          <a:bodyPr/>
          <a:lstStyle/>
          <a:p>
            <a:r>
              <a:rPr lang="en-US" sz="6000" dirty="0"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UConn CLEAR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1525148"/>
              </p:ext>
            </p:extLst>
          </p:nvPr>
        </p:nvGraphicFramePr>
        <p:xfrm>
          <a:off x="702169" y="1809104"/>
          <a:ext cx="10453511" cy="458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6788A4-D0EC-6B49-B717-F72D5BC87FE4}"/>
              </a:ext>
            </a:extLst>
          </p:cNvPr>
          <p:cNvSpPr txBox="1"/>
          <p:nvPr/>
        </p:nvSpPr>
        <p:spPr>
          <a:xfrm>
            <a:off x="702169" y="5393521"/>
            <a:ext cx="10091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Mission</a:t>
            </a:r>
            <a:r>
              <a:rPr lang="en-US" sz="2600" dirty="0">
                <a:solidFill>
                  <a:schemeClr val="accent2"/>
                </a:solidFill>
              </a:rPr>
              <a:t>: </a:t>
            </a:r>
            <a:r>
              <a:rPr lang="en-US" sz="2600" dirty="0">
                <a:solidFill>
                  <a:schemeClr val="bg1"/>
                </a:solidFill>
              </a:rPr>
              <a:t>Provide information and assistance to land use decision makers and other audiences in support of better land use decisions, healthier natural resources, and more resilient communities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70FC8-97E0-4A4D-9238-1518C429142B}"/>
              </a:ext>
            </a:extLst>
          </p:cNvPr>
          <p:cNvSpPr txBox="1"/>
          <p:nvPr/>
        </p:nvSpPr>
        <p:spPr>
          <a:xfrm>
            <a:off x="702169" y="1260427"/>
            <a:ext cx="988738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</a:rPr>
              <a:t>Established 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</a:rPr>
              <a:t>Depts. of Extension and  Natural Resources &amp; Environment, &amp; CT Sea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</a:rPr>
              <a:t>9 faculty, primarily grant funded</a:t>
            </a:r>
          </a:p>
        </p:txBody>
      </p:sp>
    </p:spTree>
    <p:extLst>
      <p:ext uri="{BB962C8B-B14F-4D97-AF65-F5344CB8AC3E}">
        <p14:creationId xmlns:p14="http://schemas.microsoft.com/office/powerpoint/2010/main" val="2682221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7350" y="482600"/>
            <a:ext cx="9010650" cy="623888"/>
          </a:xfrm>
        </p:spPr>
        <p:txBody>
          <a:bodyPr/>
          <a:lstStyle/>
          <a:p>
            <a:r>
              <a:rPr lang="en-US" dirty="0"/>
              <a:t>CLEAR/DEEP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57350" y="4207406"/>
            <a:ext cx="8715375" cy="2216150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5 year MOA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Provide multi-faceted support to MS4 towns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High resolution IC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15" y="1596333"/>
            <a:ext cx="2093070" cy="2121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47508-C702-2748-91E7-22460BFF5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40" y="1839110"/>
            <a:ext cx="4275352" cy="16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3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95080" y="2021536"/>
            <a:ext cx="2782365" cy="3876017"/>
            <a:chOff x="596103" y="1396405"/>
            <a:chExt cx="4594578" cy="5461595"/>
          </a:xfrm>
        </p:grpSpPr>
        <p:grpSp>
          <p:nvGrpSpPr>
            <p:cNvPr id="9" name="Group 8"/>
            <p:cNvGrpSpPr/>
            <p:nvPr/>
          </p:nvGrpSpPr>
          <p:grpSpPr>
            <a:xfrm>
              <a:off x="596103" y="1396405"/>
              <a:ext cx="4594578" cy="5461595"/>
              <a:chOff x="596103" y="1396405"/>
              <a:chExt cx="4594578" cy="546159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230"/>
              <a:stretch/>
            </p:blipFill>
            <p:spPr>
              <a:xfrm>
                <a:off x="596103" y="1396405"/>
                <a:ext cx="4594578" cy="465455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0923" y="4858857"/>
                <a:ext cx="3164828" cy="1999143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109194" y="5505744"/>
              <a:ext cx="1702596" cy="997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Amanda </a:t>
              </a:r>
            </a:p>
            <a:p>
              <a:pPr algn="ctr"/>
              <a:r>
                <a:rPr lang="en-US" sz="2000" b="1">
                  <a:solidFill>
                    <a:schemeClr val="tx2"/>
                  </a:solidFill>
                </a:rPr>
                <a:t>Ryan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0785" y="2318057"/>
            <a:ext cx="3348011" cy="3450208"/>
          </a:xfrm>
        </p:spPr>
        <p:txBody>
          <a:bodyPr>
            <a:normAutofit fontScale="70000" lnSpcReduction="20000"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circuit rider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Website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MS4 listserv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workshops &amp; webinars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regulation/policy templates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1" y="338217"/>
            <a:ext cx="9143999" cy="824540"/>
          </a:xfrm>
        </p:spPr>
        <p:txBody>
          <a:bodyPr/>
          <a:lstStyle/>
          <a:p>
            <a:r>
              <a:rPr lang="en-US" b="1" dirty="0"/>
              <a:t>NEMO MS4 Support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31706" y="2021536"/>
            <a:ext cx="5302249" cy="4220725"/>
            <a:chOff x="6731706" y="2021536"/>
            <a:chExt cx="5302249" cy="4220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202" y="2021536"/>
              <a:ext cx="4700085" cy="356471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3" name="Text Placeholder 2"/>
            <p:cNvSpPr txBox="1">
              <a:spLocks/>
            </p:cNvSpPr>
            <p:nvPr/>
          </p:nvSpPr>
          <p:spPr bwMode="auto">
            <a:xfrm>
              <a:off x="6731706" y="5552845"/>
              <a:ext cx="5302249" cy="689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35713" tIns="35713" rIns="35713" bIns="35713" numCol="1" anchor="t" anchorCtr="0" compatLnSpc="1">
              <a:prstTxWarp prst="textNoShape">
                <a:avLst/>
              </a:prstTxWarp>
            </a:bodyPr>
            <a:lstStyle>
              <a:lvl1pPr marL="241068" indent="-241068" algn="l" rtl="0" eaLnBrk="0" fontAlgn="base" hangingPunct="0">
                <a:lnSpc>
                  <a:spcPct val="130000"/>
                </a:lnSpc>
                <a:spcBef>
                  <a:spcPts val="352"/>
                </a:spcBef>
                <a:spcAft>
                  <a:spcPct val="0"/>
                </a:spcAft>
                <a:defRPr sz="3400">
                  <a:solidFill>
                    <a:schemeClr val="bg1"/>
                  </a:solidFill>
                  <a:latin typeface="Calibri"/>
                  <a:ea typeface="+mn-ea"/>
                  <a:cs typeface="Calibri"/>
                  <a:sym typeface="Franklin Gothic Demi Cond" charset="0"/>
                </a:defRPr>
              </a:lvl1pPr>
              <a:lvl2pPr marL="410709" indent="-267853" algn="l" rtl="0" eaLnBrk="0" fontAlgn="base" hangingPunct="0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500">
                  <a:solidFill>
                    <a:schemeClr val="bg1"/>
                  </a:solidFill>
                  <a:latin typeface="Calibri"/>
                  <a:ea typeface="+mn-ea"/>
                  <a:cs typeface="Calibri"/>
                  <a:sym typeface="Franklin Gothic Demi Cond" charset="0"/>
                </a:defRPr>
              </a:lvl2pPr>
              <a:lvl3pPr marL="589278" indent="-267853" algn="l" rtl="0" eaLnBrk="0" fontAlgn="base" hangingPunct="0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chemeClr val="bg1"/>
                  </a:solidFill>
                  <a:latin typeface="Calibri"/>
                  <a:ea typeface="+mn-ea"/>
                  <a:cs typeface="Calibri"/>
                  <a:sym typeface="Franklin Gothic Medium Cond" charset="0"/>
                </a:defRPr>
              </a:lvl3pPr>
              <a:lvl4pPr marL="767846" indent="-267853" algn="l" rtl="0" eaLnBrk="0" fontAlgn="base" hangingPunct="0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chemeClr val="bg1"/>
                  </a:solidFill>
                  <a:latin typeface="Calibri"/>
                  <a:ea typeface="+mn-ea"/>
                  <a:cs typeface="Calibri"/>
                  <a:sym typeface="Franklin Gothic Medium Cond" charset="0"/>
                </a:defRPr>
              </a:lvl4pPr>
              <a:lvl5pPr marL="946417" indent="-267853" algn="l" rtl="0" eaLnBrk="0" fontAlgn="base" hangingPunct="0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chemeClr val="bg1"/>
                  </a:solidFill>
                  <a:latin typeface="Calibri"/>
                  <a:ea typeface="+mn-ea"/>
                  <a:cs typeface="Calibri"/>
                  <a:sym typeface="Franklin Gothic Medium Cond" charset="0"/>
                </a:defRPr>
              </a:lvl5pPr>
              <a:lvl6pPr marL="1267841" indent="-267853" algn="l" rtl="0" fontAlgn="base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rgbClr val="082C53"/>
                  </a:solidFill>
                  <a:latin typeface="Franklin Gothic Medium Cond" charset="0"/>
                  <a:ea typeface="+mn-ea"/>
                  <a:cs typeface="+mn-cs"/>
                  <a:sym typeface="Franklin Gothic Medium Cond" charset="0"/>
                </a:defRPr>
              </a:lvl6pPr>
              <a:lvl7pPr marL="1589265" indent="-267853" algn="l" rtl="0" fontAlgn="base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rgbClr val="082C53"/>
                  </a:solidFill>
                  <a:latin typeface="Franklin Gothic Medium Cond" charset="0"/>
                  <a:ea typeface="+mn-ea"/>
                  <a:cs typeface="+mn-cs"/>
                  <a:sym typeface="Franklin Gothic Medium Cond" charset="0"/>
                </a:defRPr>
              </a:lvl7pPr>
              <a:lvl8pPr marL="1910689" indent="-267853" algn="l" rtl="0" fontAlgn="base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rgbClr val="082C53"/>
                  </a:solidFill>
                  <a:latin typeface="Franklin Gothic Medium Cond" charset="0"/>
                  <a:ea typeface="+mn-ea"/>
                  <a:cs typeface="+mn-cs"/>
                  <a:sym typeface="Franklin Gothic Medium Cond" charset="0"/>
                </a:defRPr>
              </a:lvl8pPr>
              <a:lvl9pPr marL="2232115" indent="-267853" algn="l" rtl="0" fontAlgn="base">
                <a:spcBef>
                  <a:spcPts val="492"/>
                </a:spcBef>
                <a:spcAft>
                  <a:spcPct val="0"/>
                </a:spcAft>
                <a:buSzPct val="93000"/>
                <a:buChar char="•"/>
                <a:defRPr sz="2200">
                  <a:solidFill>
                    <a:srgbClr val="082C53"/>
                  </a:solidFill>
                  <a:latin typeface="Franklin Gothic Medium Cond" charset="0"/>
                  <a:ea typeface="+mn-ea"/>
                  <a:cs typeface="+mn-cs"/>
                  <a:sym typeface="Franklin Gothic Medium Cond" charset="0"/>
                </a:defRPr>
              </a:lvl9pPr>
            </a:lstStyle>
            <a:p>
              <a:pPr defTabSz="914400"/>
              <a:r>
                <a:rPr lang="en-US" kern="0" dirty="0">
                  <a:hlinkClick r:id="rId6"/>
                </a:rPr>
                <a:t>http://nemo.uconn.edu/ms4</a:t>
              </a:r>
              <a:endParaRPr lang="en-US" kern="0" dirty="0"/>
            </a:p>
            <a:p>
              <a:pPr defTabSz="914400"/>
              <a:endParaRPr lang="en-US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368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97" y="1561186"/>
            <a:ext cx="4084320" cy="2736494"/>
          </a:xfrm>
          <a:prstGeom prst="rect">
            <a:avLst/>
          </a:prstGeom>
          <a:ln w="12700" cmpd="sng">
            <a:solidFill>
              <a:srgbClr val="FF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593" y="3480872"/>
            <a:ext cx="4876799" cy="2977507"/>
          </a:xfrm>
          <a:prstGeom prst="rect">
            <a:avLst/>
          </a:prstGeom>
          <a:ln w="12700" cmpd="sng"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94" y="3868633"/>
            <a:ext cx="3865294" cy="2589746"/>
          </a:xfrm>
          <a:prstGeom prst="rect">
            <a:avLst/>
          </a:prstGeom>
          <a:ln w="12700" cmpd="sng">
            <a:solidFill>
              <a:srgbClr val="FF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894" y="1228726"/>
            <a:ext cx="3665218" cy="2748914"/>
          </a:xfrm>
          <a:prstGeom prst="rect">
            <a:avLst/>
          </a:prstGeom>
          <a:ln w="12700" cmpd="sng">
            <a:solidFill>
              <a:srgbClr val="FFFF0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510F14-B16C-D54D-8E12-4E1C5926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2.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045220744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_Net_Change_in_annual_Precip_12909_v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874" y="1268730"/>
            <a:ext cx="7731654" cy="5264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8538396" y="3501285"/>
            <a:ext cx="1391051" cy="117622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More rain</a:t>
            </a:r>
            <a:endParaRPr lang="en-US" sz="4000" i="1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0187" y="6498916"/>
            <a:ext cx="316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Climate Assessment</a:t>
            </a:r>
          </a:p>
        </p:txBody>
      </p:sp>
    </p:spTree>
    <p:extLst>
      <p:ext uri="{BB962C8B-B14F-4D97-AF65-F5344CB8AC3E}">
        <p14:creationId xmlns:p14="http://schemas.microsoft.com/office/powerpoint/2010/main" val="1226644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_very_heavy_precip_V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966" y="1580718"/>
            <a:ext cx="5858160" cy="5277282"/>
          </a:xfrm>
          <a:prstGeom prst="rect">
            <a:avLst/>
          </a:prstGeom>
        </p:spPr>
      </p:pic>
      <p:pic>
        <p:nvPicPr>
          <p:cNvPr id="9" name="Picture 8" descr="Screen Shot 2014-08-14 at 12.34.5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308" y="2524452"/>
            <a:ext cx="2732658" cy="29815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Freeform 10"/>
          <p:cNvSpPr/>
          <p:nvPr/>
        </p:nvSpPr>
        <p:spPr>
          <a:xfrm>
            <a:off x="2621233" y="2449954"/>
            <a:ext cx="718435" cy="436141"/>
          </a:xfrm>
          <a:custGeom>
            <a:avLst/>
            <a:gdLst>
              <a:gd name="connsiteX0" fmla="*/ 384876 w 718435"/>
              <a:gd name="connsiteY0" fmla="*/ 89794 h 436141"/>
              <a:gd name="connsiteX1" fmla="*/ 320730 w 718435"/>
              <a:gd name="connsiteY1" fmla="*/ 64138 h 436141"/>
              <a:gd name="connsiteX2" fmla="*/ 243755 w 718435"/>
              <a:gd name="connsiteY2" fmla="*/ 12828 h 436141"/>
              <a:gd name="connsiteX3" fmla="*/ 179609 w 718435"/>
              <a:gd name="connsiteY3" fmla="*/ 0 h 436141"/>
              <a:gd name="connsiteX4" fmla="*/ 128292 w 718435"/>
              <a:gd name="connsiteY4" fmla="*/ 12828 h 436141"/>
              <a:gd name="connsiteX5" fmla="*/ 76976 w 718435"/>
              <a:gd name="connsiteY5" fmla="*/ 89794 h 436141"/>
              <a:gd name="connsiteX6" fmla="*/ 51317 w 718435"/>
              <a:gd name="connsiteY6" fmla="*/ 115449 h 436141"/>
              <a:gd name="connsiteX7" fmla="*/ 25659 w 718435"/>
              <a:gd name="connsiteY7" fmla="*/ 166760 h 436141"/>
              <a:gd name="connsiteX8" fmla="*/ 0 w 718435"/>
              <a:gd name="connsiteY8" fmla="*/ 243726 h 436141"/>
              <a:gd name="connsiteX9" fmla="*/ 38488 w 718435"/>
              <a:gd name="connsiteY9" fmla="*/ 372003 h 436141"/>
              <a:gd name="connsiteX10" fmla="*/ 153951 w 718435"/>
              <a:gd name="connsiteY10" fmla="*/ 397658 h 436141"/>
              <a:gd name="connsiteX11" fmla="*/ 205267 w 718435"/>
              <a:gd name="connsiteY11" fmla="*/ 410486 h 436141"/>
              <a:gd name="connsiteX12" fmla="*/ 461851 w 718435"/>
              <a:gd name="connsiteY12" fmla="*/ 423313 h 436141"/>
              <a:gd name="connsiteX13" fmla="*/ 513168 w 718435"/>
              <a:gd name="connsiteY13" fmla="*/ 436141 h 436141"/>
              <a:gd name="connsiteX14" fmla="*/ 679947 w 718435"/>
              <a:gd name="connsiteY14" fmla="*/ 410486 h 436141"/>
              <a:gd name="connsiteX15" fmla="*/ 718435 w 718435"/>
              <a:gd name="connsiteY15" fmla="*/ 346347 h 436141"/>
              <a:gd name="connsiteX16" fmla="*/ 705606 w 718435"/>
              <a:gd name="connsiteY16" fmla="*/ 205243 h 436141"/>
              <a:gd name="connsiteX17" fmla="*/ 654289 w 718435"/>
              <a:gd name="connsiteY17" fmla="*/ 141104 h 436141"/>
              <a:gd name="connsiteX18" fmla="*/ 577314 w 718435"/>
              <a:gd name="connsiteY18" fmla="*/ 89794 h 436141"/>
              <a:gd name="connsiteX19" fmla="*/ 500339 w 718435"/>
              <a:gd name="connsiteY19" fmla="*/ 51311 h 436141"/>
              <a:gd name="connsiteX20" fmla="*/ 461851 w 718435"/>
              <a:gd name="connsiteY20" fmla="*/ 25655 h 43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8435" h="436141">
                <a:moveTo>
                  <a:pt x="384876" y="89794"/>
                </a:moveTo>
                <a:cubicBezTo>
                  <a:pt x="363494" y="81242"/>
                  <a:pt x="340947" y="75164"/>
                  <a:pt x="320730" y="64138"/>
                </a:cubicBezTo>
                <a:cubicBezTo>
                  <a:pt x="293658" y="49373"/>
                  <a:pt x="271828" y="25587"/>
                  <a:pt x="243755" y="12828"/>
                </a:cubicBezTo>
                <a:cubicBezTo>
                  <a:pt x="223904" y="3806"/>
                  <a:pt x="200991" y="4276"/>
                  <a:pt x="179609" y="0"/>
                </a:cubicBezTo>
                <a:cubicBezTo>
                  <a:pt x="162503" y="4276"/>
                  <a:pt x="141562" y="1218"/>
                  <a:pt x="128292" y="12828"/>
                </a:cubicBezTo>
                <a:cubicBezTo>
                  <a:pt x="105085" y="33132"/>
                  <a:pt x="98781" y="67992"/>
                  <a:pt x="76976" y="89794"/>
                </a:cubicBezTo>
                <a:lnTo>
                  <a:pt x="51317" y="115449"/>
                </a:lnTo>
                <a:cubicBezTo>
                  <a:pt x="42764" y="132553"/>
                  <a:pt x="32762" y="149005"/>
                  <a:pt x="25659" y="166760"/>
                </a:cubicBezTo>
                <a:cubicBezTo>
                  <a:pt x="15614" y="191869"/>
                  <a:pt x="0" y="243726"/>
                  <a:pt x="0" y="243726"/>
                </a:cubicBezTo>
                <a:cubicBezTo>
                  <a:pt x="5615" y="283023"/>
                  <a:pt x="848" y="341895"/>
                  <a:pt x="38488" y="372003"/>
                </a:cubicBezTo>
                <a:cubicBezTo>
                  <a:pt x="55131" y="385316"/>
                  <a:pt x="153125" y="397493"/>
                  <a:pt x="153951" y="397658"/>
                </a:cubicBezTo>
                <a:cubicBezTo>
                  <a:pt x="171240" y="401116"/>
                  <a:pt x="187696" y="409022"/>
                  <a:pt x="205267" y="410486"/>
                </a:cubicBezTo>
                <a:cubicBezTo>
                  <a:pt x="290606" y="417597"/>
                  <a:pt x="376323" y="419037"/>
                  <a:pt x="461851" y="423313"/>
                </a:cubicBezTo>
                <a:cubicBezTo>
                  <a:pt x="478957" y="427589"/>
                  <a:pt x="495536" y="436141"/>
                  <a:pt x="513168" y="436141"/>
                </a:cubicBezTo>
                <a:cubicBezTo>
                  <a:pt x="612389" y="436141"/>
                  <a:pt x="614069" y="432442"/>
                  <a:pt x="679947" y="410486"/>
                </a:cubicBezTo>
                <a:cubicBezTo>
                  <a:pt x="700271" y="390165"/>
                  <a:pt x="718435" y="379652"/>
                  <a:pt x="718435" y="346347"/>
                </a:cubicBezTo>
                <a:cubicBezTo>
                  <a:pt x="718435" y="299118"/>
                  <a:pt x="715503" y="251423"/>
                  <a:pt x="705606" y="205243"/>
                </a:cubicBezTo>
                <a:cubicBezTo>
                  <a:pt x="702383" y="190205"/>
                  <a:pt x="667985" y="151375"/>
                  <a:pt x="654289" y="141104"/>
                </a:cubicBezTo>
                <a:cubicBezTo>
                  <a:pt x="629619" y="122604"/>
                  <a:pt x="606568" y="99544"/>
                  <a:pt x="577314" y="89794"/>
                </a:cubicBezTo>
                <a:cubicBezTo>
                  <a:pt x="524199" y="72091"/>
                  <a:pt x="550078" y="84467"/>
                  <a:pt x="500339" y="51311"/>
                </a:cubicBezTo>
                <a:cubicBezTo>
                  <a:pt x="449681" y="68194"/>
                  <a:pt x="461851" y="77661"/>
                  <a:pt x="461851" y="25655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9202616" y="2847819"/>
            <a:ext cx="1101969" cy="153661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8C8060-CF8E-FF4E-9747-84BFF481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Intense Rainfall Events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7CAF0D-9046-9F41-AB23-4250A035B2CD}"/>
              </a:ext>
            </a:extLst>
          </p:cNvPr>
          <p:cNvSpPr txBox="1">
            <a:spLocks/>
          </p:cNvSpPr>
          <p:nvPr/>
        </p:nvSpPr>
        <p:spPr>
          <a:xfrm>
            <a:off x="1097247" y="6145685"/>
            <a:ext cx="5156429" cy="449426"/>
          </a:xfrm>
          <a:prstGeom prst="rect">
            <a:avLst/>
          </a:prstGeom>
        </p:spPr>
        <p:txBody>
          <a:bodyPr lIns="91421" tIns="45711" rIns="91421" bIns="4571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82C53"/>
                </a:solidFill>
                <a:latin typeface="Calibri"/>
                <a:ea typeface="+mj-ea"/>
                <a:cs typeface="+mj-cs"/>
                <a:sym typeface="Franklin Gothic Demi Cond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rgbClr val="082C53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algn="l" defTabSz="914400"/>
            <a:r>
              <a:rPr lang="en-US" sz="1600" i="1" kern="0" dirty="0">
                <a:latin typeface="Franklin Gothic Book"/>
                <a:cs typeface="Franklin Gothic Book"/>
              </a:rPr>
              <a:t>From the National Climate Assessment</a:t>
            </a:r>
          </a:p>
        </p:txBody>
      </p:sp>
    </p:spTree>
    <p:extLst>
      <p:ext uri="{BB962C8B-B14F-4D97-AF65-F5344CB8AC3E}">
        <p14:creationId xmlns:p14="http://schemas.microsoft.com/office/powerpoint/2010/main" val="40918958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8371" y="1669361"/>
            <a:ext cx="6115289" cy="4519414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Climate what?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There is growing evidence that LID practices can be designed to handle runoff from greater than the traditional 1-2 </a:t>
            </a:r>
            <a:r>
              <a:rPr lang="en-US" dirty="0" err="1"/>
              <a:t>yr</a:t>
            </a:r>
            <a:r>
              <a:rPr lang="en-US" dirty="0"/>
              <a:t> storms, but</a:t>
            </a:r>
            <a:r>
              <a:rPr lang="is-IS" dirty="0"/>
              <a:t>….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Will climate change help push the adoption rate of LID?</a:t>
            </a:r>
          </a:p>
        </p:txBody>
      </p:sp>
      <p:pic>
        <p:nvPicPr>
          <p:cNvPr id="4" name="Picture 3" descr="P101016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300" y="1669361"/>
            <a:ext cx="3802965" cy="26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0255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Nonetheless (at least up until now)</a:t>
            </a:r>
            <a:r>
              <a:rPr lang="is-IS" sz="3600" dirty="0"/>
              <a:t>…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" y="2191166"/>
            <a:ext cx="4919589" cy="372722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296" y="1762919"/>
            <a:ext cx="3919344" cy="458372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47537424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39A2BA-1146-214A-B326-5AE4AA9C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era for LID?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450AB8-1420-5A40-9B1C-255483252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053" y="1865471"/>
            <a:ext cx="9321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1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MS4 Map </a:t>
            </a:r>
            <a:r>
              <a:rPr lang="mr-IN" dirty="0"/>
              <a:t>–</a:t>
            </a:r>
            <a:r>
              <a:rPr lang="en-US" dirty="0"/>
              <a:t> http://</a:t>
            </a:r>
            <a:r>
              <a:rPr lang="en-US" dirty="0" err="1"/>
              <a:t>s.uconn.edu</a:t>
            </a:r>
            <a:r>
              <a:rPr lang="en-US" dirty="0"/>
              <a:t>/ctms4map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40" y="1647396"/>
            <a:ext cx="8171180" cy="476652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0" y="1854988"/>
            <a:ext cx="3270956" cy="4351338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Urbanized Area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MS4 Impaired Waters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New HR IC Data</a:t>
            </a:r>
          </a:p>
          <a:p>
            <a:pPr marL="626841" lvl="1" indent="-457200">
              <a:buFont typeface="Arial" charset="0"/>
              <a:buChar char="•"/>
            </a:pPr>
            <a:r>
              <a:rPr lang="en-US" dirty="0"/>
              <a:t>By Basin</a:t>
            </a:r>
          </a:p>
          <a:p>
            <a:pPr marL="626841" lvl="1" indent="-457200">
              <a:buFont typeface="Arial" charset="0"/>
              <a:buChar char="•"/>
            </a:pPr>
            <a:r>
              <a:rPr lang="en-US" dirty="0"/>
              <a:t>By Town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76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Services &amp; Data Download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3592" y="6162493"/>
            <a:ext cx="3752432" cy="51262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hlinkClick r:id="rId3"/>
              </a:rPr>
              <a:t>http://cteco.uconn.edu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0" y="1439804"/>
            <a:ext cx="2427756" cy="1912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538" y="1556324"/>
            <a:ext cx="7696540" cy="448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538" y="1551108"/>
            <a:ext cx="7696541" cy="448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3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657350" y="482600"/>
            <a:ext cx="9010650" cy="623888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49475" y="1376621"/>
            <a:ext cx="4319507" cy="5207059"/>
          </a:xfrm>
        </p:spPr>
        <p:txBody>
          <a:bodyPr anchor="ctr"/>
          <a:lstStyle/>
          <a:p>
            <a:pPr marL="514350" indent="-51435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Mercifully brief intro to LID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we?</a:t>
            </a:r>
          </a:p>
          <a:p>
            <a:pPr marL="514350" indent="-514350">
              <a:buAutoNum type="arabicPeriod"/>
            </a:pPr>
            <a:r>
              <a:rPr lang="en-US" b="1" dirty="0"/>
              <a:t>Where are we going?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B185B-EB78-F343-8C6C-C3108B36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07" y="1225774"/>
            <a:ext cx="8569363" cy="57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7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889" y="1620754"/>
            <a:ext cx="5686492" cy="41301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0876" y="5905896"/>
            <a:ext cx="9144000" cy="62472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http://</a:t>
            </a:r>
            <a:r>
              <a:rPr lang="en-US" sz="5400" dirty="0" err="1">
                <a:solidFill>
                  <a:schemeClr val="accent1"/>
                </a:solidFill>
              </a:rPr>
              <a:t>s.uconn.edu</a:t>
            </a:r>
            <a:r>
              <a:rPr lang="en-US" sz="5400" dirty="0">
                <a:solidFill>
                  <a:schemeClr val="accent1"/>
                </a:solidFill>
              </a:rPr>
              <a:t>/</a:t>
            </a:r>
            <a:r>
              <a:rPr lang="en-US" sz="5400" dirty="0" err="1">
                <a:solidFill>
                  <a:schemeClr val="accent1"/>
                </a:solidFill>
              </a:rPr>
              <a:t>stateoflid</a:t>
            </a:r>
            <a:endParaRPr lang="en-US" sz="54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737" y="1368213"/>
            <a:ext cx="7308279" cy="4227755"/>
          </a:xfrm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95250" y="482203"/>
            <a:ext cx="12013407" cy="62507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/>
                <a:ea typeface="+mj-ea"/>
                <a:cs typeface="Calibri"/>
                <a:sym typeface="Franklin Gothic Demi Cond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rgbClr val="AAAAAA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rgbClr val="AAAAAA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rgbClr val="AAAAAA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rgbClr val="AAAAAA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5pPr>
            <a:lvl6pPr marL="321424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999999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6pPr>
            <a:lvl7pPr marL="642849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999999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7pPr>
            <a:lvl8pPr marL="964274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999999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8pPr>
            <a:lvl9pPr marL="1285697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999999"/>
                </a:solidFill>
                <a:latin typeface="Franklin Gothic Demi Cond" charset="0"/>
                <a:ea typeface="ヒラギノ角ゴ ProN W6" charset="0"/>
                <a:cs typeface="ヒラギノ角ゴ ProN W6" charset="0"/>
                <a:sym typeface="Franklin Gothic Demi Cond" charset="0"/>
              </a:defRPr>
            </a:lvl9pPr>
          </a:lstStyle>
          <a:p>
            <a:pPr defTabSz="914400"/>
            <a:r>
              <a:rPr lang="en-US" kern="0"/>
              <a:t>LID Regulations Database</a:t>
            </a:r>
          </a:p>
        </p:txBody>
      </p:sp>
    </p:spTree>
    <p:extLst>
      <p:ext uri="{BB962C8B-B14F-4D97-AF65-F5344CB8AC3E}">
        <p14:creationId xmlns:p14="http://schemas.microsoft.com/office/powerpoint/2010/main" val="1121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239" y="1346416"/>
            <a:ext cx="6573520" cy="53273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1" y="338216"/>
            <a:ext cx="9143999" cy="869695"/>
          </a:xfrm>
        </p:spPr>
        <p:txBody>
          <a:bodyPr/>
          <a:lstStyle/>
          <a:p>
            <a:r>
              <a:rPr lang="en-US" b="1" dirty="0"/>
              <a:t>LID Atlas - http://</a:t>
            </a:r>
            <a:r>
              <a:rPr lang="en-US" b="1" dirty="0" err="1"/>
              <a:t>lidmap.uconn.edu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9187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1" y="338217"/>
            <a:ext cx="9143999" cy="801962"/>
          </a:xfrm>
        </p:spPr>
        <p:txBody>
          <a:bodyPr/>
          <a:lstStyle/>
          <a:p>
            <a:r>
              <a:rPr lang="en-US" b="1" dirty="0"/>
              <a:t>Mobile LID Atlas </a:t>
            </a:r>
            <a:r>
              <a:rPr lang="mr-IN" b="1" dirty="0"/>
              <a:t>–</a:t>
            </a:r>
            <a:r>
              <a:rPr lang="en-US" b="1" dirty="0"/>
              <a:t> Add &amp; Track LID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809" y="1316336"/>
            <a:ext cx="5318381" cy="5318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511" y="1886171"/>
            <a:ext cx="2374225" cy="4222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30" y="1886171"/>
            <a:ext cx="2349349" cy="417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729" y="1875108"/>
            <a:ext cx="2361787" cy="420083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5114780" y="4566722"/>
            <a:ext cx="1887793" cy="540775"/>
          </a:xfrm>
          <a:custGeom>
            <a:avLst/>
            <a:gdLst>
              <a:gd name="connsiteX0" fmla="*/ 1602658 w 1887793"/>
              <a:gd name="connsiteY0" fmla="*/ 49162 h 540775"/>
              <a:gd name="connsiteX1" fmla="*/ 1602658 w 1887793"/>
              <a:gd name="connsiteY1" fmla="*/ 49162 h 540775"/>
              <a:gd name="connsiteX2" fmla="*/ 1160206 w 1887793"/>
              <a:gd name="connsiteY2" fmla="*/ 9833 h 540775"/>
              <a:gd name="connsiteX3" fmla="*/ 1101213 w 1887793"/>
              <a:gd name="connsiteY3" fmla="*/ 0 h 540775"/>
              <a:gd name="connsiteX4" fmla="*/ 383458 w 1887793"/>
              <a:gd name="connsiteY4" fmla="*/ 9833 h 540775"/>
              <a:gd name="connsiteX5" fmla="*/ 324464 w 1887793"/>
              <a:gd name="connsiteY5" fmla="*/ 29497 h 540775"/>
              <a:gd name="connsiteX6" fmla="*/ 294967 w 1887793"/>
              <a:gd name="connsiteY6" fmla="*/ 39329 h 540775"/>
              <a:gd name="connsiteX7" fmla="*/ 235974 w 1887793"/>
              <a:gd name="connsiteY7" fmla="*/ 78658 h 540775"/>
              <a:gd name="connsiteX8" fmla="*/ 176980 w 1887793"/>
              <a:gd name="connsiteY8" fmla="*/ 98323 h 540775"/>
              <a:gd name="connsiteX9" fmla="*/ 108155 w 1887793"/>
              <a:gd name="connsiteY9" fmla="*/ 108155 h 540775"/>
              <a:gd name="connsiteX10" fmla="*/ 39329 w 1887793"/>
              <a:gd name="connsiteY10" fmla="*/ 127820 h 540775"/>
              <a:gd name="connsiteX11" fmla="*/ 9832 w 1887793"/>
              <a:gd name="connsiteY11" fmla="*/ 157317 h 540775"/>
              <a:gd name="connsiteX12" fmla="*/ 0 w 1887793"/>
              <a:gd name="connsiteY12" fmla="*/ 186813 h 540775"/>
              <a:gd name="connsiteX13" fmla="*/ 9832 w 1887793"/>
              <a:gd name="connsiteY13" fmla="*/ 393291 h 540775"/>
              <a:gd name="connsiteX14" fmla="*/ 39329 w 1887793"/>
              <a:gd name="connsiteY14" fmla="*/ 452284 h 540775"/>
              <a:gd name="connsiteX15" fmla="*/ 68825 w 1887793"/>
              <a:gd name="connsiteY15" fmla="*/ 462117 h 540775"/>
              <a:gd name="connsiteX16" fmla="*/ 88490 w 1887793"/>
              <a:gd name="connsiteY16" fmla="*/ 491613 h 540775"/>
              <a:gd name="connsiteX17" fmla="*/ 176980 w 1887793"/>
              <a:gd name="connsiteY17" fmla="*/ 521110 h 540775"/>
              <a:gd name="connsiteX18" fmla="*/ 206477 w 1887793"/>
              <a:gd name="connsiteY18" fmla="*/ 530942 h 540775"/>
              <a:gd name="connsiteX19" fmla="*/ 235974 w 1887793"/>
              <a:gd name="connsiteY19" fmla="*/ 540775 h 540775"/>
              <a:gd name="connsiteX20" fmla="*/ 344129 w 1887793"/>
              <a:gd name="connsiteY20" fmla="*/ 530942 h 540775"/>
              <a:gd name="connsiteX21" fmla="*/ 373625 w 1887793"/>
              <a:gd name="connsiteY21" fmla="*/ 521110 h 540775"/>
              <a:gd name="connsiteX22" fmla="*/ 1366684 w 1887793"/>
              <a:gd name="connsiteY22" fmla="*/ 511278 h 540775"/>
              <a:gd name="connsiteX23" fmla="*/ 1494503 w 1887793"/>
              <a:gd name="connsiteY23" fmla="*/ 491613 h 540775"/>
              <a:gd name="connsiteX24" fmla="*/ 1632155 w 1887793"/>
              <a:gd name="connsiteY24" fmla="*/ 452284 h 540775"/>
              <a:gd name="connsiteX25" fmla="*/ 1720645 w 1887793"/>
              <a:gd name="connsiteY25" fmla="*/ 422788 h 540775"/>
              <a:gd name="connsiteX26" fmla="*/ 1750142 w 1887793"/>
              <a:gd name="connsiteY26" fmla="*/ 412955 h 540775"/>
              <a:gd name="connsiteX27" fmla="*/ 1809135 w 1887793"/>
              <a:gd name="connsiteY27" fmla="*/ 373626 h 540775"/>
              <a:gd name="connsiteX28" fmla="*/ 1887793 w 1887793"/>
              <a:gd name="connsiteY28" fmla="*/ 285136 h 540775"/>
              <a:gd name="connsiteX29" fmla="*/ 1877961 w 1887793"/>
              <a:gd name="connsiteY29" fmla="*/ 226142 h 540775"/>
              <a:gd name="connsiteX30" fmla="*/ 1799303 w 1887793"/>
              <a:gd name="connsiteY30" fmla="*/ 157317 h 540775"/>
              <a:gd name="connsiteX31" fmla="*/ 1681316 w 1887793"/>
              <a:gd name="connsiteY31" fmla="*/ 78658 h 540775"/>
              <a:gd name="connsiteX32" fmla="*/ 1651819 w 1887793"/>
              <a:gd name="connsiteY32" fmla="*/ 58994 h 540775"/>
              <a:gd name="connsiteX33" fmla="*/ 1602658 w 1887793"/>
              <a:gd name="connsiteY33" fmla="*/ 49162 h 54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87793" h="540775">
                <a:moveTo>
                  <a:pt x="1602658" y="49162"/>
                </a:moveTo>
                <a:lnTo>
                  <a:pt x="1602658" y="49162"/>
                </a:lnTo>
                <a:lnTo>
                  <a:pt x="1160206" y="9833"/>
                </a:lnTo>
                <a:cubicBezTo>
                  <a:pt x="1140366" y="7888"/>
                  <a:pt x="1121149" y="0"/>
                  <a:pt x="1101213" y="0"/>
                </a:cubicBezTo>
                <a:cubicBezTo>
                  <a:pt x="861939" y="0"/>
                  <a:pt x="622710" y="6555"/>
                  <a:pt x="383458" y="9833"/>
                </a:cubicBezTo>
                <a:lnTo>
                  <a:pt x="324464" y="29497"/>
                </a:lnTo>
                <a:lnTo>
                  <a:pt x="294967" y="39329"/>
                </a:lnTo>
                <a:cubicBezTo>
                  <a:pt x="275303" y="52439"/>
                  <a:pt x="258395" y="71184"/>
                  <a:pt x="235974" y="78658"/>
                </a:cubicBezTo>
                <a:cubicBezTo>
                  <a:pt x="216309" y="85213"/>
                  <a:pt x="197500" y="95392"/>
                  <a:pt x="176980" y="98323"/>
                </a:cubicBezTo>
                <a:cubicBezTo>
                  <a:pt x="154038" y="101600"/>
                  <a:pt x="130956" y="104009"/>
                  <a:pt x="108155" y="108155"/>
                </a:cubicBezTo>
                <a:cubicBezTo>
                  <a:pt x="80997" y="113093"/>
                  <a:pt x="64599" y="119397"/>
                  <a:pt x="39329" y="127820"/>
                </a:cubicBezTo>
                <a:cubicBezTo>
                  <a:pt x="29497" y="137652"/>
                  <a:pt x="17545" y="145747"/>
                  <a:pt x="9832" y="157317"/>
                </a:cubicBezTo>
                <a:cubicBezTo>
                  <a:pt x="4083" y="165940"/>
                  <a:pt x="0" y="176449"/>
                  <a:pt x="0" y="186813"/>
                </a:cubicBezTo>
                <a:cubicBezTo>
                  <a:pt x="0" y="255717"/>
                  <a:pt x="4110" y="324625"/>
                  <a:pt x="9832" y="393291"/>
                </a:cubicBezTo>
                <a:cubicBezTo>
                  <a:pt x="11104" y="408560"/>
                  <a:pt x="27935" y="443168"/>
                  <a:pt x="39329" y="452284"/>
                </a:cubicBezTo>
                <a:cubicBezTo>
                  <a:pt x="47422" y="458758"/>
                  <a:pt x="58993" y="458839"/>
                  <a:pt x="68825" y="462117"/>
                </a:cubicBezTo>
                <a:cubicBezTo>
                  <a:pt x="75380" y="471949"/>
                  <a:pt x="78469" y="485350"/>
                  <a:pt x="88490" y="491613"/>
                </a:cubicBezTo>
                <a:cubicBezTo>
                  <a:pt x="88491" y="491613"/>
                  <a:pt x="162231" y="516194"/>
                  <a:pt x="176980" y="521110"/>
                </a:cubicBezTo>
                <a:lnTo>
                  <a:pt x="206477" y="530942"/>
                </a:lnTo>
                <a:lnTo>
                  <a:pt x="235974" y="540775"/>
                </a:lnTo>
                <a:cubicBezTo>
                  <a:pt x="272026" y="537497"/>
                  <a:pt x="308292" y="536062"/>
                  <a:pt x="344129" y="530942"/>
                </a:cubicBezTo>
                <a:cubicBezTo>
                  <a:pt x="354389" y="529476"/>
                  <a:pt x="363263" y="521309"/>
                  <a:pt x="373625" y="521110"/>
                </a:cubicBezTo>
                <a:lnTo>
                  <a:pt x="1366684" y="511278"/>
                </a:lnTo>
                <a:cubicBezTo>
                  <a:pt x="1391827" y="507686"/>
                  <a:pt x="1467204" y="497463"/>
                  <a:pt x="1494503" y="491613"/>
                </a:cubicBezTo>
                <a:cubicBezTo>
                  <a:pt x="1563649" y="476796"/>
                  <a:pt x="1570241" y="472922"/>
                  <a:pt x="1632155" y="452284"/>
                </a:cubicBezTo>
                <a:lnTo>
                  <a:pt x="1720645" y="422788"/>
                </a:lnTo>
                <a:cubicBezTo>
                  <a:pt x="1730477" y="419510"/>
                  <a:pt x="1741518" y="418704"/>
                  <a:pt x="1750142" y="412955"/>
                </a:cubicBezTo>
                <a:cubicBezTo>
                  <a:pt x="1769806" y="399845"/>
                  <a:pt x="1792423" y="390337"/>
                  <a:pt x="1809135" y="373626"/>
                </a:cubicBezTo>
                <a:cubicBezTo>
                  <a:pt x="1876485" y="306277"/>
                  <a:pt x="1852703" y="337772"/>
                  <a:pt x="1887793" y="285136"/>
                </a:cubicBezTo>
                <a:cubicBezTo>
                  <a:pt x="1884516" y="265471"/>
                  <a:pt x="1884265" y="245055"/>
                  <a:pt x="1877961" y="226142"/>
                </a:cubicBezTo>
                <a:cubicBezTo>
                  <a:pt x="1866257" y="191029"/>
                  <a:pt x="1825987" y="175106"/>
                  <a:pt x="1799303" y="157317"/>
                </a:cubicBezTo>
                <a:lnTo>
                  <a:pt x="1681316" y="78658"/>
                </a:lnTo>
                <a:lnTo>
                  <a:pt x="1651819" y="58994"/>
                </a:lnTo>
                <a:cubicBezTo>
                  <a:pt x="1618467" y="36760"/>
                  <a:pt x="1630677" y="47684"/>
                  <a:pt x="1602658" y="4916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222" y="1875108"/>
            <a:ext cx="2404798" cy="42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812" y="2976983"/>
            <a:ext cx="5686800" cy="1012401"/>
          </a:xfrm>
        </p:spPr>
        <p:txBody>
          <a:bodyPr/>
          <a:lstStyle/>
          <a:p>
            <a:r>
              <a:rPr lang="en-US" dirty="0">
                <a:hlinkClick r:id="rId3"/>
              </a:rPr>
              <a:t>david.dickson@uconn.edu</a:t>
            </a:r>
            <a:endParaRPr lang="en-US" dirty="0">
              <a:hlinkClick r:id="rId4"/>
            </a:endParaRPr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638" y="5859087"/>
            <a:ext cx="1118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give a man a SWMP and he is in compliance for a day; teach a man how to calculate DCIA, and he is compliant for the life of the permit (</a:t>
            </a:r>
            <a:r>
              <a:rPr lang="en-US" sz="2400" b="1" dirty="0" err="1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arnoldian</a:t>
            </a:r>
            <a:r>
              <a:rPr lang="en-US" sz="2400" b="1" dirty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 proverb)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4510">
            <a:off x="364791" y="569147"/>
            <a:ext cx="1403825" cy="1076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60653-6C4C-DB4A-B0FB-7C4E0C919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990" y="1605634"/>
            <a:ext cx="4677433" cy="3477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7FECD-42B0-5F4E-97CC-B22E71978302}"/>
              </a:ext>
            </a:extLst>
          </p:cNvPr>
          <p:cNvSpPr txBox="1"/>
          <p:nvPr/>
        </p:nvSpPr>
        <p:spPr>
          <a:xfrm>
            <a:off x="7838868" y="5099124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http://</a:t>
            </a:r>
            <a:r>
              <a:rPr lang="en-US" sz="2800" dirty="0" err="1">
                <a:solidFill>
                  <a:schemeClr val="accent2"/>
                </a:solidFill>
              </a:rPr>
              <a:t>nemo.uconn.edu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5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1096361"/>
            <a:ext cx="7771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09" y="1317921"/>
            <a:ext cx="3911773" cy="267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510" y="2728503"/>
            <a:ext cx="3920145" cy="267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126" y="4066282"/>
            <a:ext cx="3920146" cy="267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904FA6-4CCE-DC47-B0D0-7D8F8788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79" y="560580"/>
            <a:ext cx="11200805" cy="535781"/>
          </a:xfrm>
        </p:spPr>
        <p:txBody>
          <a:bodyPr/>
          <a:lstStyle/>
          <a:p>
            <a:r>
              <a:rPr lang="en-US" dirty="0" err="1"/>
              <a:t>Stormwater</a:t>
            </a:r>
            <a:r>
              <a:rPr lang="en-US" dirty="0"/>
              <a:t> runoff is a function of land use</a:t>
            </a:r>
          </a:p>
        </p:txBody>
      </p:sp>
    </p:spTree>
    <p:extLst>
      <p:ext uri="{BB962C8B-B14F-4D97-AF65-F5344CB8AC3E}">
        <p14:creationId xmlns:p14="http://schemas.microsoft.com/office/powerpoint/2010/main" val="273638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830" y="1200150"/>
            <a:ext cx="85725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1302" y="6187096"/>
            <a:ext cx="4446984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r"/>
            <a:r>
              <a:rPr lang="en-US" sz="2000" i="1" dirty="0">
                <a:solidFill>
                  <a:srgbClr val="FFFFFF"/>
                </a:solidFill>
                <a:latin typeface="Calibri"/>
                <a:cs typeface="Calibri"/>
              </a:rPr>
              <a:t>CT’s Changing Landscape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7374E-5BF5-5D49-9B2D-65AD4321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99" y="512209"/>
            <a:ext cx="11200805" cy="53578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 are an urbanizing state/region/country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0499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A15E2C-7724-364C-A373-83D7E997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42" y="1261666"/>
            <a:ext cx="6778319" cy="5596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523639"/>
            <a:ext cx="11200805" cy="535781"/>
          </a:xfrm>
          <a:prstGeom prst="rect">
            <a:avLst/>
          </a:prstGeom>
        </p:spPr>
        <p:txBody>
          <a:bodyPr vert="horz" wrap="square" lIns="64287" tIns="32143" rIns="64287" bIns="32143" numCol="1" anchor="ctr" anchorCtr="0" compatLnSpc="1">
            <a:prstTxWarp prst="textNoShape">
              <a:avLst/>
            </a:prstTxWarp>
          </a:bodyPr>
          <a:lstStyle/>
          <a:p>
            <a:r>
              <a:rPr lang="en-US" sz="4400" dirty="0"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CT land cover change:  1985 - 2010</a:t>
            </a:r>
          </a:p>
        </p:txBody>
      </p:sp>
      <p:sp>
        <p:nvSpPr>
          <p:cNvPr id="5" name="Left Brace 4"/>
          <p:cNvSpPr/>
          <p:nvPr/>
        </p:nvSpPr>
        <p:spPr>
          <a:xfrm rot="16200000">
            <a:off x="4190844" y="3720625"/>
            <a:ext cx="321469" cy="2143125"/>
          </a:xfrm>
          <a:prstGeom prst="leftBrace">
            <a:avLst>
              <a:gd name="adj1" fmla="val 8333"/>
              <a:gd name="adj2" fmla="val 50833"/>
            </a:avLst>
          </a:prstGeom>
          <a:noFill/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87" tIns="32143" rIns="64287" bIns="32143" rtlCol="0" anchor="ctr"/>
          <a:lstStyle/>
          <a:p>
            <a:pPr algn="ctr"/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21748637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Franklin Gothic Book" charset="0"/>
                <a:ea typeface="Franklin Gothic Book" charset="0"/>
                <a:cs typeface="Franklin Gothic Book" charset="0"/>
              </a:rPr>
              <a:t>Change in Developed Area, 1996 - 2010</a:t>
            </a:r>
          </a:p>
        </p:txBody>
      </p:sp>
      <p:pic>
        <p:nvPicPr>
          <p:cNvPr id="5" name="Picture 4" descr="Screen Shot 2015-11-14 at 9.10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2133600"/>
            <a:ext cx="3702845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057400" y="1806377"/>
            <a:ext cx="4051300" cy="4902200"/>
            <a:chOff x="685800" y="1524000"/>
            <a:chExt cx="4038600" cy="4876800"/>
          </a:xfrm>
        </p:grpSpPr>
        <p:grpSp>
          <p:nvGrpSpPr>
            <p:cNvPr id="10" name="Group 9"/>
            <p:cNvGrpSpPr/>
            <p:nvPr/>
          </p:nvGrpSpPr>
          <p:grpSpPr>
            <a:xfrm>
              <a:off x="685800" y="1524000"/>
              <a:ext cx="4038600" cy="4876800"/>
              <a:chOff x="1524000" y="1676400"/>
              <a:chExt cx="3348450" cy="43434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0" y="1676400"/>
                <a:ext cx="3348450" cy="4343400"/>
                <a:chOff x="1524000" y="1676400"/>
                <a:chExt cx="3348450" cy="4343400"/>
              </a:xfrm>
            </p:grpSpPr>
            <p:pic>
              <p:nvPicPr>
                <p:cNvPr id="4" name="Picture 3" descr="Screen Shot 2015-11-14 at 9.09.37 AM.png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76400" y="1676400"/>
                  <a:ext cx="3196050" cy="4343400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 bwMode="auto">
                <a:xfrm>
                  <a:off x="1524000" y="2133600"/>
                  <a:ext cx="533400" cy="1600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200">
                    <a:solidFill>
                      <a:srgbClr val="FFFFFF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1600200" y="4572000"/>
                <a:ext cx="228600" cy="762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0">
                  <a:solidFill>
                    <a:srgbClr val="FFFFFF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362200" y="5105400"/>
              <a:ext cx="2286000" cy="129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05400" y="64008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Arial"/>
                <a:cs typeface="Arial"/>
              </a:rPr>
              <a:t>From NOAA OCM, based on National Land Cover Dataset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4645" y="617108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NOAA Office for </a:t>
            </a:r>
            <a:r>
              <a:rPr lang="en-US" i="1">
                <a:solidFill>
                  <a:schemeClr val="tx2"/>
                </a:solidFill>
              </a:rPr>
              <a:t>Coastal Management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972"/>
      </p:ext>
    </p:extLst>
  </p:cSld>
  <p:clrMapOvr>
    <a:masterClrMapping/>
  </p:clrMapOvr>
  <p:transition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Master #9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8EB4"/>
      </a:accent1>
      <a:accent2>
        <a:srgbClr val="333399"/>
      </a:accent2>
      <a:accent3>
        <a:srgbClr val="FFFFFF"/>
      </a:accent3>
      <a:accent4>
        <a:srgbClr val="DADADA"/>
      </a:accent4>
      <a:accent5>
        <a:srgbClr val="AAC6D6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9">
      <a:majorFont>
        <a:latin typeface="Franklin Gothic Demi Cond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te of LID CLEAR Webinar Final" id="{35ACA007-C2CB-4C43-A4A5-B48742562957}" vid="{9130C7CE-2693-EC44-BE80-E2EA2BCB4376}"/>
    </a:ext>
  </a:extLst>
</a:theme>
</file>

<file path=ppt/theme/theme2.xml><?xml version="1.0" encoding="utf-8"?>
<a:theme xmlns:a="http://schemas.openxmlformats.org/drawingml/2006/main" name="CLEAR main templat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8EB4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6D6"/>
      </a:accent5>
      <a:accent6>
        <a:srgbClr val="2D2D8A"/>
      </a:accent6>
      <a:hlink>
        <a:srgbClr val="009999"/>
      </a:hlink>
      <a:folHlink>
        <a:srgbClr val="99CC00"/>
      </a:folHlink>
    </a:clrScheme>
    <a:fontScheme name="CLEAR main template">
      <a:majorFont>
        <a:latin typeface="Franklin Gothic Demi Cond"/>
        <a:ea typeface="ヒラギノ角ゴ ProN W6"/>
        <a:cs typeface="ヒラギノ角ゴ ProN W6"/>
      </a:majorFont>
      <a:minorFont>
        <a:latin typeface="Franklin Gothic Demi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CLEAR mai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te of LID CLEAR Webinar Final" id="{35ACA007-C2CB-4C43-A4A5-B48742562957}" vid="{12A06981-5802-7B46-A822-70F0893EBA7E}"/>
    </a:ext>
  </a:extLst>
</a:theme>
</file>

<file path=ppt/theme/theme3.xml><?xml version="1.0" encoding="utf-8"?>
<a:theme xmlns:a="http://schemas.openxmlformats.org/drawingml/2006/main" name="1_Master #9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8EB4"/>
      </a:accent1>
      <a:accent2>
        <a:srgbClr val="333399"/>
      </a:accent2>
      <a:accent3>
        <a:srgbClr val="FFFFFF"/>
      </a:accent3>
      <a:accent4>
        <a:srgbClr val="DADADA"/>
      </a:accent4>
      <a:accent5>
        <a:srgbClr val="AAC6D6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9">
      <a:majorFont>
        <a:latin typeface="Franklin Gothic Demi Cond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ate of LID CLEAR Webinar Final" id="{35ACA007-C2CB-4C43-A4A5-B48742562957}" vid="{8B9E3177-B782-4C4E-B236-FCC46882E9D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CLEAR Template</Template>
  <TotalTime>12548</TotalTime>
  <Words>1019</Words>
  <Application>Microsoft Macintosh PowerPoint</Application>
  <PresentationFormat>Widescreen</PresentationFormat>
  <Paragraphs>224</Paragraphs>
  <Slides>53</Slides>
  <Notes>29</Notes>
  <HiddenSlides>7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ＭＳ Ｐゴシック</vt:lpstr>
      <vt:lpstr>ヒラギノ角ゴ ProN W3</vt:lpstr>
      <vt:lpstr>ヒラギノ角ゴ ProN W6</vt:lpstr>
      <vt:lpstr>Apple Chancery</vt:lpstr>
      <vt:lpstr>Arial</vt:lpstr>
      <vt:lpstr>Arial Black</vt:lpstr>
      <vt:lpstr>Calibri</vt:lpstr>
      <vt:lpstr>Candara</vt:lpstr>
      <vt:lpstr>Franklin Gothic Book</vt:lpstr>
      <vt:lpstr>Franklin Gothic Demi Cond</vt:lpstr>
      <vt:lpstr>Franklin Gothic Medium</vt:lpstr>
      <vt:lpstr>Franklin Gothic Medium Cond</vt:lpstr>
      <vt:lpstr>Gill Sans</vt:lpstr>
      <vt:lpstr>Helvetica</vt:lpstr>
      <vt:lpstr>Trebuchet MS</vt:lpstr>
      <vt:lpstr>Wingdings</vt:lpstr>
      <vt:lpstr>4_Master #9</vt:lpstr>
      <vt:lpstr>CLEAR main template</vt:lpstr>
      <vt:lpstr>1_Master #9</vt:lpstr>
      <vt:lpstr>PowerPoint Presentation</vt:lpstr>
      <vt:lpstr>Today’s Agenda</vt:lpstr>
      <vt:lpstr>UConn CLEAR</vt:lpstr>
      <vt:lpstr>UConn CLEAR</vt:lpstr>
      <vt:lpstr>Today’s Agenda</vt:lpstr>
      <vt:lpstr>Stormwater runoff is a function of land use</vt:lpstr>
      <vt:lpstr>We are an urbanizing state/region/country</vt:lpstr>
      <vt:lpstr>CT land cover change:  1985 - 2010</vt:lpstr>
      <vt:lpstr>Change in Developed Area, 1996 - 2010</vt:lpstr>
      <vt:lpstr>Development =&gt; Impervious Surfaces</vt:lpstr>
      <vt:lpstr>Impervious surfaces shift the land’s response to rainfall</vt:lpstr>
      <vt:lpstr>Stormwater is the/a top source of water pollution in the U.S. </vt:lpstr>
      <vt:lpstr>PowerPoint Presentation</vt:lpstr>
      <vt:lpstr>Bioretention/rain gardens</vt:lpstr>
      <vt:lpstr>Green Roofs</vt:lpstr>
      <vt:lpstr>Permeable Pavements</vt:lpstr>
      <vt:lpstr>Rainwater Harvesting</vt:lpstr>
      <vt:lpstr>LID in  CT</vt:lpstr>
      <vt:lpstr>Today’s Agenda</vt:lpstr>
      <vt:lpstr>Social Research on Local LID Policy</vt:lpstr>
      <vt:lpstr>What we did</vt:lpstr>
      <vt:lpstr>Strategies for incorporating LID</vt:lpstr>
      <vt:lpstr>How to Quantify?</vt:lpstr>
      <vt:lpstr>General Support for LID</vt:lpstr>
      <vt:lpstr>Specific Regulations </vt:lpstr>
      <vt:lpstr>Top 5 LID Drivers</vt:lpstr>
      <vt:lpstr>Top 5 LID Barriers</vt:lpstr>
      <vt:lpstr>Today’s Agenda</vt:lpstr>
      <vt:lpstr>Two New Drivers</vt:lpstr>
      <vt:lpstr>Driver 1: A New MS4 General Permit</vt:lpstr>
      <vt:lpstr>MS4 Basics:  Who’s Included?</vt:lpstr>
      <vt:lpstr>New Permit - More “Detailed”</vt:lpstr>
      <vt:lpstr>Major Focus on LID/GSI</vt:lpstr>
      <vt:lpstr>Retrofit Program</vt:lpstr>
      <vt:lpstr>Directly Connected          vs             Disconnected</vt:lpstr>
      <vt:lpstr>Retention Standard</vt:lpstr>
      <vt:lpstr>Land Use Regs: Removing LID barriers</vt:lpstr>
      <vt:lpstr>Land Use Regulations: Think LID 1st</vt:lpstr>
      <vt:lpstr>So . . . </vt:lpstr>
      <vt:lpstr>CLEAR/DEEP Partnership</vt:lpstr>
      <vt:lpstr>NEMO MS4 Support</vt:lpstr>
      <vt:lpstr>Driver 2. Climate Change</vt:lpstr>
      <vt:lpstr>More rain</vt:lpstr>
      <vt:lpstr>More Intense Rainfall Events</vt:lpstr>
      <vt:lpstr>Will climate change help push the adoption rate of LID?</vt:lpstr>
      <vt:lpstr>Nonetheless (at least up until now)…</vt:lpstr>
      <vt:lpstr>A new era for LID?</vt:lpstr>
      <vt:lpstr>MS4 Map – http://s.uconn.edu/ctms4map</vt:lpstr>
      <vt:lpstr>Map Services &amp; Data Download</vt:lpstr>
      <vt:lpstr>http://s.uconn.edu/stateoflid</vt:lpstr>
      <vt:lpstr>LID Atlas - http://lidmap.uconn.edu</vt:lpstr>
      <vt:lpstr>Mobile LID Atlas – Add &amp; Track LID</vt:lpstr>
      <vt:lpstr>Thank you!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Dickson, David</cp:lastModifiedBy>
  <cp:revision>193</cp:revision>
  <cp:lastPrinted>2016-03-01T15:24:27Z</cp:lastPrinted>
  <dcterms:created xsi:type="dcterms:W3CDTF">2016-07-01T14:14:46Z</dcterms:created>
  <dcterms:modified xsi:type="dcterms:W3CDTF">2018-03-22T13:08:20Z</dcterms:modified>
</cp:coreProperties>
</file>