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6" r:id="rId1"/>
  </p:sldMasterIdLst>
  <p:notesMasterIdLst>
    <p:notesMasterId r:id="rId45"/>
  </p:notesMasterIdLst>
  <p:sldIdLst>
    <p:sldId id="256" r:id="rId2"/>
    <p:sldId id="304" r:id="rId3"/>
    <p:sldId id="305" r:id="rId4"/>
    <p:sldId id="306" r:id="rId5"/>
    <p:sldId id="307" r:id="rId6"/>
    <p:sldId id="308" r:id="rId7"/>
    <p:sldId id="309" r:id="rId8"/>
    <p:sldId id="311" r:id="rId9"/>
    <p:sldId id="312" r:id="rId10"/>
    <p:sldId id="314" r:id="rId11"/>
    <p:sldId id="315" r:id="rId12"/>
    <p:sldId id="316" r:id="rId13"/>
    <p:sldId id="317" r:id="rId14"/>
    <p:sldId id="318" r:id="rId15"/>
    <p:sldId id="319" r:id="rId16"/>
    <p:sldId id="320" r:id="rId17"/>
    <p:sldId id="330" r:id="rId18"/>
    <p:sldId id="321" r:id="rId19"/>
    <p:sldId id="322" r:id="rId20"/>
    <p:sldId id="267" r:id="rId21"/>
    <p:sldId id="265" r:id="rId22"/>
    <p:sldId id="266" r:id="rId23"/>
    <p:sldId id="262" r:id="rId24"/>
    <p:sldId id="293" r:id="rId25"/>
    <p:sldId id="326" r:id="rId26"/>
    <p:sldId id="327" r:id="rId27"/>
    <p:sldId id="325" r:id="rId28"/>
    <p:sldId id="270" r:id="rId29"/>
    <p:sldId id="264" r:id="rId30"/>
    <p:sldId id="272" r:id="rId31"/>
    <p:sldId id="273" r:id="rId32"/>
    <p:sldId id="282" r:id="rId33"/>
    <p:sldId id="274" r:id="rId34"/>
    <p:sldId id="324" r:id="rId35"/>
    <p:sldId id="284" r:id="rId36"/>
    <p:sldId id="285" r:id="rId37"/>
    <p:sldId id="303" r:id="rId38"/>
    <p:sldId id="302" r:id="rId39"/>
    <p:sldId id="301" r:id="rId40"/>
    <p:sldId id="329" r:id="rId41"/>
    <p:sldId id="328" r:id="rId42"/>
    <p:sldId id="323" r:id="rId43"/>
    <p:sldId id="288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5" autoAdjust="0"/>
    <p:restoredTop sz="94660"/>
  </p:normalViewPr>
  <p:slideViewPr>
    <p:cSldViewPr>
      <p:cViewPr varScale="1">
        <p:scale>
          <a:sx n="70" d="100"/>
          <a:sy n="70" d="100"/>
        </p:scale>
        <p:origin x="8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1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E89D36-C57A-4CA5-A612-79F14168AA30}" type="datetimeFigureOut">
              <a:rPr lang="en-US" smtClean="0"/>
              <a:t>3/19/2018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9C45D8-EB81-4362-90F4-3C98FA820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30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793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352391-1B85-4820-8179-660F24129974}" type="slidenum">
              <a:rPr lang="en-US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328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42FD4-E212-41F1-97E6-EC5CF6D42D6C}" type="datetimeFigureOut">
              <a:rPr lang="en-US" smtClean="0"/>
              <a:t>3/19/2018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753F3-76C8-467C-A9B0-143E303B1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656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42FD4-E212-41F1-97E6-EC5CF6D42D6C}" type="datetimeFigureOut">
              <a:rPr lang="en-US" smtClean="0"/>
              <a:t>3/19/2018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753F3-76C8-467C-A9B0-143E303B1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787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42FD4-E212-41F1-97E6-EC5CF6D42D6C}" type="datetimeFigureOut">
              <a:rPr lang="en-US" smtClean="0"/>
              <a:t>3/19/2018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753F3-76C8-467C-A9B0-143E303B1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637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>
            <a:spLocks noChangeArrowheads="1"/>
          </p:cNvSpPr>
          <p:nvPr userDrawn="1"/>
        </p:nvSpPr>
        <p:spPr bwMode="auto">
          <a:xfrm>
            <a:off x="2464594" y="419696"/>
            <a:ext cx="184731" cy="546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en-US" sz="2953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215278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>
            <a:spLocks noChangeArrowheads="1"/>
          </p:cNvSpPr>
          <p:nvPr userDrawn="1"/>
        </p:nvSpPr>
        <p:spPr bwMode="auto">
          <a:xfrm>
            <a:off x="2464594" y="419696"/>
            <a:ext cx="184731" cy="546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en-US" sz="2953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2665568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>
            <a:spLocks noChangeArrowheads="1"/>
          </p:cNvSpPr>
          <p:nvPr userDrawn="1"/>
        </p:nvSpPr>
        <p:spPr bwMode="auto">
          <a:xfrm>
            <a:off x="2464594" y="419696"/>
            <a:ext cx="184731" cy="546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en-US" sz="2953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7939834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1" y="375047"/>
            <a:ext cx="8715375" cy="910828"/>
          </a:xfrm>
          <a:prstGeom prst="rect">
            <a:avLst/>
          </a:prstGeom>
        </p:spPr>
        <p:txBody>
          <a:bodyPr lIns="130046" tIns="65023" rIns="130046" bIns="65023"/>
          <a:lstStyle>
            <a:lvl1pPr>
              <a:defRPr>
                <a:latin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5750" y="1553766"/>
            <a:ext cx="8518922" cy="4339828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812">
                <a:latin typeface="Candara"/>
              </a:defRPr>
            </a:lvl1pPr>
            <a:lvl2pPr>
              <a:defRPr>
                <a:latin typeface="Candara"/>
              </a:defRPr>
            </a:lvl2pPr>
            <a:lvl3pPr>
              <a:defRPr>
                <a:latin typeface="Candara"/>
              </a:defRPr>
            </a:lvl3pPr>
            <a:lvl4pPr>
              <a:defRPr>
                <a:latin typeface="Candara"/>
              </a:defRPr>
            </a:lvl4pPr>
            <a:lvl5pPr>
              <a:defRPr>
                <a:latin typeface="Candar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730413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>
            <a:spLocks noChangeArrowheads="1"/>
          </p:cNvSpPr>
          <p:nvPr userDrawn="1"/>
        </p:nvSpPr>
        <p:spPr bwMode="auto">
          <a:xfrm>
            <a:off x="2464594" y="419696"/>
            <a:ext cx="184731" cy="546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en-US" sz="2953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6852247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>
            <a:spLocks noChangeArrowheads="1"/>
          </p:cNvSpPr>
          <p:nvPr userDrawn="1"/>
        </p:nvSpPr>
        <p:spPr bwMode="auto">
          <a:xfrm>
            <a:off x="2464594" y="419696"/>
            <a:ext cx="184731" cy="546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en-US" sz="2953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9714248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>
            <a:spLocks noChangeArrowheads="1"/>
          </p:cNvSpPr>
          <p:nvPr userDrawn="1"/>
        </p:nvSpPr>
        <p:spPr bwMode="auto">
          <a:xfrm>
            <a:off x="2464594" y="419696"/>
            <a:ext cx="184731" cy="546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en-US" sz="2953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3458055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>
            <a:spLocks noChangeArrowheads="1"/>
          </p:cNvSpPr>
          <p:nvPr userDrawn="1"/>
        </p:nvSpPr>
        <p:spPr bwMode="auto">
          <a:xfrm>
            <a:off x="2464594" y="419696"/>
            <a:ext cx="184731" cy="546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en-US" sz="2953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494650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42FD4-E212-41F1-97E6-EC5CF6D42D6C}" type="datetimeFigureOut">
              <a:rPr lang="en-US" smtClean="0"/>
              <a:t>3/19/2018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753F3-76C8-467C-A9B0-143E303B1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9539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>
            <a:spLocks noChangeArrowheads="1"/>
          </p:cNvSpPr>
          <p:nvPr userDrawn="1"/>
        </p:nvSpPr>
        <p:spPr bwMode="auto">
          <a:xfrm>
            <a:off x="2464594" y="419696"/>
            <a:ext cx="184731" cy="546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en-US" sz="2953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288840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42FD4-E212-41F1-97E6-EC5CF6D42D6C}" type="datetimeFigureOut">
              <a:rPr lang="en-US" smtClean="0"/>
              <a:t>3/19/2018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753F3-76C8-467C-A9B0-143E303B1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952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42FD4-E212-41F1-97E6-EC5CF6D42D6C}" type="datetimeFigureOut">
              <a:rPr lang="en-US" smtClean="0"/>
              <a:t>3/19/2018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753F3-76C8-467C-A9B0-143E303B1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471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42FD4-E212-41F1-97E6-EC5CF6D42D6C}" type="datetimeFigureOut">
              <a:rPr lang="en-US" smtClean="0"/>
              <a:t>3/19/2018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753F3-76C8-467C-A9B0-143E303B1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417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42FD4-E212-41F1-97E6-EC5CF6D42D6C}" type="datetimeFigureOut">
              <a:rPr lang="en-US" smtClean="0"/>
              <a:t>3/19/2018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753F3-76C8-467C-A9B0-143E303B1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047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42FD4-E212-41F1-97E6-EC5CF6D42D6C}" type="datetimeFigureOut">
              <a:rPr lang="en-US" smtClean="0"/>
              <a:t>3/19/2018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753F3-76C8-467C-A9B0-143E303B1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540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42FD4-E212-41F1-97E6-EC5CF6D42D6C}" type="datetimeFigureOut">
              <a:rPr lang="en-US" smtClean="0"/>
              <a:t>3/19/2018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753F3-76C8-467C-A9B0-143E303B1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62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42FD4-E212-41F1-97E6-EC5CF6D42D6C}" type="datetimeFigureOut">
              <a:rPr lang="en-US" smtClean="0"/>
              <a:t>3/19/2018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753F3-76C8-467C-A9B0-143E303B1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346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42FD4-E212-41F1-97E6-EC5CF6D42D6C}" type="datetimeFigureOut">
              <a:rPr lang="en-US" smtClean="0"/>
              <a:t>3/19/2018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D753F3-76C8-467C-A9B0-143E303B1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039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  <p:sldLayoutId id="2147483948" r:id="rId12"/>
    <p:sldLayoutId id="2147483949" r:id="rId13"/>
    <p:sldLayoutId id="2147483950" r:id="rId14"/>
    <p:sldLayoutId id="2147483951" r:id="rId15"/>
    <p:sldLayoutId id="2147483952" r:id="rId16"/>
    <p:sldLayoutId id="2147483953" r:id="rId17"/>
    <p:sldLayoutId id="2147483954" r:id="rId18"/>
    <p:sldLayoutId id="2147483955" r:id="rId19"/>
    <p:sldLayoutId id="2147483956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609600"/>
            <a:ext cx="7924800" cy="1905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The UConn Experience: Maintenance, Issues, and Benefits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105400"/>
            <a:ext cx="6400800" cy="1752600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Michael Dietz, Ph.D.</a:t>
            </a: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University of Connecticut</a:t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Center for Land Use Education and Research (CLEAR)</a:t>
            </a:r>
          </a:p>
          <a:p>
            <a:r>
              <a:rPr lang="en-US" sz="1800" dirty="0" err="1">
                <a:solidFill>
                  <a:schemeClr val="tx1"/>
                </a:solidFill>
              </a:rPr>
              <a:t>Rockfall</a:t>
            </a:r>
            <a:r>
              <a:rPr lang="en-US" sz="1800" dirty="0">
                <a:solidFill>
                  <a:schemeClr val="tx1"/>
                </a:solidFill>
              </a:rPr>
              <a:t> Foundation Symposium</a:t>
            </a:r>
          </a:p>
          <a:p>
            <a:r>
              <a:rPr lang="en-US" sz="1800" dirty="0">
                <a:solidFill>
                  <a:schemeClr val="tx1"/>
                </a:solidFill>
              </a:rPr>
              <a:t>March 22, 2018</a:t>
            </a:r>
          </a:p>
        </p:txBody>
      </p:sp>
      <p:pic>
        <p:nvPicPr>
          <p:cNvPr id="6" name="Picture 5" descr="P101071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0270" y="2414046"/>
            <a:ext cx="3361730" cy="2521298"/>
          </a:xfrm>
          <a:prstGeom prst="rect">
            <a:avLst/>
          </a:prstGeom>
        </p:spPr>
      </p:pic>
      <p:pic>
        <p:nvPicPr>
          <p:cNvPr id="7" name="Picture 6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1440">
            <a:off x="5033725" y="2125677"/>
            <a:ext cx="3780384" cy="309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237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101017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812" y="0"/>
            <a:ext cx="9167812" cy="68758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29312" y="5518547"/>
            <a:ext cx="3214688" cy="1022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50" dirty="0">
                <a:solidFill>
                  <a:schemeClr val="bg1"/>
                </a:solidFill>
                <a:latin typeface="Calibri"/>
                <a:cs typeface="Calibri"/>
              </a:rPr>
              <a:t>2012</a:t>
            </a:r>
          </a:p>
          <a:p>
            <a:r>
              <a:rPr lang="en-US" sz="3797" dirty="0">
                <a:solidFill>
                  <a:schemeClr val="bg1"/>
                </a:solidFill>
                <a:latin typeface="Calibri"/>
                <a:cs typeface="Calibri"/>
              </a:rPr>
              <a:t>Oak Hall</a:t>
            </a:r>
          </a:p>
        </p:txBody>
      </p:sp>
    </p:spTree>
    <p:extLst>
      <p:ext uri="{BB962C8B-B14F-4D97-AF65-F5344CB8AC3E}">
        <p14:creationId xmlns:p14="http://schemas.microsoft.com/office/powerpoint/2010/main" val="175572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101017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22094" y="375047"/>
            <a:ext cx="3214688" cy="1022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50" dirty="0">
                <a:solidFill>
                  <a:schemeClr val="bg1"/>
                </a:solidFill>
                <a:latin typeface="Calibri"/>
                <a:cs typeface="Calibri"/>
              </a:rPr>
              <a:t>2012</a:t>
            </a:r>
          </a:p>
          <a:p>
            <a:r>
              <a:rPr lang="en-US" sz="3797" dirty="0">
                <a:solidFill>
                  <a:schemeClr val="bg1"/>
                </a:solidFill>
                <a:latin typeface="Calibri"/>
                <a:cs typeface="Calibri"/>
              </a:rPr>
              <a:t>Oak Hall</a:t>
            </a:r>
          </a:p>
        </p:txBody>
      </p:sp>
    </p:spTree>
    <p:extLst>
      <p:ext uri="{BB962C8B-B14F-4D97-AF65-F5344CB8AC3E}">
        <p14:creationId xmlns:p14="http://schemas.microsoft.com/office/powerpoint/2010/main" val="421103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1010189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P1010187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2094" y="2143125"/>
            <a:ext cx="3357563" cy="251817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482453" y="5732860"/>
            <a:ext cx="4446984" cy="160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50" dirty="0">
                <a:latin typeface="Calibri"/>
                <a:cs typeface="Calibri"/>
              </a:rPr>
              <a:t>2013</a:t>
            </a:r>
          </a:p>
          <a:p>
            <a:r>
              <a:rPr lang="en-US" sz="3797" dirty="0">
                <a:latin typeface="Calibri"/>
                <a:cs typeface="Calibri"/>
              </a:rPr>
              <a:t>Hillside Rd Snow Shelf</a:t>
            </a:r>
          </a:p>
        </p:txBody>
      </p:sp>
    </p:spTree>
    <p:extLst>
      <p:ext uri="{BB962C8B-B14F-4D97-AF65-F5344CB8AC3E}">
        <p14:creationId xmlns:p14="http://schemas.microsoft.com/office/powerpoint/2010/main" val="23781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4480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28625"/>
            <a:ext cx="9144000" cy="64293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2172" y="5357813"/>
            <a:ext cx="6268641" cy="28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66" dirty="0">
                <a:solidFill>
                  <a:schemeClr val="bg1"/>
                </a:solidFill>
                <a:latin typeface="Calibri"/>
                <a:cs typeface="Calibri"/>
              </a:rPr>
              <a:t>Rain Gardens &amp; pervious asphalt parking stalls near </a:t>
            </a:r>
            <a:r>
              <a:rPr lang="en-US" sz="1266" dirty="0" err="1">
                <a:solidFill>
                  <a:schemeClr val="bg1"/>
                </a:solidFill>
                <a:latin typeface="Calibri"/>
                <a:cs typeface="Calibri"/>
              </a:rPr>
              <a:t>Whetten</a:t>
            </a:r>
            <a:r>
              <a:rPr lang="en-US" sz="1266" dirty="0">
                <a:solidFill>
                  <a:schemeClr val="bg1"/>
                </a:solidFill>
                <a:latin typeface="Calibri"/>
                <a:cs typeface="Calibri"/>
              </a:rPr>
              <a:t> Center. </a:t>
            </a:r>
            <a:endParaRPr lang="en-US" sz="1266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32359" y="4956848"/>
            <a:ext cx="214312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50" dirty="0">
                <a:solidFill>
                  <a:schemeClr val="bg1"/>
                </a:solidFill>
                <a:latin typeface="Calibri"/>
                <a:cs typeface="Calibri"/>
              </a:rPr>
              <a:t>2013</a:t>
            </a:r>
            <a:endParaRPr lang="en-US" sz="225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997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Storrs Hall 2013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5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23492"/>
            <a:ext cx="9144000" cy="240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58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Tree Filters (2014)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:\Users\med00007\AppData\Local\Microsoft\Windows\Temporary Internet Files\Content.Word\20140620_11112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80169" y="1969467"/>
            <a:ext cx="5615834" cy="41612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976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Basketball practice bioretention (2014)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0" y="1446609"/>
            <a:ext cx="4679156" cy="35093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391" y="2893219"/>
            <a:ext cx="4536281" cy="340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48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Rain gardens 2017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301797"/>
            <a:ext cx="6896100" cy="51720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89" y="1285875"/>
            <a:ext cx="9144000" cy="514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5848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2017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697" y="13395"/>
            <a:ext cx="51435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26" y="1526977"/>
            <a:ext cx="7108031" cy="533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5292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315"/>
            <a:ext cx="9144000" cy="663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2777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107156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First bioretention at UConn (</a:t>
            </a:r>
            <a:r>
              <a:rPr lang="en-US" dirty="0" smtClean="0"/>
              <a:t>2003)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15" y="1177435"/>
            <a:ext cx="7533084" cy="564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78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-76200"/>
            <a:ext cx="8229600" cy="1143000"/>
          </a:xfrm>
        </p:spPr>
        <p:txBody>
          <a:bodyPr/>
          <a:lstStyle/>
          <a:p>
            <a:r>
              <a:rPr lang="en-US" dirty="0" smtClean="0"/>
              <a:t>Maintenance issues</a:t>
            </a:r>
            <a:endParaRPr lang="en-US" dirty="0"/>
          </a:p>
        </p:txBody>
      </p:sp>
      <p:pic>
        <p:nvPicPr>
          <p:cNvPr id="2050" name="Picture 2" descr="C:\Users\Mike\Documents\RG Training\Norwich RG\Pics\RainGardenTraining312_1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71600"/>
            <a:ext cx="7696200" cy="513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9200"/>
            <a:ext cx="7696200" cy="577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485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84238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First rain garden/bioretention at UConn - 2004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2400" y="5789420"/>
            <a:ext cx="8686800" cy="1047798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Correctly built to specification</a:t>
            </a:r>
          </a:p>
          <a:p>
            <a:r>
              <a:rPr lang="en-US" dirty="0" smtClean="0"/>
              <a:t>Curb installed after construction…but all the way around!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990600"/>
            <a:ext cx="6400800" cy="4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624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Pay attention to detail!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Curb cuts added after (not the best design here)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00"/>
            <a:ext cx="3962400" cy="2971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048000"/>
            <a:ext cx="39624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08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990600"/>
          </a:xfrm>
        </p:spPr>
        <p:txBody>
          <a:bodyPr/>
          <a:lstStyle/>
          <a:p>
            <a:r>
              <a:rPr lang="en-US" dirty="0" smtClean="0"/>
              <a:t>Turf dams – maintenance issue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1124803"/>
            <a:ext cx="75438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72078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305800" cy="960438"/>
          </a:xfrm>
        </p:spPr>
        <p:txBody>
          <a:bodyPr/>
          <a:lstStyle/>
          <a:p>
            <a:r>
              <a:rPr lang="en-US" dirty="0" smtClean="0"/>
              <a:t>Failed to factor in people…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Mike\Documents\From Backup\UConn&amp;NEMO\My Pictures\UCONN\Towers\Walkwa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17600"/>
            <a:ext cx="8382000" cy="55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3476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87" y="437708"/>
            <a:ext cx="8407694" cy="63034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5" y="-201446"/>
            <a:ext cx="4264726" cy="758173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376" y="0"/>
            <a:ext cx="51435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30280" y="563527"/>
            <a:ext cx="30621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</a:rPr>
              <a:t>2004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6304" y="266811"/>
            <a:ext cx="30621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/>
              <a:t>2014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192413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599" cy="911225"/>
          </a:xfrm>
        </p:spPr>
        <p:txBody>
          <a:bodyPr/>
          <a:lstStyle/>
          <a:p>
            <a:r>
              <a:rPr lang="en-US" dirty="0" smtClean="0"/>
              <a:t>Maintenance is so bittersweet…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406" y="696516"/>
            <a:ext cx="4822031" cy="6432300"/>
          </a:xfrm>
        </p:spPr>
      </p:pic>
    </p:spTree>
    <p:extLst>
      <p:ext uri="{BB962C8B-B14F-4D97-AF65-F5344CB8AC3E}">
        <p14:creationId xmlns:p14="http://schemas.microsoft.com/office/powerpoint/2010/main" val="6064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89" y="339980"/>
            <a:ext cx="7676707" cy="57338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88" y="461897"/>
            <a:ext cx="7751135" cy="578942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69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Pay attention to </a:t>
            </a:r>
            <a:r>
              <a:rPr lang="en-US" dirty="0" smtClean="0"/>
              <a:t>detail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Large bioretention installed 2011</a:t>
            </a:r>
          </a:p>
          <a:p>
            <a:r>
              <a:rPr lang="en-US" dirty="0" smtClean="0"/>
              <a:t>Overflow </a:t>
            </a:r>
            <a:r>
              <a:rPr lang="en-US" i="1" dirty="0" smtClean="0"/>
              <a:t>designed</a:t>
            </a:r>
            <a:r>
              <a:rPr lang="en-US" dirty="0" smtClean="0"/>
              <a:t> to contain 10-year storm…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200400"/>
            <a:ext cx="4284834" cy="32004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785313" y="3406187"/>
            <a:ext cx="3733800" cy="2788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022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Many good examples at UConn, but…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714212"/>
            <a:ext cx="8305800" cy="686588"/>
          </a:xfrm>
        </p:spPr>
        <p:txBody>
          <a:bodyPr>
            <a:noAutofit/>
          </a:bodyPr>
          <a:lstStyle/>
          <a:p>
            <a:r>
              <a:rPr lang="en-US" sz="2400" dirty="0" smtClean="0"/>
              <a:t>Held water for 1 week+</a:t>
            </a:r>
          </a:p>
          <a:p>
            <a:r>
              <a:rPr lang="en-US" sz="2400" dirty="0" smtClean="0"/>
              <a:t>Compacted soils, no </a:t>
            </a:r>
            <a:r>
              <a:rPr lang="en-US" sz="2400" dirty="0" err="1" smtClean="0"/>
              <a:t>underdrain</a:t>
            </a:r>
            <a:r>
              <a:rPr lang="en-US" sz="2400" dirty="0" smtClean="0"/>
              <a:t> installed</a:t>
            </a:r>
            <a:endParaRPr lang="en-US" sz="2400" dirty="0"/>
          </a:p>
        </p:txBody>
      </p:sp>
      <p:pic>
        <p:nvPicPr>
          <p:cNvPr id="4" name="Picture 2" descr="C:\Users\Mike\Pictures\Mans apts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541" y="1277273"/>
            <a:ext cx="5656425" cy="4242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86698" y="5484956"/>
            <a:ext cx="2189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2010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191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285"/>
            <a:ext cx="7886700" cy="1325563"/>
          </a:xfrm>
        </p:spPr>
        <p:txBody>
          <a:bodyPr/>
          <a:lstStyle/>
          <a:p>
            <a:r>
              <a:rPr lang="en-US" dirty="0" smtClean="0"/>
              <a:t>Burton-</a:t>
            </a:r>
            <a:r>
              <a:rPr lang="en-US" dirty="0" err="1" smtClean="0"/>
              <a:t>Shenkman</a:t>
            </a:r>
            <a:r>
              <a:rPr lang="en-US" dirty="0" smtClean="0"/>
              <a:t> (2005)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47" y="1339453"/>
            <a:ext cx="7479506" cy="542021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0765" y="1484507"/>
            <a:ext cx="977920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31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1771"/>
            <a:ext cx="77724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Pervious concrete at UConn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85" y="1392700"/>
            <a:ext cx="8572430" cy="4285831"/>
          </a:xfrm>
        </p:spPr>
        <p:txBody>
          <a:bodyPr/>
          <a:lstStyle/>
          <a:p>
            <a:r>
              <a:rPr lang="en-US" dirty="0" smtClean="0"/>
              <a:t>Field house parking lot</a:t>
            </a:r>
          </a:p>
          <a:p>
            <a:r>
              <a:rPr lang="en-US" dirty="0" smtClean="0"/>
              <a:t>Installed 2 days before classes began, </a:t>
            </a:r>
            <a:r>
              <a:rPr lang="en-US" dirty="0" smtClean="0"/>
              <a:t>2009</a:t>
            </a:r>
            <a:endParaRPr lang="en-US" dirty="0"/>
          </a:p>
        </p:txBody>
      </p:sp>
      <p:pic>
        <p:nvPicPr>
          <p:cNvPr id="4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667000"/>
            <a:ext cx="5251297" cy="401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757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305800" cy="960438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Problems with UConn pervious </a:t>
            </a:r>
            <a:r>
              <a:rPr lang="en-US" sz="3200" dirty="0" smtClean="0"/>
              <a:t>concrete</a:t>
            </a:r>
            <a:br>
              <a:rPr lang="en-US" sz="3200" dirty="0" smtClean="0"/>
            </a:br>
            <a:r>
              <a:rPr lang="en-US" sz="3200" dirty="0" smtClean="0"/>
              <a:t>Lot totally failed by 2017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60" y="1600200"/>
            <a:ext cx="6787279" cy="4525963"/>
          </a:xfrm>
        </p:spPr>
      </p:pic>
      <p:sp>
        <p:nvSpPr>
          <p:cNvPr id="6" name="Right Arrow 5"/>
          <p:cNvSpPr/>
          <p:nvPr/>
        </p:nvSpPr>
        <p:spPr bwMode="auto">
          <a:xfrm rot="14649875">
            <a:off x="576157" y="5663732"/>
            <a:ext cx="1286084" cy="857355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4301" tIns="32150" rIns="64301" bIns="32150" numCol="1" rtlCol="0" anchor="t" anchorCtr="0" compatLnSpc="1">
            <a:prstTxWarp prst="textNoShape">
              <a:avLst/>
            </a:prstTxWarp>
          </a:bodyPr>
          <a:lstStyle/>
          <a:p>
            <a:pPr algn="ctr" defTabSz="321503">
              <a:buClr>
                <a:srgbClr val="000000"/>
              </a:buClr>
              <a:buSzPct val="100000"/>
            </a:pPr>
            <a:endParaRPr lang="en-US" sz="3000">
              <a:solidFill>
                <a:schemeClr val="bg1"/>
              </a:solidFill>
              <a:latin typeface="Gill Sans" pitchFamily="8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52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3 0.00732 C 0.02588 -0.00797 0.11828 -0.06621 0.14916 -0.08411 C 0.15599 -0.08768 0.17711 -0.09533 0.18675 -0.10021 C 0.19407 -0.10346 0.19969 -0.11062 0.20725 -0.11323 C 0.2097 -0.11534 0.21177 -0.11859 0.21458 -0.11957 C 0.21983 -0.12331 0.23362 -0.13258 0.23887 -0.13584 C 0.24473 -0.13958 0.24607 -0.14039 0.24973 -0.14218 C 0.25534 -0.14544 0.26523 -0.15146 0.27268 -0.1552 C 0.27915 -0.16105 0.28696 -0.16317 0.29452 -0.1648 C 0.30246 -0.16935 0.31308 -0.17862 0.31991 -0.18269 C 0.32943 -0.18806 0.34298 -0.19294 0.35152 -0.19717 C 0.35677 -0.19977 0.36446 -0.20482 0.37093 -0.20823 C 0.37691 -0.21376 0.3846 -0.21295 0.39034 -0.21816 C 0.46198 -0.25769 0.73649 -0.39759 0.80496 -0.43533 " pathEditMode="relative" rAng="0" ptsTypes="ffffffffffffff">
                                      <p:cBhvr>
                                        <p:cTn id="10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81" y="-221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Potential reasons </a:t>
            </a:r>
            <a:r>
              <a:rPr lang="en-US" dirty="0" smtClean="0"/>
              <a:t>for failure of PC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133600"/>
            <a:ext cx="8229600" cy="3352800"/>
          </a:xfrm>
        </p:spPr>
        <p:txBody>
          <a:bodyPr/>
          <a:lstStyle/>
          <a:p>
            <a:r>
              <a:rPr lang="en-US" dirty="0" smtClean="0"/>
              <a:t>Improper mix ratio</a:t>
            </a:r>
          </a:p>
          <a:p>
            <a:r>
              <a:rPr lang="en-US" dirty="0" smtClean="0"/>
              <a:t>Improper handling (and transport time!)</a:t>
            </a:r>
          </a:p>
          <a:p>
            <a:r>
              <a:rPr lang="en-US" dirty="0" smtClean="0"/>
              <a:t>Improper placement</a:t>
            </a:r>
          </a:p>
          <a:p>
            <a:r>
              <a:rPr lang="en-US" dirty="0" smtClean="0"/>
              <a:t>Insufficient curing time</a:t>
            </a:r>
          </a:p>
          <a:p>
            <a:r>
              <a:rPr lang="en-US" dirty="0" smtClean="0"/>
              <a:t>Improper salting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7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305800" cy="808038"/>
          </a:xfrm>
        </p:spPr>
        <p:txBody>
          <a:bodyPr/>
          <a:lstStyle/>
          <a:p>
            <a:r>
              <a:rPr lang="en-US" dirty="0" smtClean="0"/>
              <a:t>Pre-cast pervious concrete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229600" cy="4530725"/>
          </a:xfrm>
        </p:spPr>
        <p:txBody>
          <a:bodyPr/>
          <a:lstStyle/>
          <a:p>
            <a:r>
              <a:rPr lang="en-US" dirty="0" smtClean="0"/>
              <a:t>“</a:t>
            </a:r>
            <a:r>
              <a:rPr lang="en-US" dirty="0" err="1" smtClean="0"/>
              <a:t>Stormcrete</a:t>
            </a:r>
            <a:r>
              <a:rPr lang="en-US" dirty="0" smtClean="0"/>
              <a:t>” from Porous Technologies (Yarmouth, ME)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982771"/>
            <a:ext cx="6553200" cy="4914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982771"/>
            <a:ext cx="6553200" cy="4914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982771"/>
            <a:ext cx="6553200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9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53999"/>
            <a:ext cx="4953000" cy="6604001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15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763000" cy="1219200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dirty="0" smtClean="0"/>
              <a:t>Over-mulching at UConn</a:t>
            </a:r>
          </a:p>
        </p:txBody>
      </p:sp>
      <p:sp>
        <p:nvSpPr>
          <p:cNvPr id="21506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447800"/>
            <a:ext cx="8305800" cy="5181600"/>
          </a:xfrm>
        </p:spPr>
        <p:txBody>
          <a:bodyPr>
            <a:noAutofit/>
          </a:bodyPr>
          <a:lstStyle/>
          <a:p>
            <a:pPr eaLnBrk="1" hangingPunct="1"/>
            <a:r>
              <a:rPr lang="en-US" sz="2800" dirty="0" smtClean="0"/>
              <a:t>Storage depth was correct at installation…but…</a:t>
            </a:r>
          </a:p>
          <a:p>
            <a:pPr eaLnBrk="1" hangingPunct="1"/>
            <a:endParaRPr lang="en-US" sz="2800" dirty="0"/>
          </a:p>
          <a:p>
            <a:pPr eaLnBrk="1" hangingPunct="1"/>
            <a:endParaRPr lang="en-US" sz="2800" dirty="0" smtClean="0"/>
          </a:p>
          <a:p>
            <a:pPr eaLnBrk="1" hangingPunct="1"/>
            <a:endParaRPr lang="en-US" sz="2800" dirty="0"/>
          </a:p>
          <a:p>
            <a:pPr eaLnBrk="1" hangingPunct="1"/>
            <a:endParaRPr lang="en-US" sz="2800" dirty="0" smtClean="0"/>
          </a:p>
          <a:p>
            <a:pPr eaLnBrk="1" hangingPunct="1"/>
            <a:endParaRPr lang="en-US" sz="2800" dirty="0"/>
          </a:p>
          <a:p>
            <a:pPr eaLnBrk="1" hangingPunct="1"/>
            <a:endParaRPr lang="en-US" sz="2800" dirty="0" smtClean="0"/>
          </a:p>
          <a:p>
            <a:pPr eaLnBrk="1" hangingPunct="1"/>
            <a:endParaRPr lang="en-US" sz="2800" dirty="0"/>
          </a:p>
          <a:p>
            <a:pPr indent="0" eaLnBrk="1" hangingPunct="1">
              <a:buNone/>
            </a:pPr>
            <a:r>
              <a:rPr lang="en-US" sz="2800" dirty="0" smtClean="0"/>
              <a:t>                    </a:t>
            </a:r>
            <a:br>
              <a:rPr lang="en-US" sz="2800" dirty="0" smtClean="0"/>
            </a:br>
            <a:r>
              <a:rPr lang="en-US" sz="2800" dirty="0" smtClean="0"/>
              <a:t>	     You need to make sure it stays that way!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981200"/>
            <a:ext cx="5410200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78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Clogging of pervious pavements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Regular maintenance keeps problems away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86000"/>
            <a:ext cx="5791200" cy="4325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162763"/>
            <a:ext cx="6096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76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Regenerative air sweeper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133600"/>
            <a:ext cx="7601746" cy="4525963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70647" y="10668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Works OK with light debris loading, and performed very regularly (at least 4x per year)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55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20171218_093628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-35746"/>
            <a:ext cx="3657600" cy="6501134"/>
          </a:xfrm>
        </p:spPr>
      </p:pic>
    </p:spTree>
    <p:extLst>
      <p:ext uri="{BB962C8B-B14F-4D97-AF65-F5344CB8AC3E}">
        <p14:creationId xmlns:p14="http://schemas.microsoft.com/office/powerpoint/2010/main" val="39997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Before                         After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579" y="1182830"/>
            <a:ext cx="4114800" cy="5491998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09724"/>
            <a:ext cx="4114800" cy="5491998"/>
          </a:xfrm>
        </p:spPr>
      </p:pic>
    </p:spTree>
    <p:extLst>
      <p:ext uri="{BB962C8B-B14F-4D97-AF65-F5344CB8AC3E}">
        <p14:creationId xmlns:p14="http://schemas.microsoft.com/office/powerpoint/2010/main" val="197715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3178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25016" y="4822032"/>
            <a:ext cx="4446984" cy="160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50" b="1" dirty="0">
                <a:solidFill>
                  <a:schemeClr val="bg1"/>
                </a:solidFill>
                <a:latin typeface="Calibri"/>
                <a:cs typeface="Calibri"/>
              </a:rPr>
              <a:t>2009</a:t>
            </a:r>
          </a:p>
          <a:p>
            <a:r>
              <a:rPr lang="en-US" sz="3797" b="1" dirty="0">
                <a:solidFill>
                  <a:schemeClr val="bg1"/>
                </a:solidFill>
                <a:latin typeface="Calibri"/>
                <a:cs typeface="Calibri"/>
              </a:rPr>
              <a:t>Towers Pervious Asphalt Lot</a:t>
            </a:r>
          </a:p>
        </p:txBody>
      </p:sp>
      <p:pic>
        <p:nvPicPr>
          <p:cNvPr id="2" name="Picture 1" descr="IMG_3177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7538" y="4527352"/>
            <a:ext cx="3107531" cy="2330648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6701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90" b="33168"/>
          <a:stretch/>
        </p:blipFill>
        <p:spPr>
          <a:xfrm>
            <a:off x="1946779" y="375172"/>
            <a:ext cx="5464747" cy="6429113"/>
          </a:xfrm>
        </p:spPr>
      </p:pic>
    </p:spTree>
    <p:extLst>
      <p:ext uri="{BB962C8B-B14F-4D97-AF65-F5344CB8AC3E}">
        <p14:creationId xmlns:p14="http://schemas.microsoft.com/office/powerpoint/2010/main" val="348457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79" y="428747"/>
            <a:ext cx="3625059" cy="64445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887" y="428747"/>
            <a:ext cx="3625059" cy="644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18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 of these practices work well- IF…</a:t>
            </a:r>
          </a:p>
          <a:p>
            <a:pPr lvl="1"/>
            <a:r>
              <a:rPr lang="en-US" dirty="0" smtClean="0"/>
              <a:t>They are properly designed, installed and maintained</a:t>
            </a:r>
          </a:p>
          <a:p>
            <a:pPr lvl="1"/>
            <a:endParaRPr lang="en-US" dirty="0"/>
          </a:p>
          <a:p>
            <a:r>
              <a:rPr lang="en-US" dirty="0" smtClean="0"/>
              <a:t>UConn has made a major commitment to using these practices</a:t>
            </a:r>
          </a:p>
          <a:p>
            <a:endParaRPr lang="en-US" dirty="0"/>
          </a:p>
          <a:p>
            <a:r>
              <a:rPr lang="en-US" dirty="0" smtClean="0"/>
              <a:t>Coordination with facilities/DPW is critical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103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62" y="233855"/>
            <a:ext cx="8610600" cy="64313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162" y="2878041"/>
            <a:ext cx="8229600" cy="11430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Thank You!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m</a:t>
            </a:r>
            <a:r>
              <a:rPr lang="en-US" dirty="0" smtClean="0">
                <a:solidFill>
                  <a:schemeClr val="bg1"/>
                </a:solidFill>
              </a:rPr>
              <a:t>ichael.dietz@uconn.edu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58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Rectangle 4"/>
          <p:cNvSpPr>
            <a:spLocks/>
          </p:cNvSpPr>
          <p:nvPr/>
        </p:nvSpPr>
        <p:spPr bwMode="auto">
          <a:xfrm>
            <a:off x="1094425" y="310697"/>
            <a:ext cx="6679457" cy="519373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pPr algn="ctr">
              <a:defRPr/>
            </a:pPr>
            <a:r>
              <a:rPr lang="en-US" sz="3375" b="1" dirty="0">
                <a:latin typeface="+mj-lt"/>
                <a:ea typeface="ヒラギノ角ゴ ProN W3" charset="-128"/>
                <a:sym typeface="Gill Sans" charset="0"/>
              </a:rPr>
              <a:t>Field House </a:t>
            </a:r>
            <a:r>
              <a:rPr lang="en-US" sz="3375" b="1" dirty="0">
                <a:latin typeface="+mj-lt"/>
                <a:ea typeface="ヒラギノ角ゴ ProN W3" charset="-128"/>
                <a:sym typeface="Gill Sans" charset="0"/>
              </a:rPr>
              <a:t>Pervious Concrete (2009)</a:t>
            </a:r>
            <a:endParaRPr lang="en-US" sz="3375" b="1" dirty="0">
              <a:latin typeface="+mj-lt"/>
              <a:ea typeface="ヒラギノ角ゴ ProN W3" charset="-128"/>
              <a:sym typeface="Gill Sans" charset="0"/>
            </a:endParaRPr>
          </a:p>
        </p:txBody>
      </p:sp>
      <p:pic>
        <p:nvPicPr>
          <p:cNvPr id="33795" name="Picture 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000">
            <a:off x="319237" y="901898"/>
            <a:ext cx="3446859" cy="2687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6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9999">
            <a:off x="770186" y="3272731"/>
            <a:ext cx="4732734" cy="3652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9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82953" y="4862215"/>
            <a:ext cx="2411016" cy="181272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76200" dist="63500" dir="2700000" algn="ctr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8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000">
            <a:off x="4943699" y="973336"/>
            <a:ext cx="4018359" cy="3116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592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0710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2539" y="4386520"/>
            <a:ext cx="5411391" cy="1022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50" b="1" dirty="0">
                <a:solidFill>
                  <a:schemeClr val="bg1"/>
                </a:solidFill>
                <a:latin typeface="Calibri"/>
                <a:cs typeface="Calibri"/>
              </a:rPr>
              <a:t>2009</a:t>
            </a:r>
          </a:p>
          <a:p>
            <a:r>
              <a:rPr lang="en-US" sz="3797" b="1" dirty="0">
                <a:solidFill>
                  <a:schemeClr val="bg1"/>
                </a:solidFill>
                <a:latin typeface="Calibri"/>
                <a:cs typeface="Calibri"/>
              </a:rPr>
              <a:t>Gant Plaza Green Roof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65" y="6349971"/>
            <a:ext cx="6067723" cy="481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66" dirty="0" err="1">
                <a:solidFill>
                  <a:schemeClr val="bg1"/>
                </a:solidFill>
                <a:latin typeface="Calibri"/>
              </a:rPr>
              <a:t>Gregoire</a:t>
            </a:r>
            <a:r>
              <a:rPr lang="en-US" sz="1266" dirty="0">
                <a:solidFill>
                  <a:schemeClr val="bg1"/>
                </a:solidFill>
                <a:latin typeface="Calibri"/>
              </a:rPr>
              <a:t>, B., and J. Clausen. 2011. Effect of a modular extensive green roof on stormwater runoff and water quality. </a:t>
            </a:r>
            <a:r>
              <a:rPr lang="en-US" sz="1266" i="1" dirty="0">
                <a:solidFill>
                  <a:schemeClr val="bg1"/>
                </a:solidFill>
                <a:latin typeface="Calibri"/>
              </a:rPr>
              <a:t>Ecological Engineering. </a:t>
            </a:r>
            <a:r>
              <a:rPr lang="en-US" sz="1266" dirty="0">
                <a:solidFill>
                  <a:schemeClr val="bg1"/>
                </a:solidFill>
                <a:latin typeface="Calibri"/>
              </a:rPr>
              <a:t>Vol. 37, pp. 963-969.</a:t>
            </a:r>
            <a:endParaRPr lang="en-US" sz="1266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045773"/>
            <a:ext cx="2946797" cy="351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87" b="1" dirty="0">
                <a:solidFill>
                  <a:srgbClr val="FFA900"/>
                </a:solidFill>
                <a:latin typeface="Calibri"/>
              </a:rPr>
              <a:t>Retained 51% of precipitation!</a:t>
            </a:r>
            <a:endParaRPr lang="en-US" sz="1687" b="1" dirty="0">
              <a:solidFill>
                <a:srgbClr val="FFA9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143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-TMDL_811_19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906"/>
            <a:ext cx="9251156" cy="6869906"/>
          </a:xfrm>
          <a:prstGeom prst="rect">
            <a:avLst/>
          </a:prstGeom>
          <a:ln>
            <a:solidFill>
              <a:srgbClr val="BB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143000" y="4446985"/>
            <a:ext cx="5411391" cy="1022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50" dirty="0">
                <a:solidFill>
                  <a:schemeClr val="bg1"/>
                </a:solidFill>
                <a:latin typeface="Calibri"/>
                <a:cs typeface="Calibri"/>
              </a:rPr>
              <a:t>2011</a:t>
            </a:r>
          </a:p>
          <a:p>
            <a:r>
              <a:rPr lang="en-US" sz="3797" dirty="0">
                <a:solidFill>
                  <a:schemeClr val="bg1"/>
                </a:solidFill>
                <a:latin typeface="Calibri"/>
                <a:cs typeface="Calibri"/>
              </a:rPr>
              <a:t>Laurel Hall</a:t>
            </a:r>
          </a:p>
        </p:txBody>
      </p:sp>
    </p:spTree>
    <p:extLst>
      <p:ext uri="{BB962C8B-B14F-4D97-AF65-F5344CB8AC3E}">
        <p14:creationId xmlns:p14="http://schemas.microsoft.com/office/powerpoint/2010/main" val="383174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C-TMDL_811_37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375047"/>
            <a:ext cx="9144001" cy="64829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0063" y="3616524"/>
            <a:ext cx="3429000" cy="1022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50" dirty="0">
                <a:solidFill>
                  <a:schemeClr val="bg1"/>
                </a:solidFill>
                <a:latin typeface="Calibri"/>
                <a:cs typeface="Calibri"/>
              </a:rPr>
              <a:t>2011</a:t>
            </a:r>
          </a:p>
          <a:p>
            <a:r>
              <a:rPr lang="en-US" sz="3797" dirty="0">
                <a:solidFill>
                  <a:schemeClr val="bg1"/>
                </a:solidFill>
                <a:latin typeface="Calibri"/>
                <a:cs typeface="Calibri"/>
              </a:rPr>
              <a:t>Laurel Hall</a:t>
            </a:r>
          </a:p>
        </p:txBody>
      </p:sp>
    </p:spTree>
    <p:extLst>
      <p:ext uri="{BB962C8B-B14F-4D97-AF65-F5344CB8AC3E}">
        <p14:creationId xmlns:p14="http://schemas.microsoft.com/office/powerpoint/2010/main" val="403333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ewbldg_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5578" y="34781"/>
            <a:ext cx="4518422" cy="3374871"/>
          </a:xfrm>
          <a:prstGeom prst="rect">
            <a:avLst/>
          </a:prstGeom>
          <a:ln>
            <a:solidFill>
              <a:srgbClr val="BB0000"/>
            </a:solidFill>
          </a:ln>
        </p:spPr>
      </p:pic>
      <p:pic>
        <p:nvPicPr>
          <p:cNvPr id="4" name="Picture 3" descr="IC-TMDL_811_28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4" y="-11906"/>
            <a:ext cx="4641721" cy="3387328"/>
          </a:xfrm>
          <a:prstGeom prst="rect">
            <a:avLst/>
          </a:prstGeom>
          <a:ln>
            <a:solidFill>
              <a:srgbClr val="BB0000"/>
            </a:solidFill>
          </a:ln>
        </p:spPr>
      </p:pic>
      <p:pic>
        <p:nvPicPr>
          <p:cNvPr id="5" name="Picture 4" descr="IMG_0133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0562" y="3375422"/>
            <a:ext cx="4643438" cy="3482578"/>
          </a:xfrm>
          <a:prstGeom prst="rect">
            <a:avLst/>
          </a:prstGeom>
          <a:ln>
            <a:solidFill>
              <a:srgbClr val="BB0000"/>
            </a:solidFill>
          </a:ln>
        </p:spPr>
      </p:pic>
      <p:pic>
        <p:nvPicPr>
          <p:cNvPr id="6" name="Picture 5" descr="IMG_0132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82863"/>
            <a:ext cx="4625578" cy="3469184"/>
          </a:xfrm>
          <a:prstGeom prst="rect">
            <a:avLst/>
          </a:prstGeom>
          <a:ln>
            <a:solidFill>
              <a:srgbClr val="BB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911078" y="2805354"/>
            <a:ext cx="3429000" cy="1022909"/>
          </a:xfrm>
          <a:prstGeom prst="rect">
            <a:avLst/>
          </a:prstGeom>
          <a:solidFill>
            <a:srgbClr val="CCFFCC">
              <a:alpha val="62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250" dirty="0">
                <a:latin typeface="Calibri"/>
                <a:cs typeface="Calibri"/>
              </a:rPr>
              <a:t>2011</a:t>
            </a:r>
          </a:p>
          <a:p>
            <a:r>
              <a:rPr lang="en-US" sz="3797" dirty="0">
                <a:latin typeface="Calibri"/>
                <a:cs typeface="Calibri"/>
              </a:rPr>
              <a:t>Laurel Hall</a:t>
            </a:r>
          </a:p>
        </p:txBody>
      </p:sp>
    </p:spTree>
    <p:extLst>
      <p:ext uri="{BB962C8B-B14F-4D97-AF65-F5344CB8AC3E}">
        <p14:creationId xmlns:p14="http://schemas.microsoft.com/office/powerpoint/2010/main" val="280725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3886</TotalTime>
  <Words>364</Words>
  <Application>Microsoft Office PowerPoint</Application>
  <PresentationFormat>On-screen Show (4:3)</PresentationFormat>
  <Paragraphs>86</Paragraphs>
  <Slides>43</Slides>
  <Notes>2</Notes>
  <HiddenSlides>1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Arial</vt:lpstr>
      <vt:lpstr>Calibri</vt:lpstr>
      <vt:lpstr>Candara</vt:lpstr>
      <vt:lpstr>Gill Sans</vt:lpstr>
      <vt:lpstr>ヒラギノ角ゴ ProN W3</vt:lpstr>
      <vt:lpstr>Office Theme</vt:lpstr>
      <vt:lpstr>The UConn Experience: Maintenance, Issues, and Benefits  </vt:lpstr>
      <vt:lpstr>First bioretention at UConn (2003)</vt:lpstr>
      <vt:lpstr>Burton-Shenkman (2005)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Storrs Hall 2013</vt:lpstr>
      <vt:lpstr>Tree Filters (2014)</vt:lpstr>
      <vt:lpstr>Basketball practice bioretention (2014)</vt:lpstr>
      <vt:lpstr>Rain gardens 2017</vt:lpstr>
      <vt:lpstr>2017 </vt:lpstr>
      <vt:lpstr>PowerPoint Presentation</vt:lpstr>
      <vt:lpstr>Maintenance issues</vt:lpstr>
      <vt:lpstr>First rain garden/bioretention at UConn - 2004</vt:lpstr>
      <vt:lpstr>Pay attention to detail!</vt:lpstr>
      <vt:lpstr>Turf dams – maintenance issue</vt:lpstr>
      <vt:lpstr>Failed to factor in people…</vt:lpstr>
      <vt:lpstr>PowerPoint Presentation</vt:lpstr>
      <vt:lpstr>Maintenance is so bittersweet…</vt:lpstr>
      <vt:lpstr>PowerPoint Presentation</vt:lpstr>
      <vt:lpstr>Pay attention to detail</vt:lpstr>
      <vt:lpstr>Many good examples at UConn, but…</vt:lpstr>
      <vt:lpstr>Pervious concrete at UConn</vt:lpstr>
      <vt:lpstr>Problems with UConn pervious concrete Lot totally failed by 2017</vt:lpstr>
      <vt:lpstr>Potential reasons for failure of PC</vt:lpstr>
      <vt:lpstr>Pre-cast pervious concrete</vt:lpstr>
      <vt:lpstr>PowerPoint Presentation</vt:lpstr>
      <vt:lpstr>Over-mulching at UConn</vt:lpstr>
      <vt:lpstr>Clogging of pervious pavements</vt:lpstr>
      <vt:lpstr>Regenerative air sweeper</vt:lpstr>
      <vt:lpstr>PowerPoint Presentation</vt:lpstr>
      <vt:lpstr>Before                         After</vt:lpstr>
      <vt:lpstr>PowerPoint Presentation</vt:lpstr>
      <vt:lpstr>PowerPoint Presentation</vt:lpstr>
      <vt:lpstr>Conclusions</vt:lpstr>
      <vt:lpstr>Thank You! michael.dietz@uconn.edu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 Give LID a Bad Name…</dc:title>
  <dc:creator>Mike</dc:creator>
  <cp:lastModifiedBy>Dietz, Michael</cp:lastModifiedBy>
  <cp:revision>52</cp:revision>
  <dcterms:created xsi:type="dcterms:W3CDTF">2013-02-07T15:21:07Z</dcterms:created>
  <dcterms:modified xsi:type="dcterms:W3CDTF">2018-03-22T00:24:21Z</dcterms:modified>
</cp:coreProperties>
</file>