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4"/>
  </p:notesMasterIdLst>
  <p:sldIdLst>
    <p:sldId id="256" r:id="rId2"/>
    <p:sldId id="257" r:id="rId3"/>
    <p:sldId id="301" r:id="rId4"/>
    <p:sldId id="332" r:id="rId5"/>
    <p:sldId id="302" r:id="rId6"/>
    <p:sldId id="303" r:id="rId7"/>
    <p:sldId id="304" r:id="rId8"/>
    <p:sldId id="305" r:id="rId9"/>
    <p:sldId id="306" r:id="rId10"/>
    <p:sldId id="307" r:id="rId11"/>
    <p:sldId id="320" r:id="rId12"/>
    <p:sldId id="321" r:id="rId13"/>
    <p:sldId id="300" r:id="rId14"/>
    <p:sldId id="326" r:id="rId15"/>
    <p:sldId id="327" r:id="rId16"/>
    <p:sldId id="328" r:id="rId17"/>
    <p:sldId id="329" r:id="rId18"/>
    <p:sldId id="325" r:id="rId19"/>
    <p:sldId id="289" r:id="rId20"/>
    <p:sldId id="309" r:id="rId21"/>
    <p:sldId id="308" r:id="rId22"/>
    <p:sldId id="330" r:id="rId23"/>
    <p:sldId id="310" r:id="rId24"/>
    <p:sldId id="311" r:id="rId25"/>
    <p:sldId id="313" r:id="rId26"/>
    <p:sldId id="316" r:id="rId27"/>
    <p:sldId id="331" r:id="rId28"/>
    <p:sldId id="286" r:id="rId29"/>
    <p:sldId id="314" r:id="rId30"/>
    <p:sldId id="315" r:id="rId31"/>
    <p:sldId id="288" r:id="rId32"/>
    <p:sldId id="31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9D36-C57A-4CA5-A612-79F14168AA30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C45D8-EB81-4362-90F4-3C98FA820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DC4FB762-5371-4A2F-AC9B-716BD415A908}" type="slidenum">
              <a:rPr lang="en-US">
                <a:latin typeface="Arial" charset="0"/>
              </a:rPr>
              <a:pPr eaLnBrk="1" hangingPunct="1"/>
              <a:t>3</a:t>
            </a:fld>
            <a:endParaRPr lang="en-US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0385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48210-49B0-4D62-8B9D-E6BA32B2030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47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C45D8-EB81-4362-90F4-3C98FA8200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5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EC5EBE9C-9855-4A91-A612-671253B8B169}" type="slidenum">
              <a:rPr lang="en-US">
                <a:latin typeface="Arial" charset="0"/>
              </a:rPr>
              <a:pPr eaLnBrk="1" hangingPunct="1"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491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EC5EBE9C-9855-4A91-A612-671253B8B169}" type="slidenum">
              <a:rPr lang="en-US">
                <a:latin typeface="Arial" charset="0"/>
              </a:rPr>
              <a:pPr eaLnBrk="1" hangingPunct="1"/>
              <a:t>30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489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223BCE-CD27-4D22-9213-6528483348DB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3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5650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66" tIns="46034" rIns="92066" bIns="4603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43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1057E56E-A466-4885-9BED-E3CF6328B8D5}" type="slidenum">
              <a:rPr lang="en-US">
                <a:latin typeface="Arial" charset="0"/>
              </a:rPr>
              <a:pPr eaLnBrk="1" hangingPunct="1"/>
              <a:t>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428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1555CA16-ABE1-4456-A851-1AA78076249E}" type="slidenum">
              <a:rPr lang="en-US">
                <a:latin typeface="Arial" charset="0"/>
              </a:rPr>
              <a:pPr eaLnBrk="1" hangingPunct="1"/>
              <a:t>7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0974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30E9232B-6127-4CF7-9065-528BEF015D78}" type="slidenum">
              <a:rPr lang="en-US">
                <a:latin typeface="Arial" charset="0"/>
              </a:rPr>
              <a:pPr eaLnBrk="1" hangingPunct="1"/>
              <a:t>9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037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7ED90391-456D-4235-9F76-A8066C695FA2}" type="slidenum">
              <a:rPr lang="en-US">
                <a:latin typeface="Arial" charset="0"/>
              </a:rPr>
              <a:pPr eaLnBrk="1" hangingPunct="1"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512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fld id="{97922C7F-A289-4553-9954-D18D4CA5EFCD}" type="slidenum">
              <a:rPr lang="en-US">
                <a:latin typeface="Arial" charset="0"/>
              </a:rPr>
              <a:pPr eaLnBrk="1" hangingPunct="1"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435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48210-49B0-4D62-8B9D-E6BA32B2030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8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48210-49B0-4D62-8B9D-E6BA32B2030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93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5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8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7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4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4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42FD4-E212-41F1-97E6-EC5CF6D42D6C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753F3-76C8-467C-A9B0-143E303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3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jordancove.uconn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jordancove.uconn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jordancove.uconn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9248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Residential Subdivision</a:t>
            </a:r>
            <a:r>
              <a:rPr lang="en-US" dirty="0"/>
              <a:t>: Jordan </a:t>
            </a:r>
            <a:r>
              <a:rPr lang="en-US" dirty="0" smtClean="0"/>
              <a:t>Cove </a:t>
            </a:r>
            <a:r>
              <a:rPr lang="en-US" dirty="0"/>
              <a:t>Waterford’s </a:t>
            </a:r>
            <a:r>
              <a:rPr lang="en-US" dirty="0" smtClean="0"/>
              <a:t>LID Subdivision, 15 </a:t>
            </a:r>
            <a:r>
              <a:rPr lang="en-US" dirty="0" smtClean="0"/>
              <a:t>Years later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05400"/>
            <a:ext cx="64008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Michael Dietz, Ph.D.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University of Connecticut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Center for Land Use Education and Research (CLEAR)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Rockfall</a:t>
            </a:r>
            <a:r>
              <a:rPr lang="en-US" sz="1800" dirty="0" smtClean="0">
                <a:solidFill>
                  <a:schemeClr val="tx1"/>
                </a:solidFill>
              </a:rPr>
              <a:t> Foundation Symposium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March 22, 2018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6" name="Picture 4" descr="Jack_JCO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80481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ioretention Cul-de-s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480481"/>
            <a:ext cx="3580864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3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Pervious road and grassed swales</a:t>
            </a:r>
          </a:p>
        </p:txBody>
      </p:sp>
      <p:pic>
        <p:nvPicPr>
          <p:cNvPr id="14339" name="Picture 6" descr="sw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1763"/>
            <a:ext cx="7273925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3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10529888" cy="6935788"/>
          </a:xfrm>
          <a:prstGeom prst="rect">
            <a:avLst/>
          </a:prstGeom>
          <a:solidFill>
            <a:srgbClr val="A99C67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73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Runoff depth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7838"/>
            <a:ext cx="86614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5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note on swales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Swales in right-of-way and managed </a:t>
            </a:r>
            <a:r>
              <a:rPr lang="en-US" dirty="0"/>
              <a:t>by homeowners are subject to the way homeowners manage their lawns!</a:t>
            </a:r>
          </a:p>
          <a:p>
            <a:endParaRPr lang="en-US" dirty="0"/>
          </a:p>
        </p:txBody>
      </p:sp>
      <p:pic>
        <p:nvPicPr>
          <p:cNvPr id="2050" name="Picture 2" descr="https://encrypted-tbn0.gstatic.com/images?q=tbn:ANd9GcTXnF0d8wBMJSmsBdjZL-OrrCn3EcfNju6tkYDIyHOvUfVrx0i_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38" y="3581400"/>
            <a:ext cx="335711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w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331294" cy="24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Pets, lawn care (targeting fertilization practices), leaves, gutters</a:t>
            </a:r>
          </a:p>
          <a:p>
            <a:endParaRPr lang="en-US" dirty="0" smtClean="0"/>
          </a:p>
          <a:p>
            <a:r>
              <a:rPr lang="en-US" dirty="0" smtClean="0"/>
              <a:t>Given to all residents (control, traditional, LID)</a:t>
            </a:r>
          </a:p>
          <a:p>
            <a:endParaRPr lang="en-US" dirty="0" smtClean="0"/>
          </a:p>
          <a:p>
            <a:r>
              <a:rPr lang="en-US" dirty="0" smtClean="0"/>
              <a:t>LID residents received one-on-one education from university personnel, free soil testing, demonstrations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Jack_JCO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257300"/>
            <a:ext cx="6629400" cy="4419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4486" y="3866583"/>
            <a:ext cx="356711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100" b="1" dirty="0">
                <a:solidFill>
                  <a:schemeClr val="bg1"/>
                </a:solidFill>
              </a:rPr>
              <a:t>Initial surveys: ALL RESIDENTS said that they did not fertilize their lawn…but the evidence showed otherwise</a:t>
            </a:r>
          </a:p>
        </p:txBody>
      </p:sp>
    </p:spTree>
    <p:extLst>
      <p:ext uri="{BB962C8B-B14F-4D97-AF65-F5344CB8AC3E}">
        <p14:creationId xmlns:p14="http://schemas.microsoft.com/office/powerpoint/2010/main" val="36371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 Cove survey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SIGNIFICANT DIFFERENCES IN BEHAVIOR AMONG WATERSHEDS or ACROSS YEARS</a:t>
            </a:r>
          </a:p>
          <a:p>
            <a:endParaRPr lang="en-US" dirty="0" smtClean="0"/>
          </a:p>
          <a:p>
            <a:r>
              <a:rPr lang="en-US" dirty="0" smtClean="0"/>
              <a:t>High intensity education methods DID NOT WORK here</a:t>
            </a:r>
          </a:p>
          <a:p>
            <a:endParaRPr lang="en-US" dirty="0" smtClean="0"/>
          </a:p>
          <a:p>
            <a:r>
              <a:rPr lang="en-US" dirty="0" smtClean="0"/>
              <a:t>Fortunately, stormwater and pollutant export and were much lower from the LID watershed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</a:t>
            </a:r>
            <a:r>
              <a:rPr lang="en-US" dirty="0" smtClean="0"/>
              <a:t>factor - </a:t>
            </a:r>
            <a:r>
              <a:rPr lang="en-US" dirty="0"/>
              <a:t>lesson </a:t>
            </a:r>
            <a:r>
              <a:rPr lang="en-US" dirty="0" smtClean="0"/>
              <a:t>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600200"/>
            <a:ext cx="3550655" cy="4492464"/>
          </a:xfrm>
        </p:spPr>
        <p:txBody>
          <a:bodyPr/>
          <a:lstStyle/>
          <a:p>
            <a:r>
              <a:rPr lang="en-US" b="1" dirty="0" smtClean="0"/>
              <a:t>People end up acting like their </a:t>
            </a:r>
            <a:r>
              <a:rPr lang="en-US" b="1" dirty="0" smtClean="0"/>
              <a:t>neighbors</a:t>
            </a:r>
          </a:p>
          <a:p>
            <a:endParaRPr lang="en-US" b="1" dirty="0" smtClean="0"/>
          </a:p>
          <a:p>
            <a:r>
              <a:rPr lang="en-US" b="1" dirty="0" smtClean="0"/>
              <a:t>Social norms theory</a:t>
            </a:r>
            <a:endParaRPr lang="en-US" b="1" dirty="0" smtClean="0"/>
          </a:p>
          <a:p>
            <a:endParaRPr lang="en-US" dirty="0" smtClean="0"/>
          </a:p>
        </p:txBody>
      </p:sp>
      <p:pic>
        <p:nvPicPr>
          <p:cNvPr id="4" name="Picture 6" descr="sw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55" y="1557498"/>
            <a:ext cx="5440945" cy="40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949700"/>
            <a:ext cx="7874000" cy="450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42" y="274638"/>
            <a:ext cx="6317716" cy="3318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4495800"/>
            <a:ext cx="435429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507" y="4495800"/>
            <a:ext cx="435429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682" y="6016277"/>
            <a:ext cx="486353" cy="572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975349"/>
            <a:ext cx="457200" cy="6454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5934670"/>
            <a:ext cx="1539576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5400" i="1" dirty="0">
                <a:solidFill>
                  <a:srgbClr val="05AB25"/>
                </a:solidFill>
                <a:latin typeface="HE_TERMINAL" panose="020B0609020202020204" pitchFamily="49" charset="0"/>
              </a:rPr>
              <a:t>MAR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739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 Cove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Uni-EcoStone</a:t>
            </a:r>
            <a:r>
              <a:rPr lang="en-US" dirty="0" smtClean="0"/>
              <a:t>® paver road and driveways</a:t>
            </a:r>
            <a:endParaRPr lang="en-US" dirty="0"/>
          </a:p>
        </p:txBody>
      </p:sp>
      <p:pic>
        <p:nvPicPr>
          <p:cNvPr id="4" name="Picture 4" descr="IMG_5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971800"/>
            <a:ext cx="4191000" cy="3143250"/>
          </a:xfrm>
          <a:prstGeom prst="rect">
            <a:avLst/>
          </a:prstGeom>
          <a:noFill/>
        </p:spPr>
      </p:pic>
      <p:pic>
        <p:nvPicPr>
          <p:cNvPr id="5" name="Picture 5" descr="JC1002_02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971800"/>
            <a:ext cx="4191000" cy="3143250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57400" y="2479675"/>
            <a:ext cx="137160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SzPct val="75000"/>
              <a:buFont typeface="Wingdings" pitchFamily="2" charset="2"/>
              <a:buNone/>
            </a:pPr>
            <a:r>
              <a:rPr lang="en-US">
                <a:latin typeface="Verdana" pitchFamily="34" charset="0"/>
              </a:rPr>
              <a:t>2002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00800" y="2438400"/>
            <a:ext cx="137160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SzPct val="75000"/>
              <a:buFont typeface="Wingdings" pitchFamily="2" charset="2"/>
              <a:buNone/>
            </a:pPr>
            <a:r>
              <a:rPr lang="en-US">
                <a:latin typeface="Verdana" pitchFamily="34" charset="0"/>
              </a:rPr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28067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/>
          <a:lstStyle/>
          <a:p>
            <a:r>
              <a:rPr lang="en-US" dirty="0" smtClean="0"/>
              <a:t>Jordan Cove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704385"/>
          </a:xfrm>
        </p:spPr>
        <p:txBody>
          <a:bodyPr>
            <a:noAutofit/>
          </a:bodyPr>
          <a:lstStyle/>
          <a:p>
            <a:r>
              <a:rPr lang="en-US" dirty="0" smtClean="0"/>
              <a:t>Ten year project (1995-2005)</a:t>
            </a:r>
          </a:p>
          <a:p>
            <a:r>
              <a:rPr lang="en-US" dirty="0" smtClean="0"/>
              <a:t>US EPA/CT DEEP funded</a:t>
            </a:r>
          </a:p>
          <a:p>
            <a:r>
              <a:rPr lang="en-US" dirty="0" smtClean="0"/>
              <a:t>Led </a:t>
            </a:r>
            <a:r>
              <a:rPr lang="en-US" dirty="0" smtClean="0"/>
              <a:t>by </a:t>
            </a:r>
            <a:r>
              <a:rPr lang="en-US" dirty="0" smtClean="0"/>
              <a:t>Dr. Jack </a:t>
            </a:r>
            <a:r>
              <a:rPr lang="en-US" dirty="0" smtClean="0"/>
              <a:t>Clausen at </a:t>
            </a:r>
            <a:r>
              <a:rPr lang="en-US" dirty="0" smtClean="0"/>
              <a:t>UConn</a:t>
            </a:r>
          </a:p>
          <a:p>
            <a:r>
              <a:rPr lang="en-US" dirty="0" smtClean="0"/>
              <a:t>Outreach by CLEAR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  </a:t>
            </a:r>
            <a:r>
              <a:rPr lang="en-US" sz="2800" dirty="0" smtClean="0"/>
              <a:t>	        </a:t>
            </a:r>
            <a:r>
              <a:rPr lang="en-US" sz="2800" dirty="0" smtClean="0">
                <a:hlinkClick r:id="rId2"/>
              </a:rPr>
              <a:t>http://jordancove.uconn.edu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4" descr="Jack_JCO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" y="3934156"/>
            <a:ext cx="4385765" cy="292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92" y="3924300"/>
            <a:ext cx="14478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3907335"/>
            <a:ext cx="15875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8612" y="5715496"/>
            <a:ext cx="3851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onstantia" panose="02030602050306030303" pitchFamily="18" charset="0"/>
              </a:rPr>
              <a:t>Funded in part by the Connecticut Department of Energy and Environmental Protection through a United States Environmental Protection Agency Clean Water Act Section 319 Nonpoint Source Grant</a:t>
            </a:r>
            <a:endParaRPr lang="en-US" sz="11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6043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2018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5" y="1090510"/>
            <a:ext cx="7692010" cy="5767490"/>
          </a:xfrm>
        </p:spPr>
      </p:pic>
    </p:spTree>
    <p:extLst>
      <p:ext uri="{BB962C8B-B14F-4D97-AF65-F5344CB8AC3E}">
        <p14:creationId xmlns:p14="http://schemas.microsoft.com/office/powerpoint/2010/main" val="13919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Paver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038600" cy="4741460"/>
          </a:xfrm>
        </p:spPr>
        <p:txBody>
          <a:bodyPr/>
          <a:lstStyle/>
          <a:p>
            <a:r>
              <a:rPr lang="en-US" dirty="0" smtClean="0"/>
              <a:t>Clogged, but still functions (1 inch per hour)</a:t>
            </a:r>
          </a:p>
          <a:p>
            <a:endParaRPr lang="en-US" dirty="0" smtClean="0"/>
          </a:p>
          <a:p>
            <a:r>
              <a:rPr lang="en-US" dirty="0" smtClean="0"/>
              <a:t>Integrity of road surface (almost 20 years old!) is amazing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77" y="1125940"/>
            <a:ext cx="416902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settling and turf dams along flush curb edge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263" r="41783" b="36549"/>
          <a:stretch/>
        </p:blipFill>
        <p:spPr>
          <a:xfrm rot="5400000">
            <a:off x="990599" y="228601"/>
            <a:ext cx="5791201" cy="7772401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5334000" y="4495800"/>
            <a:ext cx="914400" cy="68580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0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00023 C 0.0007 0.00625 0.0007 0.01365 0.00278 0.0199 C 0.00382 0.02314 0.00695 0.02476 0.00851 0.028 C 0.01146 0.03356 0.01268 0.04236 0.01441 0.04814 C 0.01528 0.05092 0.01632 0.0537 0.01736 0.05625 C 0.01632 0.0618 0.01441 0.06666 0.01441 0.07268 C 0.01441 0.07569 0.01667 0.07754 0.01736 0.08032 C 0.02518 0.11365 0.01424 0.07986 0.02605 0.11319 C 0.02709 0.1155 0.02709 0.11944 0.029 0.12083 L 0.0349 0.125 C 0.03542 0.12731 0.03855 0.14259 0.04063 0.14537 C 0.04219 0.14722 0.04462 0.14814 0.04653 0.14907 C 0.04914 0.15671 0.04966 0.16018 0.05521 0.1655 C 0.05886 0.16875 0.06372 0.16921 0.06702 0.17361 C 0.07431 0.18379 0.07014 0.17986 0.07848 0.18588 C 0.0816 0.19375 0.08143 0.19583 0.08733 0.20185 C 0.08907 0.2037 0.09132 0.20463 0.09323 0.20601 C 0.1 0.22453 0.09514 0.21944 0.10486 0.22638 C 0.10591 0.2287 0.10625 0.23217 0.10782 0.23402 C 0.1092 0.23634 0.11355 0.23842 0.11355 0.23888 L 0.11667 0.23842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Driveway pavers still infiltrating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62000"/>
            <a:ext cx="5791200" cy="77270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01" y="636385"/>
            <a:ext cx="6124397" cy="81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Rain gardens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 originally installed – 6 still exist and are functional</a:t>
            </a:r>
          </a:p>
          <a:p>
            <a:endParaRPr lang="en-US" dirty="0"/>
          </a:p>
          <a:p>
            <a:r>
              <a:rPr lang="en-US" dirty="0" smtClean="0"/>
              <a:t>Social norms theory??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1" y="-139383"/>
            <a:ext cx="5076587" cy="67687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35" y="-228600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1" y="-262597"/>
            <a:ext cx="51435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oretention Cul-de-s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620000" cy="50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Cul-de-sac bioretention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8229600" cy="10980506"/>
          </a:xfrm>
        </p:spPr>
      </p:pic>
    </p:spTree>
    <p:extLst>
      <p:ext uri="{BB962C8B-B14F-4D97-AF65-F5344CB8AC3E}">
        <p14:creationId xmlns:p14="http://schemas.microsoft.com/office/powerpoint/2010/main" val="28242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Cul-de-sac bioretention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001000" cy="4221163"/>
          </a:xfrm>
        </p:spPr>
        <p:txBody>
          <a:bodyPr/>
          <a:lstStyle/>
          <a:p>
            <a:r>
              <a:rPr lang="en-US" dirty="0" smtClean="0"/>
              <a:t>Either make all grass, or plant a small number of large trees</a:t>
            </a:r>
          </a:p>
          <a:p>
            <a:endParaRPr lang="en-US" dirty="0"/>
          </a:p>
          <a:p>
            <a:r>
              <a:rPr lang="en-US" dirty="0" smtClean="0"/>
              <a:t>Makes maintenance easier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>
            <a:noAutofit/>
          </a:bodyPr>
          <a:lstStyle/>
          <a:p>
            <a:r>
              <a:rPr lang="en-US" dirty="0" smtClean="0"/>
              <a:t>Social factors are still important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rain gardens still in place</a:t>
            </a:r>
          </a:p>
          <a:p>
            <a:endParaRPr lang="en-US" dirty="0" smtClean="0"/>
          </a:p>
          <a:p>
            <a:r>
              <a:rPr lang="en-US" dirty="0" smtClean="0"/>
              <a:t>No maintenance done on paver road, but it is still functioning</a:t>
            </a:r>
          </a:p>
          <a:p>
            <a:endParaRPr lang="en-US" dirty="0"/>
          </a:p>
          <a:p>
            <a:r>
              <a:rPr lang="en-US" dirty="0" smtClean="0"/>
              <a:t>Some settling of road prevents water from getting into swales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87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848600" cy="3276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2005</a:t>
            </a:r>
            <a:r>
              <a:rPr lang="en-US" dirty="0" smtClean="0"/>
              <a:t> take </a:t>
            </a:r>
            <a:r>
              <a:rPr lang="en-US" dirty="0" smtClean="0"/>
              <a:t>home message: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(in spite of what people do…)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3"/>
              </a:rPr>
              <a:t>http://jordancove.uconn.edu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2590800"/>
            <a:ext cx="3200400" cy="2362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LID works!</a:t>
            </a:r>
          </a:p>
        </p:txBody>
      </p:sp>
    </p:spTree>
    <p:extLst>
      <p:ext uri="{BB962C8B-B14F-4D97-AF65-F5344CB8AC3E}">
        <p14:creationId xmlns:p14="http://schemas.microsoft.com/office/powerpoint/2010/main" val="21672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ner jc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03505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81000" y="113423"/>
            <a:ext cx="89900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Jordan Cove Urban Watershed Project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04044" y="2039203"/>
            <a:ext cx="91424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Monotype Sorts" pitchFamily="2" charset="2"/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Arial" charset="0"/>
              </a:rPr>
              <a:t>Objective was to investigate:</a:t>
            </a:r>
            <a:endParaRPr lang="en-US" sz="4000" b="1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tx2"/>
              </a:buClr>
            </a:pP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-Impacts of 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residential </a:t>
            </a: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onstruction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tx2"/>
              </a:buClr>
            </a:pP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-Efficiency of a 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group </a:t>
            </a: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of 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selected </a:t>
            </a: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BMPs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2"/>
              </a:buClr>
            </a:pP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-Effectiveness of 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a community </a:t>
            </a:r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e</a:t>
            </a:r>
            <a:r>
              <a:rPr lang="en-US" sz="3600" b="1" dirty="0" smtClean="0">
                <a:solidFill>
                  <a:schemeClr val="bg1"/>
                </a:solidFill>
                <a:latin typeface="Arial" charset="0"/>
              </a:rPr>
              <a:t>ducational program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0"/>
            <a:ext cx="7848600" cy="3276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2018 take </a:t>
            </a:r>
            <a:r>
              <a:rPr lang="en-US" dirty="0" smtClean="0"/>
              <a:t>home message: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(in spite of what people do…)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3"/>
              </a:rPr>
              <a:t>http://jordancove.uconn.edu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438400"/>
            <a:ext cx="5029200" cy="1066800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LID </a:t>
            </a:r>
            <a:r>
              <a:rPr lang="en-US" sz="4400" b="1" dirty="0" smtClean="0">
                <a:solidFill>
                  <a:srgbClr val="FF0000"/>
                </a:solidFill>
              </a:rPr>
              <a:t>(mostly) </a:t>
            </a:r>
            <a:r>
              <a:rPr lang="en-US" sz="5400" b="1" dirty="0" smtClean="0">
                <a:solidFill>
                  <a:srgbClr val="FF0000"/>
                </a:solidFill>
              </a:rPr>
              <a:t>STILL</a:t>
            </a:r>
            <a:r>
              <a:rPr lang="en-US" sz="4400" b="1" dirty="0" smtClean="0">
                <a:solidFill>
                  <a:srgbClr val="FF0000"/>
                </a:solidFill>
              </a:rPr>
              <a:t> works</a:t>
            </a:r>
            <a:r>
              <a:rPr lang="en-US" sz="4400" b="1" dirty="0" smtClean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03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62" y="2878041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/>
              <a:t>m</a:t>
            </a:r>
            <a:r>
              <a:rPr lang="en-US" dirty="0" smtClean="0"/>
              <a:t>ichael.dietz@uconn.edu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-17079"/>
            <a:ext cx="46482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Site preparation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4248150" cy="3657600"/>
          </a:xfrm>
        </p:spPr>
        <p:txBody>
          <a:bodyPr>
            <a:noAutofit/>
          </a:bodyPr>
          <a:lstStyle/>
          <a:p>
            <a:r>
              <a:rPr lang="en-US" sz="2800" dirty="0"/>
              <a:t>If </a:t>
            </a:r>
            <a:r>
              <a:rPr lang="en-US" sz="2800" dirty="0" smtClean="0"/>
              <a:t>soil </a:t>
            </a:r>
            <a:r>
              <a:rPr lang="en-US" sz="2800" dirty="0"/>
              <a:t>is highly compacted, you need to remove, or loosen and aerate</a:t>
            </a:r>
          </a:p>
          <a:p>
            <a:pPr lvl="1" eaLnBrk="1" hangingPunct="1"/>
            <a:r>
              <a:rPr lang="en-US" sz="2400" dirty="0" smtClean="0"/>
              <a:t>Compacted soil </a:t>
            </a:r>
            <a:r>
              <a:rPr lang="en-US" sz="2400" b="1" dirty="0" smtClean="0"/>
              <a:t>will cause</a:t>
            </a:r>
            <a:r>
              <a:rPr lang="en-US" sz="2400" dirty="0" smtClean="0"/>
              <a:t> a rain garden or bioretention area to fail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 smtClean="0"/>
              <a:t>Someone “in the know” needs to be on site for installation</a:t>
            </a:r>
          </a:p>
          <a:p>
            <a:pPr lvl="1" eaLnBrk="1" hangingPunct="1"/>
            <a:endParaRPr lang="en-US" sz="2000" dirty="0"/>
          </a:p>
        </p:txBody>
      </p:sp>
      <p:pic>
        <p:nvPicPr>
          <p:cNvPr id="16388" name="Picture 4" descr="site for defe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0" y="0"/>
            <a:ext cx="5048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Freeform 5"/>
          <p:cNvSpPr>
            <a:spLocks/>
          </p:cNvSpPr>
          <p:nvPr/>
        </p:nvSpPr>
        <p:spPr bwMode="auto">
          <a:xfrm>
            <a:off x="5626100" y="1092200"/>
            <a:ext cx="1841500" cy="4851400"/>
          </a:xfrm>
          <a:custGeom>
            <a:avLst/>
            <a:gdLst>
              <a:gd name="T0" fmla="*/ 728 w 1160"/>
              <a:gd name="T1" fmla="*/ 3056 h 3056"/>
              <a:gd name="T2" fmla="*/ 632 w 1160"/>
              <a:gd name="T3" fmla="*/ 2624 h 3056"/>
              <a:gd name="T4" fmla="*/ 440 w 1160"/>
              <a:gd name="T5" fmla="*/ 1760 h 3056"/>
              <a:gd name="T6" fmla="*/ 296 w 1160"/>
              <a:gd name="T7" fmla="*/ 1376 h 3056"/>
              <a:gd name="T8" fmla="*/ 152 w 1160"/>
              <a:gd name="T9" fmla="*/ 992 h 3056"/>
              <a:gd name="T10" fmla="*/ 8 w 1160"/>
              <a:gd name="T11" fmla="*/ 560 h 3056"/>
              <a:gd name="T12" fmla="*/ 104 w 1160"/>
              <a:gd name="T13" fmla="*/ 272 h 3056"/>
              <a:gd name="T14" fmla="*/ 440 w 1160"/>
              <a:gd name="T15" fmla="*/ 32 h 3056"/>
              <a:gd name="T16" fmla="*/ 728 w 1160"/>
              <a:gd name="T17" fmla="*/ 80 h 3056"/>
              <a:gd name="T18" fmla="*/ 920 w 1160"/>
              <a:gd name="T19" fmla="*/ 176 h 3056"/>
              <a:gd name="T20" fmla="*/ 1064 w 1160"/>
              <a:gd name="T21" fmla="*/ 464 h 3056"/>
              <a:gd name="T22" fmla="*/ 1016 w 1160"/>
              <a:gd name="T23" fmla="*/ 752 h 3056"/>
              <a:gd name="T24" fmla="*/ 968 w 1160"/>
              <a:gd name="T25" fmla="*/ 1040 h 3056"/>
              <a:gd name="T26" fmla="*/ 920 w 1160"/>
              <a:gd name="T27" fmla="*/ 1328 h 3056"/>
              <a:gd name="T28" fmla="*/ 920 w 1160"/>
              <a:gd name="T29" fmla="*/ 1664 h 3056"/>
              <a:gd name="T30" fmla="*/ 920 w 1160"/>
              <a:gd name="T31" fmla="*/ 2000 h 3056"/>
              <a:gd name="T32" fmla="*/ 968 w 1160"/>
              <a:gd name="T33" fmla="*/ 2240 h 3056"/>
              <a:gd name="T34" fmla="*/ 1064 w 1160"/>
              <a:gd name="T35" fmla="*/ 2576 h 3056"/>
              <a:gd name="T36" fmla="*/ 1160 w 1160"/>
              <a:gd name="T37" fmla="*/ 2912 h 30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60"/>
              <a:gd name="T58" fmla="*/ 0 h 3056"/>
              <a:gd name="T59" fmla="*/ 1160 w 1160"/>
              <a:gd name="T60" fmla="*/ 3056 h 305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60" h="3056">
                <a:moveTo>
                  <a:pt x="728" y="3056"/>
                </a:moveTo>
                <a:cubicBezTo>
                  <a:pt x="704" y="2948"/>
                  <a:pt x="680" y="2840"/>
                  <a:pt x="632" y="2624"/>
                </a:cubicBezTo>
                <a:cubicBezTo>
                  <a:pt x="584" y="2408"/>
                  <a:pt x="496" y="1968"/>
                  <a:pt x="440" y="1760"/>
                </a:cubicBezTo>
                <a:cubicBezTo>
                  <a:pt x="384" y="1552"/>
                  <a:pt x="344" y="1504"/>
                  <a:pt x="296" y="1376"/>
                </a:cubicBezTo>
                <a:cubicBezTo>
                  <a:pt x="248" y="1248"/>
                  <a:pt x="200" y="1128"/>
                  <a:pt x="152" y="992"/>
                </a:cubicBezTo>
                <a:cubicBezTo>
                  <a:pt x="104" y="856"/>
                  <a:pt x="16" y="680"/>
                  <a:pt x="8" y="560"/>
                </a:cubicBezTo>
                <a:cubicBezTo>
                  <a:pt x="0" y="440"/>
                  <a:pt x="32" y="360"/>
                  <a:pt x="104" y="272"/>
                </a:cubicBezTo>
                <a:cubicBezTo>
                  <a:pt x="176" y="184"/>
                  <a:pt x="336" y="64"/>
                  <a:pt x="440" y="32"/>
                </a:cubicBezTo>
                <a:cubicBezTo>
                  <a:pt x="544" y="0"/>
                  <a:pt x="648" y="56"/>
                  <a:pt x="728" y="80"/>
                </a:cubicBezTo>
                <a:cubicBezTo>
                  <a:pt x="808" y="104"/>
                  <a:pt x="864" y="112"/>
                  <a:pt x="920" y="176"/>
                </a:cubicBezTo>
                <a:cubicBezTo>
                  <a:pt x="976" y="240"/>
                  <a:pt x="1048" y="368"/>
                  <a:pt x="1064" y="464"/>
                </a:cubicBezTo>
                <a:cubicBezTo>
                  <a:pt x="1080" y="560"/>
                  <a:pt x="1032" y="656"/>
                  <a:pt x="1016" y="752"/>
                </a:cubicBezTo>
                <a:cubicBezTo>
                  <a:pt x="1000" y="848"/>
                  <a:pt x="984" y="944"/>
                  <a:pt x="968" y="1040"/>
                </a:cubicBezTo>
                <a:cubicBezTo>
                  <a:pt x="952" y="1136"/>
                  <a:pt x="928" y="1224"/>
                  <a:pt x="920" y="1328"/>
                </a:cubicBezTo>
                <a:cubicBezTo>
                  <a:pt x="912" y="1432"/>
                  <a:pt x="920" y="1552"/>
                  <a:pt x="920" y="1664"/>
                </a:cubicBezTo>
                <a:cubicBezTo>
                  <a:pt x="920" y="1776"/>
                  <a:pt x="912" y="1904"/>
                  <a:pt x="920" y="2000"/>
                </a:cubicBezTo>
                <a:cubicBezTo>
                  <a:pt x="928" y="2096"/>
                  <a:pt x="944" y="2144"/>
                  <a:pt x="968" y="2240"/>
                </a:cubicBezTo>
                <a:cubicBezTo>
                  <a:pt x="992" y="2336"/>
                  <a:pt x="1032" y="2464"/>
                  <a:pt x="1064" y="2576"/>
                </a:cubicBezTo>
                <a:cubicBezTo>
                  <a:pt x="1096" y="2688"/>
                  <a:pt x="1128" y="2800"/>
                  <a:pt x="1160" y="2912"/>
                </a:cubicBezTo>
              </a:path>
            </a:pathLst>
          </a:cu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29400" y="11430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715000" y="25146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562600" y="15240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6477000" y="51054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7315200" y="54864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7162800" y="22098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7010400" y="3962400"/>
            <a:ext cx="304800" cy="228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6" descr="swa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47332"/>
            <a:ext cx="3714750" cy="278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b="4074"/>
          <a:stretch/>
        </p:blipFill>
        <p:spPr>
          <a:xfrm rot="5400000">
            <a:off x="1171575" y="-866776"/>
            <a:ext cx="4114800" cy="4933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00199"/>
            <a:ext cx="3908433" cy="5232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9" y="28956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7313"/>
            <a:ext cx="4219575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 descr="cont flow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00"/>
            <a:ext cx="4129088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129088" y="3962399"/>
            <a:ext cx="5014912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742950" lvl="1" indent="-285750">
              <a:lnSpc>
                <a:spcPct val="110000"/>
              </a:lnSpc>
              <a:spcBef>
                <a:spcPct val="20000"/>
              </a:spcBef>
            </a:pPr>
            <a:r>
              <a:rPr lang="en-US" sz="3600" dirty="0" smtClean="0"/>
              <a:t>Water quantity and quality measured downstream of 3 different subdivisions</a:t>
            </a:r>
            <a:endParaRPr lang="en-US" sz="3600" dirty="0"/>
          </a:p>
        </p:txBody>
      </p:sp>
      <p:pic>
        <p:nvPicPr>
          <p:cNvPr id="32774" name="Picture 6" descr="tradequ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pPr eaLnBrk="1" hangingPunct="1">
              <a:tabLst>
                <a:tab pos="3829050" algn="l"/>
              </a:tabLst>
            </a:pPr>
            <a:r>
              <a:rPr lang="en-US" smtClean="0"/>
              <a:t>Traditional subdivision</a:t>
            </a:r>
          </a:p>
        </p:txBody>
      </p:sp>
      <p:pic>
        <p:nvPicPr>
          <p:cNvPr id="10243" name="Picture 4" descr="Jack_Tr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5200"/>
            <a:ext cx="8510588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LID Subdivision</a:t>
            </a:r>
          </a:p>
        </p:txBody>
      </p:sp>
      <p:pic>
        <p:nvPicPr>
          <p:cNvPr id="12291" name="Picture 4" descr="Jack_JC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6925"/>
            <a:ext cx="88392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90800" y="2895600"/>
            <a:ext cx="3962400" cy="3125788"/>
            <a:chOff x="1632" y="1824"/>
            <a:chExt cx="2496" cy="1969"/>
          </a:xfrm>
        </p:grpSpPr>
        <p:sp>
          <p:nvSpPr>
            <p:cNvPr id="12317" name="Text Box 5"/>
            <p:cNvSpPr txBox="1">
              <a:spLocks noChangeArrowheads="1"/>
            </p:cNvSpPr>
            <p:nvPr/>
          </p:nvSpPr>
          <p:spPr bwMode="auto">
            <a:xfrm>
              <a:off x="1632" y="2928"/>
              <a:ext cx="2064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</a:rPr>
                <a:t>Cluster layout with shared driveways</a:t>
              </a:r>
            </a:p>
          </p:txBody>
        </p:sp>
        <p:sp>
          <p:nvSpPr>
            <p:cNvPr id="12318" name="Line 6"/>
            <p:cNvSpPr>
              <a:spLocks noChangeShapeType="1"/>
            </p:cNvSpPr>
            <p:nvPr/>
          </p:nvSpPr>
          <p:spPr bwMode="auto">
            <a:xfrm flipV="1">
              <a:off x="2592" y="1824"/>
              <a:ext cx="48" cy="10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Line 7"/>
            <p:cNvSpPr>
              <a:spLocks noChangeShapeType="1"/>
            </p:cNvSpPr>
            <p:nvPr/>
          </p:nvSpPr>
          <p:spPr bwMode="auto">
            <a:xfrm flipV="1">
              <a:off x="2640" y="2256"/>
              <a:ext cx="672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Line 8"/>
            <p:cNvSpPr>
              <a:spLocks noChangeShapeType="1"/>
            </p:cNvSpPr>
            <p:nvPr/>
          </p:nvSpPr>
          <p:spPr bwMode="auto">
            <a:xfrm flipH="1" flipV="1">
              <a:off x="2448" y="2544"/>
              <a:ext cx="96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9"/>
            <p:cNvSpPr>
              <a:spLocks noChangeShapeType="1"/>
            </p:cNvSpPr>
            <p:nvPr/>
          </p:nvSpPr>
          <p:spPr bwMode="auto">
            <a:xfrm flipV="1">
              <a:off x="2640" y="2640"/>
              <a:ext cx="1488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1"/>
            <p:cNvSpPr>
              <a:spLocks noChangeShapeType="1"/>
            </p:cNvSpPr>
            <p:nvPr/>
          </p:nvSpPr>
          <p:spPr bwMode="auto">
            <a:xfrm>
              <a:off x="2688" y="2976"/>
              <a:ext cx="864" cy="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1600200"/>
            <a:ext cx="2362200" cy="3933825"/>
            <a:chOff x="192" y="1008"/>
            <a:chExt cx="1488" cy="2478"/>
          </a:xfrm>
        </p:grpSpPr>
        <p:sp>
          <p:nvSpPr>
            <p:cNvPr id="12314" name="Text Box 14"/>
            <p:cNvSpPr txBox="1">
              <a:spLocks noChangeArrowheads="1"/>
            </p:cNvSpPr>
            <p:nvPr/>
          </p:nvSpPr>
          <p:spPr bwMode="auto">
            <a:xfrm>
              <a:off x="192" y="2352"/>
              <a:ext cx="134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</a:rPr>
                <a:t>Open space and low-mow area</a:t>
              </a:r>
            </a:p>
          </p:txBody>
        </p:sp>
        <p:sp>
          <p:nvSpPr>
            <p:cNvPr id="12315" name="Line 22"/>
            <p:cNvSpPr>
              <a:spLocks noChangeShapeType="1"/>
            </p:cNvSpPr>
            <p:nvPr/>
          </p:nvSpPr>
          <p:spPr bwMode="auto">
            <a:xfrm flipV="1">
              <a:off x="624" y="1392"/>
              <a:ext cx="240" cy="9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23"/>
            <p:cNvSpPr>
              <a:spLocks noChangeShapeType="1"/>
            </p:cNvSpPr>
            <p:nvPr/>
          </p:nvSpPr>
          <p:spPr bwMode="auto">
            <a:xfrm flipV="1">
              <a:off x="720" y="1008"/>
              <a:ext cx="960" cy="13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810000" y="1371600"/>
            <a:ext cx="2514600" cy="1905000"/>
            <a:chOff x="2400" y="864"/>
            <a:chExt cx="1584" cy="1200"/>
          </a:xfrm>
        </p:grpSpPr>
        <p:sp>
          <p:nvSpPr>
            <p:cNvPr id="12312" name="Text Box 25"/>
            <p:cNvSpPr txBox="1">
              <a:spLocks noChangeArrowheads="1"/>
            </p:cNvSpPr>
            <p:nvPr/>
          </p:nvSpPr>
          <p:spPr bwMode="auto">
            <a:xfrm>
              <a:off x="2496" y="864"/>
              <a:ext cx="148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</a:rPr>
                <a:t>Bioretention cul-de-sac</a:t>
              </a:r>
            </a:p>
          </p:txBody>
        </p:sp>
        <p:sp>
          <p:nvSpPr>
            <p:cNvPr id="12313" name="Line 26"/>
            <p:cNvSpPr>
              <a:spLocks noChangeShapeType="1"/>
            </p:cNvSpPr>
            <p:nvPr/>
          </p:nvSpPr>
          <p:spPr bwMode="auto">
            <a:xfrm flipH="1">
              <a:off x="2400" y="1440"/>
              <a:ext cx="480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4724400" y="1905000"/>
            <a:ext cx="3429000" cy="2286000"/>
            <a:chOff x="2976" y="1200"/>
            <a:chExt cx="2160" cy="1440"/>
          </a:xfrm>
        </p:grpSpPr>
        <p:sp>
          <p:nvSpPr>
            <p:cNvPr id="12309" name="Text Box 27"/>
            <p:cNvSpPr txBox="1">
              <a:spLocks noChangeArrowheads="1"/>
            </p:cNvSpPr>
            <p:nvPr/>
          </p:nvSpPr>
          <p:spPr bwMode="auto">
            <a:xfrm>
              <a:off x="3648" y="1200"/>
              <a:ext cx="148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</a:rPr>
                <a:t>Grassed swales</a:t>
              </a:r>
            </a:p>
          </p:txBody>
        </p:sp>
        <p:sp>
          <p:nvSpPr>
            <p:cNvPr id="12310" name="Line 30"/>
            <p:cNvSpPr>
              <a:spLocks noChangeShapeType="1"/>
            </p:cNvSpPr>
            <p:nvPr/>
          </p:nvSpPr>
          <p:spPr bwMode="auto">
            <a:xfrm flipH="1">
              <a:off x="2976" y="1776"/>
              <a:ext cx="912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Line 31"/>
            <p:cNvSpPr>
              <a:spLocks noChangeShapeType="1"/>
            </p:cNvSpPr>
            <p:nvPr/>
          </p:nvSpPr>
          <p:spPr bwMode="auto">
            <a:xfrm flipH="1">
              <a:off x="3072" y="1776"/>
              <a:ext cx="912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2971800" y="2819400"/>
            <a:ext cx="4267200" cy="2362200"/>
            <a:chOff x="1872" y="1728"/>
            <a:chExt cx="2688" cy="1488"/>
          </a:xfrm>
        </p:grpSpPr>
        <p:sp>
          <p:nvSpPr>
            <p:cNvPr id="12300" name="Text Box 29"/>
            <p:cNvSpPr txBox="1">
              <a:spLocks noChangeArrowheads="1"/>
            </p:cNvSpPr>
            <p:nvPr/>
          </p:nvSpPr>
          <p:spPr bwMode="auto">
            <a:xfrm>
              <a:off x="2160" y="1728"/>
              <a:ext cx="1488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</a:rPr>
                <a:t>Rain gardens</a:t>
              </a:r>
            </a:p>
          </p:txBody>
        </p:sp>
        <p:sp>
          <p:nvSpPr>
            <p:cNvPr id="12301" name="Line 33"/>
            <p:cNvSpPr>
              <a:spLocks noChangeShapeType="1"/>
            </p:cNvSpPr>
            <p:nvPr/>
          </p:nvSpPr>
          <p:spPr bwMode="auto">
            <a:xfrm flipH="1">
              <a:off x="1872" y="1968"/>
              <a:ext cx="336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34"/>
            <p:cNvSpPr>
              <a:spLocks noChangeShapeType="1"/>
            </p:cNvSpPr>
            <p:nvPr/>
          </p:nvSpPr>
          <p:spPr bwMode="auto">
            <a:xfrm>
              <a:off x="3072" y="2304"/>
              <a:ext cx="1488" cy="6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35"/>
            <p:cNvSpPr>
              <a:spLocks noChangeShapeType="1"/>
            </p:cNvSpPr>
            <p:nvPr/>
          </p:nvSpPr>
          <p:spPr bwMode="auto">
            <a:xfrm flipV="1">
              <a:off x="2736" y="1872"/>
              <a:ext cx="144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36"/>
            <p:cNvSpPr>
              <a:spLocks noChangeShapeType="1"/>
            </p:cNvSpPr>
            <p:nvPr/>
          </p:nvSpPr>
          <p:spPr bwMode="auto">
            <a:xfrm>
              <a:off x="2928" y="2304"/>
              <a:ext cx="1056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Line 37"/>
            <p:cNvSpPr>
              <a:spLocks noChangeShapeType="1"/>
            </p:cNvSpPr>
            <p:nvPr/>
          </p:nvSpPr>
          <p:spPr bwMode="auto">
            <a:xfrm>
              <a:off x="3120" y="2112"/>
              <a:ext cx="720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39"/>
            <p:cNvSpPr>
              <a:spLocks noChangeShapeType="1"/>
            </p:cNvSpPr>
            <p:nvPr/>
          </p:nvSpPr>
          <p:spPr bwMode="auto">
            <a:xfrm flipH="1">
              <a:off x="2064" y="2112"/>
              <a:ext cx="144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Line 40"/>
            <p:cNvSpPr>
              <a:spLocks noChangeShapeType="1"/>
            </p:cNvSpPr>
            <p:nvPr/>
          </p:nvSpPr>
          <p:spPr bwMode="auto">
            <a:xfrm flipH="1" flipV="1">
              <a:off x="2112" y="1728"/>
              <a:ext cx="96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1"/>
            <p:cNvSpPr>
              <a:spLocks noChangeShapeType="1"/>
            </p:cNvSpPr>
            <p:nvPr/>
          </p:nvSpPr>
          <p:spPr bwMode="auto">
            <a:xfrm>
              <a:off x="2688" y="2352"/>
              <a:ext cx="192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6248400" y="4648200"/>
            <a:ext cx="2286000" cy="946150"/>
            <a:chOff x="3936" y="2928"/>
            <a:chExt cx="1440" cy="596"/>
          </a:xfrm>
        </p:grpSpPr>
        <p:sp>
          <p:nvSpPr>
            <p:cNvPr id="12298" name="Text Box 45"/>
            <p:cNvSpPr txBox="1">
              <a:spLocks noChangeArrowheads="1"/>
            </p:cNvSpPr>
            <p:nvPr/>
          </p:nvSpPr>
          <p:spPr bwMode="auto">
            <a:xfrm>
              <a:off x="4224" y="2928"/>
              <a:ext cx="1152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</a:rPr>
                <a:t>Pervious roadway</a:t>
              </a:r>
            </a:p>
          </p:txBody>
        </p:sp>
        <p:sp>
          <p:nvSpPr>
            <p:cNvPr id="12299" name="Line 46"/>
            <p:cNvSpPr>
              <a:spLocks noChangeShapeType="1"/>
            </p:cNvSpPr>
            <p:nvPr/>
          </p:nvSpPr>
          <p:spPr bwMode="auto">
            <a:xfrm flipH="1" flipV="1">
              <a:off x="3936" y="2976"/>
              <a:ext cx="336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038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Bioretention Cul-de-s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04500" cy="70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1965325" y="4489450"/>
            <a:ext cx="5829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Bioretention cul-de-sac</a:t>
            </a:r>
          </a:p>
        </p:txBody>
      </p:sp>
      <p:pic>
        <p:nvPicPr>
          <p:cNvPr id="301060" name="Picture 4" descr="jordanco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6219825"/>
            <a:ext cx="2620962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Rain gardens</a:t>
            </a:r>
          </a:p>
        </p:txBody>
      </p:sp>
      <p:pic>
        <p:nvPicPr>
          <p:cNvPr id="15363" name="Picture 4" descr="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99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343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4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4890</TotalTime>
  <Words>468</Words>
  <Application>Microsoft Office PowerPoint</Application>
  <PresentationFormat>On-screen Show (4:3)</PresentationFormat>
  <Paragraphs>100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Constantia</vt:lpstr>
      <vt:lpstr>HE_TERMINAL</vt:lpstr>
      <vt:lpstr>Monotype Sorts</vt:lpstr>
      <vt:lpstr>Verdana</vt:lpstr>
      <vt:lpstr>Wingdings</vt:lpstr>
      <vt:lpstr>Office Theme</vt:lpstr>
      <vt:lpstr>Residential Subdivision: Jordan Cove Waterford’s LID Subdivision, 15 Years later </vt:lpstr>
      <vt:lpstr>Jordan Cove project</vt:lpstr>
      <vt:lpstr>PowerPoint Presentation</vt:lpstr>
      <vt:lpstr>PowerPoint Presentation</vt:lpstr>
      <vt:lpstr>PowerPoint Presentation</vt:lpstr>
      <vt:lpstr>Traditional subdivision</vt:lpstr>
      <vt:lpstr>LID Subdivision</vt:lpstr>
      <vt:lpstr>PowerPoint Presentation</vt:lpstr>
      <vt:lpstr>Rain gardens</vt:lpstr>
      <vt:lpstr>Pervious road and grassed swales</vt:lpstr>
      <vt:lpstr>PowerPoint Presentation</vt:lpstr>
      <vt:lpstr>Runoff depth</vt:lpstr>
      <vt:lpstr>Side note on swales</vt:lpstr>
      <vt:lpstr>Behavior Surveys</vt:lpstr>
      <vt:lpstr>PowerPoint Presentation</vt:lpstr>
      <vt:lpstr>Jordan Cove survey results</vt:lpstr>
      <vt:lpstr>Social factor - lesson learned</vt:lpstr>
      <vt:lpstr>PowerPoint Presentation</vt:lpstr>
      <vt:lpstr>Jordan Cove</vt:lpstr>
      <vt:lpstr>2018</vt:lpstr>
      <vt:lpstr>Paver road</vt:lpstr>
      <vt:lpstr>Some settling and turf dams along flush curb edge</vt:lpstr>
      <vt:lpstr>Driveway pavers still infiltrating</vt:lpstr>
      <vt:lpstr>Rain gardens</vt:lpstr>
      <vt:lpstr>PowerPoint Presentation</vt:lpstr>
      <vt:lpstr>Cul-de-sac bioretention</vt:lpstr>
      <vt:lpstr>Cul-de-sac bioretention</vt:lpstr>
      <vt:lpstr>Summary</vt:lpstr>
      <vt:lpstr>2005 take home message:   (in spite of what people do…)  http://jordancove.uconn.edu </vt:lpstr>
      <vt:lpstr>2018 take home message:   (in spite of what people do…)  http://jordancove.uconn.edu </vt:lpstr>
      <vt:lpstr>Thank You! michael.dietz@uconn.edu</vt:lpstr>
      <vt:lpstr>Site preparation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Give LID a Bad Name…</dc:title>
  <dc:creator>Mike</dc:creator>
  <cp:lastModifiedBy>Dietz, Michael</cp:lastModifiedBy>
  <cp:revision>64</cp:revision>
  <dcterms:created xsi:type="dcterms:W3CDTF">2013-02-07T15:21:07Z</dcterms:created>
  <dcterms:modified xsi:type="dcterms:W3CDTF">2018-03-22T13:18:27Z</dcterms:modified>
</cp:coreProperties>
</file>